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57" r:id="rId5"/>
    <p:sldId id="262" r:id="rId6"/>
    <p:sldId id="259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3B5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 varScale="1">
        <p:scale>
          <a:sx n="99" d="100"/>
          <a:sy n="99" d="100"/>
        </p:scale>
        <p:origin x="50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0FDD16-F80F-4602-99DD-26529771A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2E3574-8BDA-4006-A54F-9184E0358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805DD74-2609-4F42-99BB-40CE40C9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9FF9-6EA4-4324-A093-0C93BFEE84BC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1C1F3FC-30CE-4413-89D0-138CBAE2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C7C868-8A34-45B9-8F2F-1748FB3F3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6874-55A4-466F-822A-4A6ADCDEB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3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C1DA50-79DE-4474-96C6-9FE23E61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544F37-BF62-4278-8B39-08B8457C3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438C63-092F-4B44-9F2F-E9EB6A04F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9FF9-6EA4-4324-A093-0C93BFEE84BC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9D7BDE-85C7-4C23-B182-AD8B0D20F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615725-5829-4400-9A70-42FE7EF5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6874-55A4-466F-822A-4A6ADCDEB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710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700156-DAB2-4D90-A191-0AD81B9D8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EB55C6B-3210-4367-ADEF-FA3EF310F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FE0874-468A-4E8F-BCEA-4C9B9CED1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9FF9-6EA4-4324-A093-0C93BFEE84BC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647B77E-ABE4-4C87-80E0-928CFD0DC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B1718E-D79A-4E24-A93B-6FA9534B1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6874-55A4-466F-822A-4A6ADCDEB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377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4333EE-2555-4484-ABA8-0B16BDB2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8B68A8-AFD2-41D4-92EF-79F8C7266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F52246-C537-4C80-8664-B84B90FDA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9FF9-6EA4-4324-A093-0C93BFEE84BC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43BBD2-9AE4-4DA8-A7CF-99C80340C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065F3B-6CAF-4C2C-9A5A-1753EAF71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6874-55A4-466F-822A-4A6ADCDEB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66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9A9794-3D89-46B9-87A4-0E6E3D0FD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896664B-2FE3-4987-AD03-617E7B096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C462D13-E106-4649-B401-6852169F3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9FF9-6EA4-4324-A093-0C93BFEE84BC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1A5181-E4B2-40AD-BA71-1BE1F6A9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B87E99-4F5C-4F2C-B92E-B83DA1CC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6874-55A4-466F-822A-4A6ADCDEB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91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482171-BB5C-4312-AC4C-9A583EEED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6D7C6F-F4F2-494C-80BD-D638D531B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BFC37D-3A79-4975-80F1-77555CBC1D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1AD4DE-6FF7-4D84-9130-EB20208F3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9FF9-6EA4-4324-A093-0C93BFEE84BC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E69B475-C44F-492A-8C5F-EDDD06666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B835F9-64BC-4B43-8E0F-C4BE1721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6874-55A4-466F-822A-4A6ADCDEB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881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4AF68-98BC-4078-AC10-2B0AF388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309F1D-B6F8-4A51-BA2D-C097DD8FE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AC8F01-6BEC-470E-8FFB-77A5CDFB0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C3BC2B5-EAFA-4C3F-801F-B84259BDF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ABA90A0-20E7-4B63-B6AE-8125B7A556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455519-0247-4620-A738-E2BB3C65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9FF9-6EA4-4324-A093-0C93BFEE84BC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F56E243-403B-4BCF-B73C-A41E83A3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84CBE06-7D47-4C11-947F-0AE1C968C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6874-55A4-466F-822A-4A6ADCDEB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73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93E095-58EF-4455-A7F8-2C84A434F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353D5A0-48B6-42D0-9514-5F8C8700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9FF9-6EA4-4324-A093-0C93BFEE84BC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F2FE055-76AE-4090-8683-71BAF144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5181747-F2BA-4284-8716-D4C91B718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6874-55A4-466F-822A-4A6ADCDEB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5132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62B48A9-34DE-402B-82D5-0A99FBDB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9FF9-6EA4-4324-A093-0C93BFEE84BC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5AD43F1-DD6A-4329-931B-B7E7064C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A46C81-C071-4E76-BD99-E00B1CF19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6874-55A4-466F-822A-4A6ADCDEB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026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BDDA54-BDDB-4745-B6CF-38674D0C6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78547DE-4F49-423F-97B1-5A406A4D4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50818A-6529-4732-B3D4-219C3A741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0039FE0-C907-4454-B3D0-D337CE37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9FF9-6EA4-4324-A093-0C93BFEE84BC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73FD86A-1CCD-4E8C-9E85-829F22FB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183C58A-5957-4051-A085-5586FEBAD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6874-55A4-466F-822A-4A6ADCDEB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0674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7FEFF8-42C7-456B-8558-30B8CE53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000B1AF-1FA2-4EF8-808F-B767F1B584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5371046-3D68-4E90-9F0E-696FC16E2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D1FADE-A622-4E1B-873D-3F5022528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C9FF9-6EA4-4324-A093-0C93BFEE84BC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35546F-32CA-42FD-BA9B-AB1422CF6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3E2F43-17ED-43C7-BFA2-5292F73D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86874-55A4-466F-822A-4A6ADCDEB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32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6F0E228-EFAB-40E5-A572-3F74224A1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908E3A-E8C3-4748-B82D-C85EB2F9D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444147-CB13-41FD-81D5-BFFD3671F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C9FF9-6EA4-4324-A093-0C93BFEE84BC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AD91999-A32A-4F82-85DF-DC730071AE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88A830-E35E-41F2-B769-052AABBB9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86874-55A4-466F-822A-4A6ADCDEB3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9618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4BCC9289-B41E-4EA3-A9CB-7A129ED4F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55" y="1266959"/>
            <a:ext cx="9002365" cy="5515850"/>
          </a:xfrm>
          <a:prstGeom prst="rect">
            <a:avLst/>
          </a:prstGeom>
        </p:spPr>
      </p:pic>
      <p:sp>
        <p:nvSpPr>
          <p:cNvPr id="33" name="標題 1">
            <a:extLst>
              <a:ext uri="{FF2B5EF4-FFF2-40B4-BE49-F238E27FC236}">
                <a16:creationId xmlns:a16="http://schemas.microsoft.com/office/drawing/2014/main" id="{4D24EED1-4BF0-4F6D-92AC-FF967C8AAF99}"/>
              </a:ext>
            </a:extLst>
          </p:cNvPr>
          <p:cNvSpPr txBox="1">
            <a:spLocks/>
          </p:cNvSpPr>
          <p:nvPr/>
        </p:nvSpPr>
        <p:spPr>
          <a:xfrm>
            <a:off x="206625" y="138959"/>
            <a:ext cx="11719743" cy="87140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系統架構</a:t>
            </a:r>
            <a:r>
              <a:rPr lang="en-US" altLang="zh-TW">
                <a:latin typeface="fkGrotesk"/>
              </a:rPr>
              <a:t>ROS2 foxy AMCL+ navigation2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7216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E64BB5-672B-4572-979A-22DA59B37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625" y="138959"/>
            <a:ext cx="11719743" cy="871406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系統架構</a:t>
            </a:r>
            <a:r>
              <a:rPr lang="en-US" altLang="zh-TW" dirty="0">
                <a:latin typeface="fkGrotesk"/>
              </a:rPr>
              <a:t>ROS2 foxy AMCL+ navigation2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65C91B9-D2D7-498F-A026-03E01B28D239}"/>
              </a:ext>
            </a:extLst>
          </p:cNvPr>
          <p:cNvSpPr txBox="1"/>
          <p:nvPr/>
        </p:nvSpPr>
        <p:spPr>
          <a:xfrm>
            <a:off x="265632" y="918032"/>
            <a:ext cx="9140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TW" dirty="0">
                <a:latin typeface="Noto Sans TC" panose="020B0200000000000000" pitchFamily="34" charset="-120"/>
                <a:ea typeface="Noto Sans TC" panose="020B0200000000000000" pitchFamily="34" charset="-120"/>
              </a:rPr>
              <a:t>Odom </a:t>
            </a:r>
            <a:r>
              <a:rPr lang="zh-TW" altLang="en-US" dirty="0">
                <a:latin typeface="Noto Sans TC" panose="020B0200000000000000" pitchFamily="34" charset="-120"/>
                <a:ea typeface="Noto Sans TC" panose="020B0200000000000000" pitchFamily="34" charset="-120"/>
              </a:rPr>
              <a:t>使用</a:t>
            </a:r>
            <a:r>
              <a:rPr lang="en-US" altLang="zh-TW" dirty="0">
                <a:latin typeface="Noto Sans TC" panose="020B0200000000000000" pitchFamily="34" charset="-120"/>
                <a:ea typeface="Noto Sans TC" panose="020B0200000000000000" pitchFamily="34" charset="-120"/>
              </a:rPr>
              <a:t>IMU</a:t>
            </a:r>
            <a:r>
              <a:rPr lang="zh-TW" altLang="en-US" dirty="0">
                <a:latin typeface="Noto Sans TC" panose="020B0200000000000000" pitchFamily="34" charset="-120"/>
                <a:ea typeface="Noto Sans TC" panose="020B0200000000000000" pitchFamily="34" charset="-120"/>
              </a:rPr>
              <a:t>積分定位不佳</a:t>
            </a:r>
            <a:endParaRPr lang="en-US" altLang="zh-TW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  <a:p>
            <a:pPr marL="342900" indent="-342900">
              <a:buFont typeface="+mj-lt"/>
              <a:buAutoNum type="arabicPeriod"/>
            </a:pPr>
            <a:r>
              <a:rPr lang="zh-TW" altLang="en-US" dirty="0">
                <a:latin typeface="Noto Sans TC" panose="020B0200000000000000" pitchFamily="34" charset="-120"/>
                <a:ea typeface="Noto Sans TC" panose="020B0200000000000000" pitchFamily="34" charset="-120"/>
              </a:rPr>
              <a:t>使用</a:t>
            </a:r>
            <a:r>
              <a:rPr lang="en-US" altLang="zh-TW" dirty="0" err="1">
                <a:latin typeface="Noto Sans TC" panose="020B0200000000000000" pitchFamily="34" charset="-120"/>
                <a:ea typeface="Noto Sans TC" panose="020B0200000000000000" pitchFamily="34" charset="-120"/>
              </a:rPr>
              <a:t>cyberdog</a:t>
            </a:r>
            <a:r>
              <a:rPr lang="en-US" altLang="zh-TW" dirty="0">
                <a:latin typeface="Noto Sans TC" panose="020B0200000000000000" pitchFamily="34" charset="-120"/>
                <a:ea typeface="Noto Sans TC" panose="020B0200000000000000" pitchFamily="34" charset="-120"/>
              </a:rPr>
              <a:t> /</a:t>
            </a:r>
            <a:r>
              <a:rPr lang="en-US" altLang="zh-TW" dirty="0" err="1">
                <a:latin typeface="Noto Sans TC" panose="020B0200000000000000" pitchFamily="34" charset="-120"/>
                <a:ea typeface="Noto Sans TC" panose="020B0200000000000000" pitchFamily="34" charset="-120"/>
              </a:rPr>
              <a:t>odom_out</a:t>
            </a:r>
            <a:r>
              <a:rPr lang="en-US" altLang="zh-TW" dirty="0">
                <a:latin typeface="Noto Sans TC" panose="020B0200000000000000" pitchFamily="34" charset="-120"/>
                <a:ea typeface="Noto Sans TC" panose="020B0200000000000000" pitchFamily="34" charset="-120"/>
              </a:rPr>
              <a:t> </a:t>
            </a:r>
            <a:r>
              <a:rPr lang="zh-TW" altLang="en-US" dirty="0">
                <a:latin typeface="Noto Sans TC" panose="020B0200000000000000" pitchFamily="34" charset="-120"/>
                <a:ea typeface="Noto Sans TC" panose="020B0200000000000000" pitchFamily="34" charset="-120"/>
              </a:rPr>
              <a:t>發生無法對齊</a:t>
            </a:r>
            <a:endParaRPr lang="en-US" altLang="zh-TW" dirty="0">
              <a:latin typeface="Noto Sans TC" panose="020B0200000000000000" pitchFamily="34" charset="-120"/>
              <a:ea typeface="Noto Sans TC" panose="020B0200000000000000" pitchFamily="34" charset="-120"/>
            </a:endParaRPr>
          </a:p>
          <a:p>
            <a:pPr marL="342900" indent="-342900">
              <a:buFont typeface="+mj-lt"/>
              <a:buAutoNum type="arabicPeriod"/>
            </a:pPr>
            <a:endParaRPr lang="zh-TW" altLang="en-US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3818824C-EFE8-4CA0-83D0-D0480F503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66" y="1569830"/>
            <a:ext cx="1104528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TC" panose="020B0200000000000000" pitchFamily="34" charset="-120"/>
                <a:ea typeface="Noto Sans TC" panose="020B0200000000000000" pitchFamily="34" charset="-120"/>
              </a:rPr>
              <a:t>CyberDog 發布 odom 時使用的是sim time。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TC" panose="020B0200000000000000" pitchFamily="34" charset="-120"/>
                <a:ea typeface="Noto Sans TC" panose="020B0200000000000000" pitchFamily="34" charset="-120"/>
              </a:rPr>
              <a:t>Velodyne 雷達與其他實體設備使用的是實體時間（system time）導致時間戳不同，進而影響 TF、雷達與 odom 的對</a:t>
            </a:r>
            <a:endParaRPr kumimoji="0" lang="en-US" altLang="zh-TW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TC" panose="020B0200000000000000" pitchFamily="34" charset="-120"/>
              <a:ea typeface="Noto Sans TC" panose="020B0200000000000000" pitchFamily="34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zh-TW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TC" panose="020B0200000000000000" pitchFamily="34" charset="-120"/>
                <a:ea typeface="Noto Sans TC" panose="020B0200000000000000" pitchFamily="34" charset="-120"/>
              </a:rPr>
              <a:t>   </a:t>
            </a:r>
            <a:r>
              <a:rPr kumimoji="0" lang="zh-TW" altLang="zh-TW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Noto Sans TC" panose="020B0200000000000000" pitchFamily="34" charset="-120"/>
                <a:ea typeface="Noto Sans TC" panose="020B0200000000000000" pitchFamily="34" charset="-120"/>
              </a:rPr>
              <a:t>齊，導致導航失敗</a:t>
            </a:r>
            <a:r>
              <a:rPr lang="zh-TW" altLang="zh-TW" sz="16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。</a:t>
            </a:r>
            <a:endParaRPr kumimoji="0" lang="zh-TW" altLang="zh-TW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Noto Sans TC" panose="020B0200000000000000" pitchFamily="34" charset="-120"/>
              <a:ea typeface="Noto Sans TC" panose="020B0200000000000000" pitchFamily="34" charset="-120"/>
            </a:endParaRPr>
          </a:p>
        </p:txBody>
      </p:sp>
      <p:pic>
        <p:nvPicPr>
          <p:cNvPr id="26" name="內容版面配置區 4">
            <a:extLst>
              <a:ext uri="{FF2B5EF4-FFF2-40B4-BE49-F238E27FC236}">
                <a16:creationId xmlns:a16="http://schemas.microsoft.com/office/drawing/2014/main" id="{6F91A313-BEA2-4C57-8F9F-6E510D17A3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704" y="2408691"/>
            <a:ext cx="6129546" cy="4261259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E1A4C49-28F9-4674-9207-545BBA823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71" y="2408691"/>
            <a:ext cx="3681535" cy="205713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33A2D61-542F-4933-ACF7-01C602A16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71" y="4677159"/>
            <a:ext cx="3681535" cy="2148643"/>
          </a:xfrm>
          <a:prstGeom prst="rect">
            <a:avLst/>
          </a:prstGeom>
        </p:spPr>
      </p:pic>
      <p:sp>
        <p:nvSpPr>
          <p:cNvPr id="4" name="橢圓 3">
            <a:extLst>
              <a:ext uri="{FF2B5EF4-FFF2-40B4-BE49-F238E27FC236}">
                <a16:creationId xmlns:a16="http://schemas.microsoft.com/office/drawing/2014/main" id="{1A90570F-DF57-4407-9E05-FF709CCF0A95}"/>
              </a:ext>
            </a:extLst>
          </p:cNvPr>
          <p:cNvSpPr/>
          <p:nvPr/>
        </p:nvSpPr>
        <p:spPr>
          <a:xfrm>
            <a:off x="4533363" y="3018415"/>
            <a:ext cx="802783" cy="3903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63EC586D-5FE7-48CF-9E66-2ACE0700C1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642" y="2464595"/>
            <a:ext cx="3738358" cy="426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689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7C614634-2907-407E-BB4A-8EBCA7BAC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231" y="762577"/>
            <a:ext cx="8733512" cy="578181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10FCE383-7A24-4EC2-B6B7-A05EEA70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257" y="1034826"/>
            <a:ext cx="3695163" cy="4071647"/>
          </a:xfrm>
        </p:spPr>
        <p:txBody>
          <a:bodyPr>
            <a:normAutofit/>
          </a:bodyPr>
          <a:lstStyle/>
          <a:p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因</a:t>
            </a:r>
            <a:r>
              <a:rPr lang="zh-TW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時間戳不同</a:t>
            </a: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步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，</a:t>
            </a: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建立新的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TF</a:t>
            </a: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 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tree ，</a:t>
            </a: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採全使用</a:t>
            </a:r>
            <a:r>
              <a:rPr lang="en-US" altLang="zh-TW" sz="2400" dirty="0" err="1">
                <a:latin typeface="Noto Sans TC" panose="020B0200000000000000" pitchFamily="34" charset="-120"/>
                <a:ea typeface="Noto Sans TC" panose="020B0200000000000000" pitchFamily="34" charset="-120"/>
              </a:rPr>
              <a:t>sim_time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 ，</a:t>
            </a: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發生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AMCL</a:t>
            </a: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出現異常無法正常運作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，</a:t>
            </a: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因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AGX</a:t>
            </a: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 運行滿載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，</a:t>
            </a: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發生多次死當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，</a:t>
            </a: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懷疑導致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AMCL</a:t>
            </a: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運行異常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，</a:t>
            </a: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改更換主機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ORIN</a:t>
            </a: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測試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。</a:t>
            </a:r>
            <a:b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</a:br>
            <a:b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</a:br>
            <a:endParaRPr lang="zh-TW" altLang="en-US" sz="2400" dirty="0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FE86CC8B-43DB-447E-B132-52EA54930D08}"/>
              </a:ext>
            </a:extLst>
          </p:cNvPr>
          <p:cNvSpPr txBox="1">
            <a:spLocks/>
          </p:cNvSpPr>
          <p:nvPr/>
        </p:nvSpPr>
        <p:spPr>
          <a:xfrm>
            <a:off x="206625" y="138959"/>
            <a:ext cx="11719743" cy="871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系統架構</a:t>
            </a:r>
            <a:r>
              <a:rPr lang="en-US" altLang="zh-TW">
                <a:latin typeface="fkGrotesk"/>
              </a:rPr>
              <a:t>ROS2 foxy AMCL+ navigation2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7209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0B32DAF-2DC3-4A98-AF28-0A84A04A4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707" y="1410035"/>
            <a:ext cx="5887658" cy="5332623"/>
          </a:xfrm>
          <a:prstGeom prst="rect">
            <a:avLst/>
          </a:prstGeom>
        </p:spPr>
      </p:pic>
      <p:sp>
        <p:nvSpPr>
          <p:cNvPr id="5" name="標題 1">
            <a:extLst>
              <a:ext uri="{FF2B5EF4-FFF2-40B4-BE49-F238E27FC236}">
                <a16:creationId xmlns:a16="http://schemas.microsoft.com/office/drawing/2014/main" id="{7CEB0234-3374-47A2-A8C7-3AA114EB04E0}"/>
              </a:ext>
            </a:extLst>
          </p:cNvPr>
          <p:cNvSpPr txBox="1">
            <a:spLocks/>
          </p:cNvSpPr>
          <p:nvPr/>
        </p:nvSpPr>
        <p:spPr>
          <a:xfrm>
            <a:off x="515186" y="403603"/>
            <a:ext cx="11436408" cy="871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TW" dirty="0"/>
            </a:br>
            <a:r>
              <a:rPr lang="zh-TW" altLang="en-US" dirty="0"/>
              <a:t>系統架構</a:t>
            </a:r>
            <a:r>
              <a:rPr lang="en-US" altLang="zh-TW" dirty="0"/>
              <a:t>:</a:t>
            </a:r>
            <a:r>
              <a:rPr lang="en-US" altLang="zh-TW" dirty="0">
                <a:latin typeface="fkGrotesk"/>
              </a:rPr>
              <a:t>ROS2 humble hdl_localization2 + navigation2</a:t>
            </a:r>
          </a:p>
          <a:p>
            <a:endParaRPr lang="zh-TW" altLang="en-US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63D057A4-D3D0-42C6-B078-AD4135C34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406" y="1275009"/>
            <a:ext cx="4074017" cy="4071647"/>
          </a:xfrm>
        </p:spPr>
        <p:txBody>
          <a:bodyPr>
            <a:normAutofit/>
          </a:bodyPr>
          <a:lstStyle/>
          <a:p>
            <a:r>
              <a:rPr lang="en-US" altLang="zh-TW" sz="2400" dirty="0" err="1">
                <a:latin typeface="Noto Sans TC" panose="020B0200000000000000" pitchFamily="34" charset="-120"/>
                <a:ea typeface="Noto Sans TC" panose="020B0200000000000000" pitchFamily="34" charset="-120"/>
              </a:rPr>
              <a:t>PlanB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 </a:t>
            </a: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主機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ORIN。</a:t>
            </a:r>
            <a:b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</a:b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因</a:t>
            </a:r>
            <a:r>
              <a:rPr lang="zh-TW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時間戳不同</a:t>
            </a: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步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，</a:t>
            </a: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建立新的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TF</a:t>
            </a: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 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tree ，</a:t>
            </a: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採全使用</a:t>
            </a:r>
            <a:r>
              <a:rPr lang="en-US" altLang="zh-TW" sz="2400" dirty="0" err="1">
                <a:latin typeface="Noto Sans TC" panose="020B0200000000000000" pitchFamily="34" charset="-120"/>
                <a:ea typeface="Noto Sans TC" panose="020B0200000000000000" pitchFamily="34" charset="-120"/>
              </a:rPr>
              <a:t>sim_time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 ，</a:t>
            </a: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若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AMCL</a:t>
            </a: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仍出現異常無法正常運作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，</a:t>
            </a: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將改採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hdl_localization2</a:t>
            </a:r>
            <a:r>
              <a:rPr lang="zh-TW" altLang="en-US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進行定位導航</a:t>
            </a:r>
            <a: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  <a:t>。</a:t>
            </a:r>
            <a:br>
              <a:rPr lang="en-US" altLang="zh-TW" sz="2400" dirty="0">
                <a:latin typeface="Noto Sans TC" panose="020B0200000000000000" pitchFamily="34" charset="-120"/>
                <a:ea typeface="Noto Sans TC" panose="020B0200000000000000" pitchFamily="34" charset="-120"/>
              </a:rPr>
            </a:b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180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C5C87-A9A7-4E36-A869-53BBE4F5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156" y="159063"/>
            <a:ext cx="10515600" cy="1325563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710F7C3-7078-4DA0-BF6C-972CD3D216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43" y="1025794"/>
            <a:ext cx="10245857" cy="5763295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B6D7150-3C4E-4194-A519-578160399CC6}"/>
              </a:ext>
            </a:extLst>
          </p:cNvPr>
          <p:cNvSpPr/>
          <p:nvPr/>
        </p:nvSpPr>
        <p:spPr>
          <a:xfrm>
            <a:off x="1342244" y="4462530"/>
            <a:ext cx="1974066" cy="206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7F37D8C-EC6D-48A6-AD4D-8AC220140A96}"/>
              </a:ext>
            </a:extLst>
          </p:cNvPr>
          <p:cNvSpPr/>
          <p:nvPr/>
        </p:nvSpPr>
        <p:spPr>
          <a:xfrm>
            <a:off x="7006802" y="4005923"/>
            <a:ext cx="1974066" cy="206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106F5A-B4A7-4D09-A8CD-5470CDFCDFC0}"/>
              </a:ext>
            </a:extLst>
          </p:cNvPr>
          <p:cNvSpPr/>
          <p:nvPr/>
        </p:nvSpPr>
        <p:spPr>
          <a:xfrm>
            <a:off x="6465172" y="4758745"/>
            <a:ext cx="837149" cy="206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663CC2-0D39-4F34-B53E-1F057C84C0D3}"/>
              </a:ext>
            </a:extLst>
          </p:cNvPr>
          <p:cNvSpPr/>
          <p:nvPr/>
        </p:nvSpPr>
        <p:spPr>
          <a:xfrm>
            <a:off x="1401630" y="4713670"/>
            <a:ext cx="555960" cy="2060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3900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77FAB7A0-75EC-4460-9A4B-FF40D4333B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4490" y="525952"/>
            <a:ext cx="4445358" cy="6259692"/>
          </a:xfrm>
        </p:spPr>
      </p:pic>
      <p:sp>
        <p:nvSpPr>
          <p:cNvPr id="10" name="標題 1">
            <a:extLst>
              <a:ext uri="{FF2B5EF4-FFF2-40B4-BE49-F238E27FC236}">
                <a16:creationId xmlns:a16="http://schemas.microsoft.com/office/drawing/2014/main" id="{83FF09B4-167E-4819-B92E-A69F151B906B}"/>
              </a:ext>
            </a:extLst>
          </p:cNvPr>
          <p:cNvSpPr txBox="1">
            <a:spLocks/>
          </p:cNvSpPr>
          <p:nvPr/>
        </p:nvSpPr>
        <p:spPr>
          <a:xfrm>
            <a:off x="385199" y="151601"/>
            <a:ext cx="11436408" cy="871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altLang="zh-TW" dirty="0"/>
            </a:br>
            <a:r>
              <a:rPr lang="zh-TW" altLang="en-US" dirty="0"/>
              <a:t>系統架構</a:t>
            </a:r>
            <a:r>
              <a:rPr lang="en-US" altLang="zh-TW" dirty="0"/>
              <a:t>: WebSocket</a:t>
            </a:r>
            <a:endParaRPr lang="en-US" altLang="zh-TW" dirty="0">
              <a:latin typeface="fkGrotesk"/>
            </a:endParaRPr>
          </a:p>
          <a:p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CB2D7A-4852-45BD-BBA4-5903823339C8}"/>
              </a:ext>
            </a:extLst>
          </p:cNvPr>
          <p:cNvSpPr/>
          <p:nvPr/>
        </p:nvSpPr>
        <p:spPr>
          <a:xfrm>
            <a:off x="370393" y="893515"/>
            <a:ext cx="3535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Noto Sans TC" panose="020B0200000000000000" pitchFamily="34" charset="-120"/>
                <a:ea typeface="Noto Sans TC" panose="020B0200000000000000" pitchFamily="34" charset="-120"/>
              </a:rPr>
              <a:t>PlanC</a:t>
            </a:r>
            <a:r>
              <a:rPr lang="zh-TW" altLang="en-US" dirty="0">
                <a:latin typeface="Noto Sans TC" panose="020B0200000000000000" pitchFamily="34" charset="-120"/>
                <a:ea typeface="Noto Sans TC" panose="020B0200000000000000" pitchFamily="34" charset="-120"/>
              </a:rPr>
              <a:t> 台中住</a:t>
            </a:r>
            <a:r>
              <a:rPr lang="en-US" altLang="zh-TW" dirty="0">
                <a:latin typeface="Noto Sans TC" panose="020B0200000000000000" pitchFamily="34" charset="-120"/>
                <a:ea typeface="Noto Sans TC" panose="020B0200000000000000" pitchFamily="34" charset="-120"/>
              </a:rPr>
              <a:t>3</a:t>
            </a:r>
            <a:r>
              <a:rPr lang="zh-TW" altLang="en-US" dirty="0">
                <a:latin typeface="Noto Sans TC" panose="020B0200000000000000" pitchFamily="34" charset="-120"/>
                <a:ea typeface="Noto Sans TC" panose="020B0200000000000000" pitchFamily="34" charset="-120"/>
              </a:rPr>
              <a:t>個月</a:t>
            </a:r>
            <a:endParaRPr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EDCF08A-0377-449D-AA0A-0631FF00C93C}"/>
              </a:ext>
            </a:extLst>
          </p:cNvPr>
          <p:cNvSpPr/>
          <p:nvPr/>
        </p:nvSpPr>
        <p:spPr>
          <a:xfrm>
            <a:off x="385199" y="1351087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/>
              <a:t>架構說明：</a:t>
            </a:r>
          </a:p>
          <a:p>
            <a:endParaRPr lang="zh-TW" altLang="en-US" dirty="0"/>
          </a:p>
          <a:p>
            <a:r>
              <a:rPr lang="en-US" altLang="zh-TW" dirty="0"/>
              <a:t>Sensors</a:t>
            </a:r>
            <a:r>
              <a:rPr lang="zh-TW" altLang="en-US" dirty="0"/>
              <a:t>（</a:t>
            </a:r>
            <a:r>
              <a:rPr lang="en-US" altLang="zh-TW" dirty="0"/>
              <a:t>Lidar, IMU</a:t>
            </a:r>
            <a:r>
              <a:rPr lang="zh-TW" altLang="en-US" dirty="0"/>
              <a:t>）：負責即時感測環境與機器人自身運動，資料先送到 </a:t>
            </a:r>
            <a:r>
              <a:rPr lang="en-US" altLang="zh-TW" dirty="0"/>
              <a:t>WebSocket Server</a:t>
            </a:r>
            <a:r>
              <a:rPr lang="zh-TW" altLang="en-US" dirty="0"/>
              <a:t>。</a:t>
            </a:r>
          </a:p>
          <a:p>
            <a:endParaRPr lang="zh-TW" altLang="en-US" dirty="0"/>
          </a:p>
          <a:p>
            <a:r>
              <a:rPr lang="en-US" altLang="zh-TW" dirty="0"/>
              <a:t>WebSocket Layer</a:t>
            </a:r>
            <a:r>
              <a:rPr lang="zh-TW" altLang="en-US" dirty="0"/>
              <a:t>：</a:t>
            </a:r>
            <a:r>
              <a:rPr lang="en-US" altLang="zh-TW" dirty="0"/>
              <a:t>WebSocket Server </a:t>
            </a:r>
            <a:r>
              <a:rPr lang="zh-TW" altLang="en-US" dirty="0"/>
              <a:t>作為橋接層，將感測器資料轉換為 </a:t>
            </a:r>
            <a:r>
              <a:rPr lang="en-US" altLang="zh-TW" dirty="0"/>
              <a:t>JSON </a:t>
            </a:r>
            <a:r>
              <a:rPr lang="zh-TW" altLang="en-US" dirty="0"/>
              <a:t>格式，傳遞給 </a:t>
            </a:r>
            <a:r>
              <a:rPr lang="en-US" altLang="zh-TW" dirty="0"/>
              <a:t>ROS2 navigation2 </a:t>
            </a:r>
            <a:r>
              <a:rPr lang="zh-TW" altLang="en-US" dirty="0"/>
              <a:t>系統，並可將導航狀態、地圖等資訊同步回前端 </a:t>
            </a:r>
            <a:r>
              <a:rPr lang="en-US" altLang="zh-TW" dirty="0"/>
              <a:t>Web Client </a:t>
            </a:r>
            <a:r>
              <a:rPr lang="zh-TW" altLang="en-US" dirty="0"/>
              <a:t>或 </a:t>
            </a:r>
            <a:r>
              <a:rPr lang="en-US" altLang="zh-TW" dirty="0"/>
              <a:t>App</a:t>
            </a:r>
            <a:r>
              <a:rPr lang="zh-TW" altLang="en-US" dirty="0"/>
              <a:t>（如手機、瀏覽器）。</a:t>
            </a:r>
          </a:p>
          <a:p>
            <a:endParaRPr lang="zh-TW" altLang="en-US" dirty="0"/>
          </a:p>
          <a:p>
            <a:r>
              <a:rPr lang="en-US" altLang="zh-TW" dirty="0"/>
              <a:t>ROS2 System</a:t>
            </a:r>
            <a:r>
              <a:rPr lang="zh-TW" altLang="en-US" dirty="0"/>
              <a:t>（</a:t>
            </a:r>
            <a:r>
              <a:rPr lang="en-US" altLang="zh-TW" dirty="0"/>
              <a:t>navigation2</a:t>
            </a:r>
            <a:r>
              <a:rPr lang="zh-TW" altLang="en-US" dirty="0"/>
              <a:t>）：負責路徑規劃、導航控制，根據感測器資料進行定位與導航，並下發速度指令給 </a:t>
            </a:r>
            <a:r>
              <a:rPr lang="en-US" altLang="zh-TW" dirty="0" err="1"/>
              <a:t>Cyberdog</a:t>
            </a:r>
            <a:r>
              <a:rPr lang="en-US" altLang="zh-TW" dirty="0"/>
              <a:t> </a:t>
            </a:r>
            <a:r>
              <a:rPr lang="zh-TW" altLang="en-US" dirty="0"/>
              <a:t>底盤。</a:t>
            </a:r>
          </a:p>
          <a:p>
            <a:endParaRPr lang="zh-TW" altLang="en-US" dirty="0"/>
          </a:p>
          <a:p>
            <a:r>
              <a:rPr lang="en-US" altLang="zh-TW" dirty="0" err="1"/>
              <a:t>Cyberdog</a:t>
            </a:r>
            <a:r>
              <a:rPr lang="en-US" altLang="zh-TW" dirty="0"/>
              <a:t> Base</a:t>
            </a:r>
            <a:r>
              <a:rPr lang="zh-TW" altLang="en-US" dirty="0"/>
              <a:t>：執行實際運動，並回報里程計或狀態資訊給 </a:t>
            </a:r>
            <a:r>
              <a:rPr lang="en-US" altLang="zh-TW" dirty="0"/>
              <a:t>ROS2 </a:t>
            </a:r>
            <a:r>
              <a:rPr lang="zh-TW" altLang="en-US" dirty="0"/>
              <a:t>系統，形成閉迴路控制。</a:t>
            </a:r>
          </a:p>
          <a:p>
            <a:endParaRPr lang="zh-TW" altLang="en-US" dirty="0"/>
          </a:p>
          <a:p>
            <a:r>
              <a:rPr lang="en-US" altLang="zh-TW" dirty="0"/>
              <a:t>Web Client / App</a:t>
            </a:r>
            <a:r>
              <a:rPr lang="zh-TW" altLang="en-US" dirty="0"/>
              <a:t>：可即時接收導航狀態、地圖資訊，實現遠端監控或互動。</a:t>
            </a:r>
          </a:p>
        </p:txBody>
      </p:sp>
    </p:spTree>
    <p:extLst>
      <p:ext uri="{BB962C8B-B14F-4D97-AF65-F5344CB8AC3E}">
        <p14:creationId xmlns:p14="http://schemas.microsoft.com/office/powerpoint/2010/main" val="315225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355</Words>
  <Application>Microsoft Office PowerPoint</Application>
  <PresentationFormat>寬螢幕</PresentationFormat>
  <Paragraphs>24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fkGrotesk</vt:lpstr>
      <vt:lpstr>Noto Sans TC</vt:lpstr>
      <vt:lpstr>新細明體</vt:lpstr>
      <vt:lpstr>Arial</vt:lpstr>
      <vt:lpstr>Calibri</vt:lpstr>
      <vt:lpstr>Calibri Light</vt:lpstr>
      <vt:lpstr>Office 佈景主題</vt:lpstr>
      <vt:lpstr>PowerPoint 簡報</vt:lpstr>
      <vt:lpstr>系統架構ROS2 foxy AMCL+ navigation2</vt:lpstr>
      <vt:lpstr>因時間戳不同步，建立新的TF tree ，採全使用sim_time ，發生AMCL出現異常無法正常運作，因AGX 運行滿載，發生多次死當，懷疑導致AMCL運行異常，改更換主機ORIN測試。  </vt:lpstr>
      <vt:lpstr>PlanB 主機ORIN。 因時間戳不同步，建立新的TF tree ，採全使用sim_time ，若AMCL仍出現異常無法正常運作，將改採hdl_localization2進行定位導航。 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系統架構</dc:title>
  <dc:creator>Chen灑脫如風 淡薄如雲</dc:creator>
  <cp:lastModifiedBy>Chen灑脫如風 淡薄如雲</cp:lastModifiedBy>
  <cp:revision>17</cp:revision>
  <dcterms:created xsi:type="dcterms:W3CDTF">2025-01-16T13:59:35Z</dcterms:created>
  <dcterms:modified xsi:type="dcterms:W3CDTF">2025-05-22T13:23:22Z</dcterms:modified>
</cp:coreProperties>
</file>