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</p:sldIdLst>
  <p:sldSz cx="30248225" cy="42848213"/>
  <p:notesSz cx="6858000" cy="9144000"/>
  <p:defaultTextStyle>
    <a:defPPr>
      <a:defRPr lang="zh-TW"/>
    </a:defPPr>
    <a:lvl1pPr marL="0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896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805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701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606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506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7402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5311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3207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96">
          <p15:clr>
            <a:srgbClr val="A4A3A4"/>
          </p15:clr>
        </p15:guide>
        <p15:guide id="2" pos="95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FF13"/>
    <a:srgbClr val="0000FF"/>
    <a:srgbClr val="FFFDAF"/>
    <a:srgbClr val="A9FFA5"/>
    <a:srgbClr val="F6F8FF"/>
    <a:srgbClr val="FFC0C6"/>
    <a:srgbClr val="7EF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樣式 1 - 輔色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000"/>
    <p:restoredTop sz="86387"/>
  </p:normalViewPr>
  <p:slideViewPr>
    <p:cSldViewPr snapToGrid="0" snapToObjects="1">
      <p:cViewPr>
        <p:scale>
          <a:sx n="37" d="100"/>
          <a:sy n="37" d="100"/>
        </p:scale>
        <p:origin x="-128" y="272"/>
      </p:cViewPr>
      <p:guideLst>
        <p:guide orient="horz" pos="13496"/>
        <p:guide pos="95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68617" y="13310721"/>
            <a:ext cx="25710991" cy="9184594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4537234" y="24280654"/>
            <a:ext cx="21173758" cy="109500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8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6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4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2019/1/21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2720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2019/1/21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80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21929963" y="1715931"/>
            <a:ext cx="6805851" cy="36559841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512411" y="1715931"/>
            <a:ext cx="19913415" cy="36559841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2019/1/21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3100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2019/1/21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089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401" y="27533960"/>
            <a:ext cx="25710991" cy="8510131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389401" y="18160917"/>
            <a:ext cx="25710991" cy="9373043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07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166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24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33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41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848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657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465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2019/1/21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321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12411" y="9997919"/>
            <a:ext cx="13359633" cy="282778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376181" y="9997919"/>
            <a:ext cx="13359633" cy="282778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2019/1/21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979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12411" y="9591258"/>
            <a:ext cx="13364886" cy="3997180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078" indent="0">
              <a:buNone/>
              <a:defRPr sz="9100" b="1"/>
            </a:lvl2pPr>
            <a:lvl3pPr marL="4176166" indent="0">
              <a:buNone/>
              <a:defRPr sz="8200" b="1"/>
            </a:lvl3pPr>
            <a:lvl4pPr marL="6264244" indent="0">
              <a:buNone/>
              <a:defRPr sz="7300" b="1"/>
            </a:lvl4pPr>
            <a:lvl5pPr marL="8352332" indent="0">
              <a:buNone/>
              <a:defRPr sz="7300" b="1"/>
            </a:lvl5pPr>
            <a:lvl6pPr marL="10440411" indent="0">
              <a:buNone/>
              <a:defRPr sz="7300" b="1"/>
            </a:lvl6pPr>
            <a:lvl7pPr marL="12528489" indent="0">
              <a:buNone/>
              <a:defRPr sz="7300" b="1"/>
            </a:lvl7pPr>
            <a:lvl8pPr marL="14616577" indent="0">
              <a:buNone/>
              <a:defRPr sz="7300" b="1"/>
            </a:lvl8pPr>
            <a:lvl9pPr marL="16704655" indent="0">
              <a:buNone/>
              <a:defRPr sz="73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12411" y="13588438"/>
            <a:ext cx="13364886" cy="2468731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5365686" y="9591258"/>
            <a:ext cx="13370136" cy="3997180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078" indent="0">
              <a:buNone/>
              <a:defRPr sz="9100" b="1"/>
            </a:lvl2pPr>
            <a:lvl3pPr marL="4176166" indent="0">
              <a:buNone/>
              <a:defRPr sz="8200" b="1"/>
            </a:lvl3pPr>
            <a:lvl4pPr marL="6264244" indent="0">
              <a:buNone/>
              <a:defRPr sz="7300" b="1"/>
            </a:lvl4pPr>
            <a:lvl5pPr marL="8352332" indent="0">
              <a:buNone/>
              <a:defRPr sz="7300" b="1"/>
            </a:lvl5pPr>
            <a:lvl6pPr marL="10440411" indent="0">
              <a:buNone/>
              <a:defRPr sz="7300" b="1"/>
            </a:lvl6pPr>
            <a:lvl7pPr marL="12528489" indent="0">
              <a:buNone/>
              <a:defRPr sz="7300" b="1"/>
            </a:lvl7pPr>
            <a:lvl8pPr marL="14616577" indent="0">
              <a:buNone/>
              <a:defRPr sz="7300" b="1"/>
            </a:lvl8pPr>
            <a:lvl9pPr marL="16704655" indent="0">
              <a:buNone/>
              <a:defRPr sz="73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5365686" y="13588438"/>
            <a:ext cx="13370136" cy="2468731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2019/1/21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349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2019/1/21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89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2019/1/21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147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12416" y="1705993"/>
            <a:ext cx="9951458" cy="726039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216" y="1706009"/>
            <a:ext cx="16909598" cy="36569763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512416" y="8966401"/>
            <a:ext cx="9951458" cy="29309371"/>
          </a:xfrm>
        </p:spPr>
        <p:txBody>
          <a:bodyPr/>
          <a:lstStyle>
            <a:lvl1pPr marL="0" indent="0">
              <a:buNone/>
              <a:defRPr sz="6400"/>
            </a:lvl1pPr>
            <a:lvl2pPr marL="2088078" indent="0">
              <a:buNone/>
              <a:defRPr sz="5500"/>
            </a:lvl2pPr>
            <a:lvl3pPr marL="4176166" indent="0">
              <a:buNone/>
              <a:defRPr sz="4600"/>
            </a:lvl3pPr>
            <a:lvl4pPr marL="6264244" indent="0">
              <a:buNone/>
              <a:defRPr sz="4100"/>
            </a:lvl4pPr>
            <a:lvl5pPr marL="8352332" indent="0">
              <a:buNone/>
              <a:defRPr sz="4100"/>
            </a:lvl5pPr>
            <a:lvl6pPr marL="10440411" indent="0">
              <a:buNone/>
              <a:defRPr sz="4100"/>
            </a:lvl6pPr>
            <a:lvl7pPr marL="12528489" indent="0">
              <a:buNone/>
              <a:defRPr sz="4100"/>
            </a:lvl7pPr>
            <a:lvl8pPr marL="14616577" indent="0">
              <a:buNone/>
              <a:defRPr sz="4100"/>
            </a:lvl8pPr>
            <a:lvl9pPr marL="16704655" indent="0">
              <a:buNone/>
              <a:defRPr sz="41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2019/1/21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410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28864" y="29993749"/>
            <a:ext cx="18148935" cy="354093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928864" y="3828567"/>
            <a:ext cx="18148935" cy="25708928"/>
          </a:xfrm>
        </p:spPr>
        <p:txBody>
          <a:bodyPr/>
          <a:lstStyle>
            <a:lvl1pPr marL="0" indent="0">
              <a:buNone/>
              <a:defRPr sz="14600"/>
            </a:lvl1pPr>
            <a:lvl2pPr marL="2088078" indent="0">
              <a:buNone/>
              <a:defRPr sz="12800"/>
            </a:lvl2pPr>
            <a:lvl3pPr marL="4176166" indent="0">
              <a:buNone/>
              <a:defRPr sz="11000"/>
            </a:lvl3pPr>
            <a:lvl4pPr marL="6264244" indent="0">
              <a:buNone/>
              <a:defRPr sz="9100"/>
            </a:lvl4pPr>
            <a:lvl5pPr marL="8352332" indent="0">
              <a:buNone/>
              <a:defRPr sz="9100"/>
            </a:lvl5pPr>
            <a:lvl6pPr marL="10440411" indent="0">
              <a:buNone/>
              <a:defRPr sz="9100"/>
            </a:lvl6pPr>
            <a:lvl7pPr marL="12528489" indent="0">
              <a:buNone/>
              <a:defRPr sz="9100"/>
            </a:lvl7pPr>
            <a:lvl8pPr marL="14616577" indent="0">
              <a:buNone/>
              <a:defRPr sz="9100"/>
            </a:lvl8pPr>
            <a:lvl9pPr marL="16704655" indent="0">
              <a:buNone/>
              <a:defRPr sz="91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928864" y="33534681"/>
            <a:ext cx="18148935" cy="5028711"/>
          </a:xfrm>
        </p:spPr>
        <p:txBody>
          <a:bodyPr/>
          <a:lstStyle>
            <a:lvl1pPr marL="0" indent="0">
              <a:buNone/>
              <a:defRPr sz="6400"/>
            </a:lvl1pPr>
            <a:lvl2pPr marL="2088078" indent="0">
              <a:buNone/>
              <a:defRPr sz="5500"/>
            </a:lvl2pPr>
            <a:lvl3pPr marL="4176166" indent="0">
              <a:buNone/>
              <a:defRPr sz="4600"/>
            </a:lvl3pPr>
            <a:lvl4pPr marL="6264244" indent="0">
              <a:buNone/>
              <a:defRPr sz="4100"/>
            </a:lvl4pPr>
            <a:lvl5pPr marL="8352332" indent="0">
              <a:buNone/>
              <a:defRPr sz="4100"/>
            </a:lvl5pPr>
            <a:lvl6pPr marL="10440411" indent="0">
              <a:buNone/>
              <a:defRPr sz="4100"/>
            </a:lvl6pPr>
            <a:lvl7pPr marL="12528489" indent="0">
              <a:buNone/>
              <a:defRPr sz="4100"/>
            </a:lvl7pPr>
            <a:lvl8pPr marL="14616577" indent="0">
              <a:buNone/>
              <a:defRPr sz="4100"/>
            </a:lvl8pPr>
            <a:lvl9pPr marL="16704655" indent="0">
              <a:buNone/>
              <a:defRPr sz="41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2019/1/21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943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512411" y="1715915"/>
            <a:ext cx="27223403" cy="7141369"/>
          </a:xfrm>
          <a:prstGeom prst="rect">
            <a:avLst/>
          </a:prstGeom>
        </p:spPr>
        <p:txBody>
          <a:bodyPr vert="horz" lIns="417616" tIns="208808" rIns="417616" bIns="208808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12411" y="9997919"/>
            <a:ext cx="27223403" cy="28277840"/>
          </a:xfrm>
          <a:prstGeom prst="rect">
            <a:avLst/>
          </a:prstGeom>
        </p:spPr>
        <p:txBody>
          <a:bodyPr vert="horz" lIns="417616" tIns="208808" rIns="417616" bIns="208808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512411" y="39713961"/>
            <a:ext cx="7057919" cy="2281271"/>
          </a:xfrm>
          <a:prstGeom prst="rect">
            <a:avLst/>
          </a:prstGeom>
        </p:spPr>
        <p:txBody>
          <a:bodyPr vert="horz" lIns="417616" tIns="208808" rIns="417616" bIns="208808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2C996-D988-194F-8F02-BEBA5B6C0990}" type="datetimeFigureOut">
              <a:rPr kumimoji="1" lang="zh-TW" altLang="en-US" smtClean="0"/>
              <a:t>2019/1/21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334810" y="39713961"/>
            <a:ext cx="9578605" cy="2281271"/>
          </a:xfrm>
          <a:prstGeom prst="rect">
            <a:avLst/>
          </a:prstGeom>
        </p:spPr>
        <p:txBody>
          <a:bodyPr vert="horz" lIns="417616" tIns="208808" rIns="417616" bIns="208808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21677895" y="39713961"/>
            <a:ext cx="7057919" cy="2281271"/>
          </a:xfrm>
          <a:prstGeom prst="rect">
            <a:avLst/>
          </a:prstGeom>
        </p:spPr>
        <p:txBody>
          <a:bodyPr vert="horz" lIns="417616" tIns="208808" rIns="417616" bIns="208808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453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ctr" defTabSz="2088078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059" indent="-1566059" algn="l" defTabSz="2088078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137" indent="-1305049" algn="l" defTabSz="2088078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205" indent="-1044039" algn="l" defTabSz="2088078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284" indent="-1044039" algn="l" defTabSz="2088078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371" indent="-1044039" algn="l" defTabSz="2088078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450" indent="-1044039" algn="l" defTabSz="208807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2528" indent="-1044039" algn="l" defTabSz="208807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0616" indent="-1044039" algn="l" defTabSz="208807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8694" indent="-1044039" algn="l" defTabSz="208807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078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166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244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332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411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8489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6577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4655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6.png"/><Relationship Id="rId21" Type="http://schemas.openxmlformats.org/officeDocument/2006/relationships/image" Target="../media/image5.png"/><Relationship Id="rId22" Type="http://schemas.openxmlformats.org/officeDocument/2006/relationships/image" Target="../media/image7.png"/><Relationship Id="rId23" Type="http://schemas.openxmlformats.org/officeDocument/2006/relationships/image" Target="../media/image8.png"/><Relationship Id="rId24" Type="http://schemas.openxmlformats.org/officeDocument/2006/relationships/image" Target="../media/image9.png"/><Relationship Id="rId25" Type="http://schemas.openxmlformats.org/officeDocument/2006/relationships/image" Target="../media/image10.png"/><Relationship Id="rId26" Type="http://schemas.openxmlformats.org/officeDocument/2006/relationships/image" Target="../media/image11.png"/><Relationship Id="rId27" Type="http://schemas.openxmlformats.org/officeDocument/2006/relationships/image" Target="../media/image12.png"/><Relationship Id="rId28" Type="http://schemas.openxmlformats.org/officeDocument/2006/relationships/image" Target="../media/image13.png"/><Relationship Id="rId29" Type="http://schemas.openxmlformats.org/officeDocument/2006/relationships/image" Target="../media/image14.png"/><Relationship Id="rId30" Type="http://schemas.openxmlformats.org/officeDocument/2006/relationships/image" Target="../media/image15.png"/><Relationship Id="rId31" Type="http://schemas.openxmlformats.org/officeDocument/2006/relationships/image" Target="../media/image16.png"/><Relationship Id="rId32" Type="http://schemas.openxmlformats.org/officeDocument/2006/relationships/image" Target="../media/image17.png"/><Relationship Id="rId33" Type="http://schemas.openxmlformats.org/officeDocument/2006/relationships/image" Target="../media/image18.png"/><Relationship Id="rId34" Type="http://schemas.openxmlformats.org/officeDocument/2006/relationships/image" Target="../media/image19.png"/><Relationship Id="rId35" Type="http://schemas.openxmlformats.org/officeDocument/2006/relationships/image" Target="../media/image20.png"/><Relationship Id="rId36" Type="http://schemas.openxmlformats.org/officeDocument/2006/relationships/image" Target="../media/image21.png"/><Relationship Id="rId37" Type="http://schemas.openxmlformats.org/officeDocument/2006/relationships/image" Target="../media/image20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oleObject" Target="../embeddings/oleObject1.bin"/><Relationship Id="rId7" Type="http://schemas.openxmlformats.org/officeDocument/2006/relationships/image" Target="../media/image1.emf"/><Relationship Id="rId38" Type="http://schemas.openxmlformats.org/officeDocument/2006/relationships/image" Target="../media/image22.png"/><Relationship Id="rId3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8575" y="9543740"/>
            <a:ext cx="9803071" cy="352044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47" y="10006286"/>
            <a:ext cx="9911670" cy="67306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標題 1"/>
              <p:cNvSpPr txBox="1">
                <a:spLocks/>
              </p:cNvSpPr>
              <p:nvPr/>
            </p:nvSpPr>
            <p:spPr>
              <a:xfrm>
                <a:off x="-494827" y="154453"/>
                <a:ext cx="30926314" cy="6270496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 algn="ctr"/>
                <a:r>
                  <a:rPr lang="zh-TW" altLang="en-US" sz="185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altLang="zh-TW" sz="18500" b="1" dirty="0">
                    <a:solidFill>
                      <a:schemeClr val="accent6">
                        <a:lumMod val="75000"/>
                      </a:schemeClr>
                    </a:solidFill>
                  </a:rPr>
                  <a:t>Pion-rejection studies with a CMS HGCAL test-beam prototype EM calorimeter</a:t>
                </a:r>
                <a:endParaRPr lang="en-US" altLang="zh-TW" sz="18500" b="1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altLang="zh-TW" sz="10500" dirty="0" smtClean="0">
                    <a:solidFill>
                      <a:srgbClr val="0000FF"/>
                    </a:solidFill>
                  </a:rPr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050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0500" dirty="0">
                            <a:solidFill>
                              <a:srgbClr val="0000FF"/>
                            </a:solidFill>
                          </a:rPr>
                          <m:t>Chih</m:t>
                        </m:r>
                        <m:r>
                          <m:rPr>
                            <m:nor/>
                          </m:rPr>
                          <a:rPr lang="en-US" altLang="zh-TW" sz="10500" dirty="0">
                            <a:solidFill>
                              <a:srgbClr val="0000FF"/>
                            </a:solidFill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TW" sz="10500" dirty="0">
                            <a:solidFill>
                              <a:srgbClr val="0000FF"/>
                            </a:solidFill>
                          </a:rPr>
                          <m:t>Hsiang</m:t>
                        </m:r>
                        <m:r>
                          <m:rPr>
                            <m:nor/>
                          </m:rPr>
                          <a:rPr lang="en-US" altLang="zh-TW" sz="105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0500" dirty="0">
                            <a:solidFill>
                              <a:srgbClr val="0000FF"/>
                            </a:solidFill>
                          </a:rPr>
                          <m:t>Yeh</m:t>
                        </m:r>
                      </m:e>
                      <m:sup>
                        <m:r>
                          <a:rPr lang="en-US" altLang="zh-TW" sz="10500" b="0" i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10500" dirty="0" smtClean="0">
                    <a:solidFill>
                      <a:srgbClr val="0000FF"/>
                    </a:solidFill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05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0500" b="0" i="0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Stathes</m:t>
                        </m:r>
                        <m:r>
                          <a:rPr lang="en-US" altLang="zh-TW" sz="10500" b="0" i="0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10500" b="0" i="0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Paganis</m:t>
                        </m:r>
                      </m:e>
                      <m:sup>
                        <m:r>
                          <a:rPr lang="en-US" altLang="zh-TW" sz="10500" b="0" i="0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TW" sz="10500" b="0" i="0" dirty="0" smtClean="0">
                        <a:solidFill>
                          <a:srgbClr val="0000FF"/>
                        </a:solidFill>
                        <a:latin typeface="Cambria Math" charset="0"/>
                      </a:rPr>
                      <m:t>,</m:t>
                    </m:r>
                    <m:sSup>
                      <m:sSupPr>
                        <m:ctrlPr>
                          <a:rPr lang="en-US" altLang="zh-TW" sz="105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0500" b="0" i="0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Rong</m:t>
                        </m:r>
                        <m:r>
                          <m:rPr>
                            <m:nor/>
                          </m:rPr>
                          <a:rPr lang="en-US" altLang="zh-TW" sz="10500" dirty="0">
                            <a:solidFill>
                              <a:srgbClr val="0000FF"/>
                            </a:solidFill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 sz="10500" b="0" i="0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Shyang</m:t>
                        </m:r>
                        <m:r>
                          <a:rPr lang="en-US" altLang="zh-TW" sz="10500" b="0" i="0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10500" b="0" i="0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Lu</m:t>
                        </m:r>
                      </m:e>
                      <m:sup>
                        <m:r>
                          <a:rPr lang="en-US" altLang="zh-TW" sz="10500" b="0" i="0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10500" dirty="0" smtClean="0">
                    <a:solidFill>
                      <a:srgbClr val="0000FF"/>
                    </a:solidFill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05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0500" smtClean="0">
                            <a:solidFill>
                              <a:srgbClr val="0000FF"/>
                            </a:solidFill>
                          </a:rPr>
                          <m:t>Chia</m:t>
                        </m:r>
                        <m:r>
                          <m:rPr>
                            <m:nor/>
                          </m:rPr>
                          <a:rPr lang="en-US" altLang="zh-TW" sz="10500" smtClean="0">
                            <a:solidFill>
                              <a:srgbClr val="0000FF"/>
                            </a:solidFill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TW" sz="10500" smtClean="0">
                            <a:solidFill>
                              <a:srgbClr val="0000FF"/>
                            </a:solidFill>
                          </a:rPr>
                          <m:t>hung</m:t>
                        </m:r>
                        <m:r>
                          <m:rPr>
                            <m:nor/>
                          </m:rPr>
                          <a:rPr lang="zh-TW" altLang="en-US" sz="10500" i="0" smtClean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0500" smtClean="0">
                            <a:solidFill>
                              <a:srgbClr val="0000FF"/>
                            </a:solidFill>
                          </a:rPr>
                          <m:t>Chien</m:t>
                        </m:r>
                      </m:e>
                      <m:sup>
                        <m:r>
                          <a:rPr lang="en-US" altLang="zh-TW" sz="10500" b="0" i="0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10500" dirty="0" smtClean="0">
                    <a:solidFill>
                      <a:srgbClr val="0000FF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10500" b="0" i="0" dirty="0" smtClean="0">
                        <a:solidFill>
                          <a:srgbClr val="0000FF"/>
                        </a:solidFill>
                        <a:latin typeface="Cambria Math" charset="0"/>
                      </a:rPr>
                      <m:t>  </m:t>
                    </m:r>
                    <m:sSup>
                      <m:sSupPr>
                        <m:ctrlPr>
                          <a:rPr lang="en-US" altLang="zh-TW" sz="105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0500" i="0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Shin</m:t>
                        </m:r>
                        <m:r>
                          <m:rPr>
                            <m:nor/>
                          </m:rPr>
                          <a:rPr lang="en-US" altLang="zh-TW" sz="10500" i="0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TW" sz="10500" i="0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Shan</m:t>
                        </m:r>
                        <m:r>
                          <m:rPr>
                            <m:nor/>
                          </m:rPr>
                          <a:rPr lang="en-US" altLang="zh-TW" sz="10500" i="0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0500" i="0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Eiko</m:t>
                        </m:r>
                        <m:r>
                          <m:rPr>
                            <m:nor/>
                          </m:rPr>
                          <a:rPr lang="en-US" altLang="zh-TW" sz="10500" i="0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0500" i="0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Y</m:t>
                        </m:r>
                        <m:r>
                          <m:rPr>
                            <m:sty m:val="p"/>
                          </m:rPr>
                          <a:rPr lang="en-US" altLang="zh-TW" sz="10500" b="0" i="0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u</m:t>
                        </m:r>
                      </m:e>
                      <m:sup>
                        <m:r>
                          <a:rPr lang="en-US" altLang="zh-TW" sz="10500" b="0" i="0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endParaRPr lang="en-US" altLang="zh-TW" sz="10500" dirty="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altLang="zh-TW" sz="7300" i="1" dirty="0" smtClean="0">
                    <a:solidFill>
                      <a:srgbClr val="00B0F0"/>
                    </a:solidFill>
                  </a:rPr>
                  <a:t>1.Department </a:t>
                </a:r>
                <a:r>
                  <a:rPr lang="en-US" altLang="zh-TW" sz="7300" i="1" dirty="0">
                    <a:solidFill>
                      <a:srgbClr val="00B0F0"/>
                    </a:solidFill>
                  </a:rPr>
                  <a:t>of Physics and Center for High Energy and High Field </a:t>
                </a:r>
                <a:r>
                  <a:rPr lang="en-US" altLang="zh-TW" sz="7300" i="1">
                    <a:solidFill>
                      <a:srgbClr val="00B0F0"/>
                    </a:solidFill>
                  </a:rPr>
                  <a:t>Physics</a:t>
                </a:r>
                <a:r>
                  <a:rPr lang="en-US" altLang="zh-TW" sz="7300" i="1" smtClean="0">
                    <a:solidFill>
                      <a:srgbClr val="00B0F0"/>
                    </a:solidFill>
                  </a:rPr>
                  <a:t>, </a:t>
                </a:r>
                <a:r>
                  <a:rPr lang="en-US" altLang="zh-TW" sz="7300" i="1" dirty="0">
                    <a:solidFill>
                      <a:srgbClr val="00B0F0"/>
                    </a:solidFill>
                  </a:rPr>
                  <a:t>National Central </a:t>
                </a:r>
                <a:r>
                  <a:rPr lang="en-US" altLang="zh-TW" sz="7300" i="1" dirty="0" smtClean="0">
                    <a:solidFill>
                      <a:srgbClr val="00B0F0"/>
                    </a:solidFill>
                  </a:rPr>
                  <a:t>University</a:t>
                </a:r>
              </a:p>
              <a:p>
                <a:pPr algn="ctr"/>
                <a:r>
                  <a:rPr lang="en-US" altLang="zh-TW" sz="7300" i="1" dirty="0" smtClean="0">
                    <a:solidFill>
                      <a:srgbClr val="00B0F0"/>
                    </a:solidFill>
                  </a:rPr>
                  <a:t>2.Department </a:t>
                </a:r>
                <a:r>
                  <a:rPr lang="en-US" altLang="zh-TW" sz="7300" i="1" dirty="0">
                    <a:solidFill>
                      <a:srgbClr val="00B0F0"/>
                    </a:solidFill>
                  </a:rPr>
                  <a:t>of Physics, National </a:t>
                </a:r>
                <a:r>
                  <a:rPr lang="en-US" altLang="zh-TW" sz="7300" i="1" dirty="0" smtClean="0">
                    <a:solidFill>
                      <a:srgbClr val="00B0F0"/>
                    </a:solidFill>
                  </a:rPr>
                  <a:t>Taiwan University</a:t>
                </a:r>
                <a:endParaRPr lang="en-US" altLang="zh-TW" sz="7300" baseline="30000" dirty="0" smtClean="0"/>
              </a:p>
            </p:txBody>
          </p:sp>
        </mc:Choice>
        <mc:Fallback>
          <p:sp>
            <p:nvSpPr>
              <p:cNvPr id="4" name="標題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4827" y="154453"/>
                <a:ext cx="30926314" cy="6270496"/>
              </a:xfrm>
              <a:prstGeom prst="rect">
                <a:avLst/>
              </a:prstGeom>
              <a:blipFill rotWithShape="0">
                <a:blip r:embed="rId5"/>
                <a:stretch>
                  <a:fillRect t="-113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348075"/>
              </p:ext>
            </p:extLst>
          </p:nvPr>
        </p:nvGraphicFramePr>
        <p:xfrm>
          <a:off x="15120938" y="21347113"/>
          <a:ext cx="762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" name="方程式" r:id="rId6" imgW="190500" imgH="152400" progId="Equation.3">
                  <p:embed/>
                </p:oleObj>
              </mc:Choice>
              <mc:Fallback>
                <p:oleObj name="方程式" r:id="rId6" imgW="1905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120938" y="21347113"/>
                        <a:ext cx="762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內容版面配置區 2"/>
          <p:cNvSpPr txBox="1">
            <a:spLocks/>
          </p:cNvSpPr>
          <p:nvPr/>
        </p:nvSpPr>
        <p:spPr>
          <a:xfrm>
            <a:off x="15985390" y="33834076"/>
            <a:ext cx="13306336" cy="6805648"/>
          </a:xfrm>
          <a:prstGeom prst="rect">
            <a:avLst/>
          </a:prstGeom>
        </p:spPr>
        <p:txBody>
          <a:bodyPr lIns="417643" tIns="208822" rIns="417643" bIns="208822">
            <a:noAutofit/>
          </a:bodyPr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4000" dirty="0" smtClean="0"/>
          </a:p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4000" dirty="0"/>
          </a:p>
        </p:txBody>
      </p:sp>
      <p:sp>
        <p:nvSpPr>
          <p:cNvPr id="93" name="內容版面配置區 2"/>
          <p:cNvSpPr txBox="1">
            <a:spLocks/>
          </p:cNvSpPr>
          <p:nvPr/>
        </p:nvSpPr>
        <p:spPr>
          <a:xfrm>
            <a:off x="15792434" y="12476500"/>
            <a:ext cx="13692249" cy="2883069"/>
          </a:xfrm>
          <a:prstGeom prst="rect">
            <a:avLst/>
          </a:prstGeom>
        </p:spPr>
        <p:txBody>
          <a:bodyPr lIns="417643" tIns="208822" rIns="417643" bIns="208822">
            <a:noAutofit/>
          </a:bodyPr>
          <a:lstStyle/>
          <a:p>
            <a:pPr>
              <a:spcBef>
                <a:spcPct val="20000"/>
              </a:spcBef>
            </a:pPr>
            <a:endParaRPr lang="en-US" altLang="zh-TW" sz="4000" dirty="0" smtClean="0"/>
          </a:p>
        </p:txBody>
      </p:sp>
      <p:sp>
        <p:nvSpPr>
          <p:cNvPr id="31" name="文字方塊 30"/>
          <p:cNvSpPr txBox="1"/>
          <p:nvPr/>
        </p:nvSpPr>
        <p:spPr>
          <a:xfrm>
            <a:off x="20058550" y="8432900"/>
            <a:ext cx="184731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sz="6600" dirty="0"/>
          </a:p>
          <a:p>
            <a:endParaRPr kumimoji="1" lang="zh-TW" altLang="en-US" dirty="0"/>
          </a:p>
          <a:p>
            <a:endParaRPr kumimoji="1"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9987572" y="11849415"/>
            <a:ext cx="184731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sz="6600" dirty="0"/>
          </a:p>
          <a:p>
            <a:endParaRPr kumimoji="1" lang="zh-TW" altLang="en-US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14968330" y="20693269"/>
            <a:ext cx="65" cy="12618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7323085" y="40891240"/>
            <a:ext cx="4414172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sz="5000" u="sng" baseline="-25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1517366" y="25645414"/>
            <a:ext cx="11719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800" b="1" dirty="0"/>
          </a:p>
        </p:txBody>
      </p:sp>
      <p:sp>
        <p:nvSpPr>
          <p:cNvPr id="104" name="六邊形 103"/>
          <p:cNvSpPr/>
          <p:nvPr/>
        </p:nvSpPr>
        <p:spPr>
          <a:xfrm>
            <a:off x="1042084" y="18858166"/>
            <a:ext cx="11029237" cy="9507963"/>
          </a:xfrm>
          <a:prstGeom prst="hexagon">
            <a:avLst/>
          </a:prstGeom>
          <a:gradFill>
            <a:gsLst>
              <a:gs pos="100000">
                <a:srgbClr val="22FF13">
                  <a:alpha val="3000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22FF13"/>
              </a:solidFill>
            </a:endParaRPr>
          </a:p>
        </p:txBody>
      </p:sp>
      <p:sp>
        <p:nvSpPr>
          <p:cNvPr id="105" name="六邊形 104"/>
          <p:cNvSpPr/>
          <p:nvPr/>
        </p:nvSpPr>
        <p:spPr>
          <a:xfrm>
            <a:off x="18320127" y="18866294"/>
            <a:ext cx="11029237" cy="9507963"/>
          </a:xfrm>
          <a:prstGeom prst="hexagon">
            <a:avLst/>
          </a:prstGeom>
          <a:gradFill>
            <a:gsLst>
              <a:gs pos="100000">
                <a:srgbClr val="00B0F0">
                  <a:alpha val="3000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22FF13"/>
              </a:solidFill>
            </a:endParaRPr>
          </a:p>
        </p:txBody>
      </p:sp>
      <p:sp>
        <p:nvSpPr>
          <p:cNvPr id="106" name="六邊形 105"/>
          <p:cNvSpPr/>
          <p:nvPr/>
        </p:nvSpPr>
        <p:spPr>
          <a:xfrm>
            <a:off x="9715599" y="23646118"/>
            <a:ext cx="11029237" cy="9507963"/>
          </a:xfrm>
          <a:prstGeom prst="hexagon">
            <a:avLst/>
          </a:prstGeom>
          <a:gradFill>
            <a:gsLst>
              <a:gs pos="100000">
                <a:schemeClr val="accent6">
                  <a:lumMod val="75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22FF13"/>
              </a:solidFill>
            </a:endParaRPr>
          </a:p>
        </p:txBody>
      </p:sp>
      <p:sp>
        <p:nvSpPr>
          <p:cNvPr id="107" name="六邊形 106"/>
          <p:cNvSpPr/>
          <p:nvPr/>
        </p:nvSpPr>
        <p:spPr>
          <a:xfrm>
            <a:off x="18359166" y="28371820"/>
            <a:ext cx="11029237" cy="9507963"/>
          </a:xfrm>
          <a:prstGeom prst="hexagon">
            <a:avLst/>
          </a:prstGeom>
          <a:gradFill>
            <a:gsLst>
              <a:gs pos="100000">
                <a:srgbClr val="00B0F0">
                  <a:alpha val="3000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rgbClr val="22FF13"/>
              </a:solidFill>
            </a:endParaRPr>
          </a:p>
        </p:txBody>
      </p:sp>
      <p:sp>
        <p:nvSpPr>
          <p:cNvPr id="108" name="六邊形 107"/>
          <p:cNvSpPr/>
          <p:nvPr/>
        </p:nvSpPr>
        <p:spPr>
          <a:xfrm>
            <a:off x="1042085" y="28350606"/>
            <a:ext cx="11029237" cy="9507963"/>
          </a:xfrm>
          <a:prstGeom prst="hexagon">
            <a:avLst/>
          </a:prstGeom>
          <a:gradFill>
            <a:gsLst>
              <a:gs pos="100000">
                <a:srgbClr val="22FF13">
                  <a:alpha val="3000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22FF13"/>
              </a:solidFill>
            </a:endParaRPr>
          </a:p>
        </p:txBody>
      </p:sp>
      <p:sp>
        <p:nvSpPr>
          <p:cNvPr id="109" name="六邊形 108"/>
          <p:cNvSpPr/>
          <p:nvPr/>
        </p:nvSpPr>
        <p:spPr>
          <a:xfrm>
            <a:off x="9660331" y="33155913"/>
            <a:ext cx="11029237" cy="9507963"/>
          </a:xfrm>
          <a:prstGeom prst="hexagon">
            <a:avLst/>
          </a:prstGeom>
          <a:gradFill>
            <a:gsLst>
              <a:gs pos="100000">
                <a:schemeClr val="accent6">
                  <a:lumMod val="75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22FF13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78814" y="5782953"/>
            <a:ext cx="2985283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 smtClean="0"/>
              <a:t>Introduction</a:t>
            </a:r>
          </a:p>
          <a:p>
            <a:r>
              <a:rPr lang="en-US" altLang="zh-TW" sz="4000" dirty="0" smtClean="0"/>
              <a:t>The CMS experiment at LHC will replace the current Endcap calorimeter with a </a:t>
            </a:r>
            <a:r>
              <a:rPr lang="en-US" altLang="zh-TW" sz="4000" dirty="0"/>
              <a:t>Si-pad High Granularity Calorimeter (HGCAL), a new generation state-of-the-art calorimeter, which can perform 3D imaging of the shower as well as provide ~30ps </a:t>
            </a:r>
            <a:r>
              <a:rPr lang="en-US" altLang="zh-TW" sz="4000" dirty="0" smtClean="0"/>
              <a:t>timing resolution. </a:t>
            </a:r>
            <a:r>
              <a:rPr lang="en-US" altLang="zh-TW" sz="4000" dirty="0"/>
              <a:t>Charged-pion tagging and rejection are one of the strong points of HGCAL. </a:t>
            </a:r>
            <a:r>
              <a:rPr lang="en-US" altLang="zh-TW" sz="4000" dirty="0" smtClean="0"/>
              <a:t>Our </a:t>
            </a:r>
            <a:r>
              <a:rPr lang="en-US" altLang="zh-TW" sz="4000" dirty="0"/>
              <a:t>main result is that HGCAL can provide a powerful discrimination between such </a:t>
            </a:r>
            <a:r>
              <a:rPr lang="en-US" altLang="zh-TW" sz="4000" dirty="0" err="1"/>
              <a:t>pions</a:t>
            </a:r>
            <a:r>
              <a:rPr lang="en-US" altLang="zh-TW" sz="4000" dirty="0"/>
              <a:t> that start showering after traveling a distance as Minimum Ionizing Particles inside the calorimeter, and incident electrons. This discrimination is achieved by introducing simple longitudinal shower variables. </a:t>
            </a:r>
          </a:p>
          <a:p>
            <a:endParaRPr kumimoji="1"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1875023" y="10725175"/>
            <a:ext cx="8136537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Exploit the fine granularity of </a:t>
            </a:r>
            <a:r>
              <a:rPr lang="en-US" altLang="zh-TW" sz="3600" dirty="0" smtClean="0"/>
              <a:t>HGCAL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to </a:t>
            </a:r>
            <a:r>
              <a:rPr lang="en-US" altLang="zh-TW" sz="3600" dirty="0"/>
              <a:t>reject </a:t>
            </a:r>
            <a:r>
              <a:rPr lang="en-US" altLang="zh-TW" sz="3600" dirty="0" err="1"/>
              <a:t>pions</a:t>
            </a:r>
            <a:r>
              <a:rPr lang="en-US" altLang="zh-TW" sz="3600" dirty="0"/>
              <a:t> that leave most of their energy in ECAL</a:t>
            </a:r>
            <a:r>
              <a:rPr lang="en-US" altLang="zh-TW" sz="3600" dirty="0" smtClean="0"/>
              <a:t>:</a:t>
            </a:r>
          </a:p>
          <a:p>
            <a:endParaRPr lang="en-US" altLang="zh-TW" sz="3600" dirty="0"/>
          </a:p>
          <a:p>
            <a:r>
              <a:rPr lang="zh-TW" altLang="en-US" sz="3600" dirty="0"/>
              <a:t>。</a:t>
            </a:r>
            <a:r>
              <a:rPr lang="en-US" altLang="zh-TW" sz="3600" dirty="0"/>
              <a:t>They cannot be removed by </a:t>
            </a:r>
            <a:r>
              <a:rPr lang="en-US" altLang="zh-TW" sz="3600" dirty="0" smtClean="0"/>
              <a:t>energy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leakage </a:t>
            </a:r>
            <a:r>
              <a:rPr lang="en-US" altLang="zh-TW" sz="3600" dirty="0"/>
              <a:t>cut in the HADRONIC </a:t>
            </a:r>
            <a:r>
              <a:rPr lang="en-US" altLang="zh-TW" sz="3600" dirty="0" smtClean="0"/>
              <a:t>calorimeter</a:t>
            </a:r>
          </a:p>
          <a:p>
            <a:r>
              <a:rPr lang="zh-TW" altLang="en-US" sz="3600" dirty="0" smtClean="0"/>
              <a:t>。</a:t>
            </a:r>
            <a:r>
              <a:rPr lang="en-US" altLang="zh-TW" sz="3600" dirty="0"/>
              <a:t>They cannot be rejected by tight electron selection</a:t>
            </a:r>
            <a:r>
              <a:rPr lang="en-US" altLang="zh-TW" sz="3600" dirty="0" smtClean="0"/>
              <a:t>.</a:t>
            </a:r>
            <a:r>
              <a:rPr lang="zh-TW" altLang="en-US" sz="3600" dirty="0" smtClean="0"/>
              <a:t> </a:t>
            </a:r>
            <a:endParaRPr lang="en-US" altLang="zh-TW" sz="3600" dirty="0" smtClean="0"/>
          </a:p>
          <a:p>
            <a:endParaRPr lang="en-US" altLang="zh-TW" sz="3600" dirty="0"/>
          </a:p>
          <a:p>
            <a:r>
              <a:rPr lang="en-US" altLang="zh-TW" sz="3600" dirty="0" smtClean="0"/>
              <a:t>Here </a:t>
            </a:r>
            <a:r>
              <a:rPr lang="en-US" altLang="zh-TW" sz="3600" dirty="0"/>
              <a:t>we use the longitudinal segmentation of HGCAL to reject some of these </a:t>
            </a:r>
            <a:r>
              <a:rPr lang="en-US" altLang="zh-TW" sz="3600" dirty="0" err="1"/>
              <a:t>pions</a:t>
            </a:r>
            <a:r>
              <a:rPr lang="en-US" altLang="zh-TW" sz="3600" dirty="0" smtClean="0"/>
              <a:t>.</a:t>
            </a:r>
          </a:p>
          <a:p>
            <a:endParaRPr lang="en-US" altLang="zh-TW" sz="4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3656913" y="9404487"/>
            <a:ext cx="70128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6000" b="1" dirty="0" smtClean="0"/>
              <a:t>Motivation</a:t>
            </a:r>
            <a:endParaRPr kumimoji="1" lang="zh-TW" altLang="en-US" sz="60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909946" y="24035113"/>
            <a:ext cx="83333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6000" b="1" dirty="0" smtClean="0"/>
              <a:t>Discriminant variable</a:t>
            </a:r>
            <a:endParaRPr kumimoji="1" lang="zh-TW" altLang="en-US" sz="6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11956177" y="20002279"/>
                <a:ext cx="6278963" cy="16534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TW" sz="6600" b="1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TW" sz="66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6600" b="1" i="1" smtClean="0">
                                <a:latin typeface="Cambria Math" charset="0"/>
                              </a:rPr>
                              <m:t>𝑬</m:t>
                            </m:r>
                          </m:e>
                          <m:sub>
                            <m:r>
                              <a:rPr kumimoji="1" lang="en-US" altLang="zh-TW" sz="6600" b="1" i="1" smtClean="0">
                                <a:latin typeface="Cambria Math" charset="0"/>
                              </a:rPr>
                              <m:t>𝒇𝒊𝒓𝒔𝒕</m:t>
                            </m:r>
                            <m:r>
                              <a:rPr kumimoji="1" lang="en-US" altLang="zh-TW" sz="6600" b="1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kumimoji="1" lang="en-US" altLang="zh-TW" sz="6600" b="1" i="1" smtClean="0">
                                <a:latin typeface="Cambria Math" charset="0"/>
                              </a:rPr>
                              <m:t>𝟏𝟎</m:t>
                            </m:r>
                            <m:r>
                              <a:rPr kumimoji="1" lang="en-US" altLang="zh-TW" sz="6600" b="1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kumimoji="1" lang="en-US" altLang="zh-TW" sz="6600" b="1" i="1" smtClean="0">
                                <a:latin typeface="Cambria Math" charset="0"/>
                              </a:rPr>
                              <m:t>𝒍𝒂𝒚𝒆𝒓𝒔</m:t>
                            </m:r>
                            <m:r>
                              <a:rPr kumimoji="1" lang="en-US" altLang="zh-TW" sz="6600" b="1" i="1" smtClean="0">
                                <a:latin typeface="Cambria Math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zh-TW" sz="66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6600" b="1" i="1" smtClean="0">
                                <a:latin typeface="Cambria Math" charset="0"/>
                              </a:rPr>
                              <m:t>𝑬</m:t>
                            </m:r>
                          </m:e>
                          <m:sub>
                            <m:r>
                              <a:rPr kumimoji="1" lang="en-US" altLang="zh-TW" sz="6600" b="1" i="1" smtClean="0">
                                <a:latin typeface="Cambria Math" charset="0"/>
                              </a:rPr>
                              <m:t>𝒕𝒐𝒕𝒂𝒍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en-US" altLang="zh-TW" sz="6600" b="1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TW" sz="6600" b="1" i="1" dirty="0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TW" sz="6600" b="1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6600" b="1" i="1" dirty="0" smtClean="0">
                                <a:latin typeface="Cambria Math" charset="0"/>
                              </a:rPr>
                              <m:t>𝑬</m:t>
                            </m:r>
                          </m:e>
                          <m:sub>
                            <m:r>
                              <a:rPr kumimoji="1" lang="en-US" altLang="zh-TW" sz="6600" b="1" i="1" dirty="0" smtClean="0">
                                <a:latin typeface="Cambria Math" charset="0"/>
                              </a:rPr>
                              <m:t>𝟏𝟎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zh-TW" sz="6600" b="1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6600" b="1" i="1" dirty="0" smtClean="0">
                                <a:latin typeface="Cambria Math" charset="0"/>
                              </a:rPr>
                              <m:t>𝑬</m:t>
                            </m:r>
                          </m:e>
                          <m:sub>
                            <m:r>
                              <a:rPr kumimoji="1" lang="en-US" altLang="zh-TW" sz="6600" b="1" i="1" dirty="0" smtClean="0">
                                <a:latin typeface="Cambria Math" charset="0"/>
                              </a:rPr>
                              <m:t>𝒕𝒐𝒕𝒂𝒍</m:t>
                            </m:r>
                          </m:sub>
                        </m:sSub>
                      </m:den>
                    </m:f>
                  </m:oMath>
                </a14:m>
                <a:endParaRPr kumimoji="1" lang="zh-TW" altLang="en-US" sz="6600" b="1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6177" y="20002279"/>
                <a:ext cx="6278963" cy="1653401"/>
              </a:xfrm>
              <a:prstGeom prst="rect">
                <a:avLst/>
              </a:prstGeom>
              <a:blipFill rotWithShape="0">
                <a:blip r:embed="rId20"/>
                <a:stretch>
                  <a:fillRect b="-103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圖片 3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077" y="25198979"/>
            <a:ext cx="7055156" cy="6729316"/>
          </a:xfrm>
          <a:prstGeom prst="rect">
            <a:avLst/>
          </a:prstGeom>
        </p:spPr>
      </p:pic>
      <p:sp>
        <p:nvSpPr>
          <p:cNvPr id="36" name="文字方塊 35"/>
          <p:cNvSpPr txBox="1"/>
          <p:nvPr/>
        </p:nvSpPr>
        <p:spPr>
          <a:xfrm>
            <a:off x="4255758" y="19052606"/>
            <a:ext cx="7332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6000" b="1" dirty="0"/>
              <a:t>e</a:t>
            </a:r>
            <a:r>
              <a:rPr kumimoji="1" lang="en-US" altLang="zh-TW" sz="6000" b="1" dirty="0" smtClean="0"/>
              <a:t>-like </a:t>
            </a:r>
            <a:r>
              <a:rPr kumimoji="1" lang="en-US" altLang="zh-TW" sz="6000" b="1" dirty="0" err="1" smtClean="0"/>
              <a:t>Pions</a:t>
            </a:r>
            <a:r>
              <a:rPr kumimoji="1" lang="en-US" altLang="zh-TW" sz="6000" b="1" dirty="0" smtClean="0"/>
              <a:t>(1)</a:t>
            </a:r>
            <a:endParaRPr kumimoji="1" lang="zh-TW" altLang="en-US" sz="6000" b="1" dirty="0"/>
          </a:p>
        </p:txBody>
      </p:sp>
      <p:pic>
        <p:nvPicPr>
          <p:cNvPr id="59" name="圖片 5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1677" y="36464404"/>
            <a:ext cx="1338073" cy="1495982"/>
          </a:xfrm>
          <a:prstGeom prst="rect">
            <a:avLst/>
          </a:prstGeom>
        </p:spPr>
      </p:pic>
      <p:sp>
        <p:nvSpPr>
          <p:cNvPr id="69" name="文字方塊 68"/>
          <p:cNvSpPr txBox="1"/>
          <p:nvPr/>
        </p:nvSpPr>
        <p:spPr>
          <a:xfrm>
            <a:off x="2832158" y="29508785"/>
            <a:ext cx="104531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/>
              <a:t>。 </a:t>
            </a:r>
            <a:r>
              <a:rPr kumimoji="1" lang="en-US" altLang="zh-TW" sz="4400" dirty="0" smtClean="0">
                <a:solidFill>
                  <a:srgbClr val="FF0000"/>
                </a:solidFill>
              </a:rPr>
              <a:t>Late EM showering :</a:t>
            </a:r>
            <a:endParaRPr kumimoji="1" lang="zh-TW" altLang="en-US" sz="44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037333" y="30336941"/>
            <a:ext cx="76252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 err="1"/>
              <a:t>Pions</a:t>
            </a:r>
            <a:r>
              <a:rPr kumimoji="1" lang="en-US" altLang="zh-TW" sz="3600" dirty="0"/>
              <a:t> travel as MIPs for a few layers and then shower. </a:t>
            </a:r>
            <a:r>
              <a:rPr kumimoji="1" lang="en-US" altLang="zh-TW" sz="3600" dirty="0" smtClean="0"/>
              <a:t>Therefore, </a:t>
            </a:r>
            <a:r>
              <a:rPr kumimoji="1" lang="en-US" altLang="zh-TW" sz="3600" dirty="0"/>
              <a:t>the energy fraction in the front of the calorimeter is small. We require at least ~20% of energy be deposited in the first 10 layers</a:t>
            </a:r>
            <a:endParaRPr kumimoji="1"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2479669" y="32099089"/>
                <a:ext cx="7653254" cy="958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3600" dirty="0" smtClean="0"/>
                  <a:t>Data/MC comparison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TW" sz="3600" b="1" i="1" dirty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TW" sz="3600" b="1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b="1" i="1" dirty="0">
                                <a:latin typeface="Cambria Math" charset="0"/>
                              </a:rPr>
                              <m:t>𝑬</m:t>
                            </m:r>
                          </m:e>
                          <m:sub>
                            <m:r>
                              <a:rPr kumimoji="1" lang="en-US" altLang="zh-TW" sz="3600" b="1" i="1" dirty="0">
                                <a:latin typeface="Cambria Math" charset="0"/>
                              </a:rPr>
                              <m:t>𝟏𝟎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zh-TW" sz="3600" b="1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b="1" i="1" dirty="0">
                                <a:latin typeface="Cambria Math" charset="0"/>
                              </a:rPr>
                              <m:t>𝑬</m:t>
                            </m:r>
                          </m:e>
                          <m:sub>
                            <m:r>
                              <a:rPr kumimoji="1" lang="en-US" altLang="zh-TW" sz="3600" b="1" i="1" dirty="0">
                                <a:latin typeface="Cambria Math" charset="0"/>
                              </a:rPr>
                              <m:t>𝒕𝒐𝒕𝒂𝒍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en-US" altLang="zh-TW" sz="3600" dirty="0" smtClean="0"/>
                  <a:t> </a:t>
                </a:r>
                <a:endParaRPr kumimoji="1" lang="zh-TW" altLang="en-US" sz="36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9669" y="32099089"/>
                <a:ext cx="7653254" cy="958276"/>
              </a:xfrm>
              <a:prstGeom prst="rect">
                <a:avLst/>
              </a:prstGeom>
              <a:blipFill rotWithShape="0">
                <a:blip r:embed="rId23"/>
                <a:stretch>
                  <a:fillRect l="-2389" b="-44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圖片 2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4901" y="29469426"/>
            <a:ext cx="8499539" cy="2362410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549" y="14141386"/>
            <a:ext cx="10242836" cy="3805709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12413328" y="41295881"/>
            <a:ext cx="6355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 smtClean="0">
                <a:solidFill>
                  <a:srgbClr val="7030A0"/>
                </a:solidFill>
              </a:rPr>
              <a:t>After this selection, we can tag “e-like </a:t>
            </a:r>
            <a:r>
              <a:rPr kumimoji="1" lang="en-US" altLang="zh-TW" sz="3600" dirty="0" err="1" smtClean="0">
                <a:solidFill>
                  <a:srgbClr val="7030A0"/>
                </a:solidFill>
              </a:rPr>
              <a:t>pions</a:t>
            </a:r>
            <a:r>
              <a:rPr kumimoji="1" lang="en-US" altLang="zh-TW" sz="3600" dirty="0" smtClean="0">
                <a:solidFill>
                  <a:srgbClr val="7030A0"/>
                </a:solidFill>
              </a:rPr>
              <a:t>”</a:t>
            </a:r>
            <a:endParaRPr kumimoji="1" lang="zh-TW" altLang="en-US" sz="3600" dirty="0">
              <a:solidFill>
                <a:srgbClr val="7030A0"/>
              </a:solidFill>
            </a:endParaRPr>
          </a:p>
        </p:txBody>
      </p:sp>
      <p:pic>
        <p:nvPicPr>
          <p:cNvPr id="40" name="圖片 39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988" y="9607611"/>
            <a:ext cx="1890858" cy="960436"/>
          </a:xfrm>
          <a:prstGeom prst="rect">
            <a:avLst/>
          </a:prstGeom>
        </p:spPr>
      </p:pic>
      <p:pic>
        <p:nvPicPr>
          <p:cNvPr id="72" name="圖片 71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232" y="9542215"/>
            <a:ext cx="1910198" cy="998234"/>
          </a:xfrm>
          <a:prstGeom prst="rect">
            <a:avLst/>
          </a:prstGeom>
        </p:spPr>
      </p:pic>
      <p:sp>
        <p:nvSpPr>
          <p:cNvPr id="44" name="文字方塊 43"/>
          <p:cNvSpPr txBox="1"/>
          <p:nvPr/>
        </p:nvSpPr>
        <p:spPr>
          <a:xfrm>
            <a:off x="410080" y="13010237"/>
            <a:ext cx="2869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400" dirty="0" smtClean="0">
                <a:solidFill>
                  <a:srgbClr val="FF0000"/>
                </a:solidFill>
              </a:rPr>
              <a:t>Beam</a:t>
            </a:r>
            <a:endParaRPr kumimoji="1" lang="zh-TW" altLang="en-US" sz="5400" dirty="0">
              <a:solidFill>
                <a:srgbClr val="FF0000"/>
              </a:solidFill>
            </a:endParaRPr>
          </a:p>
        </p:txBody>
      </p:sp>
      <p:cxnSp>
        <p:nvCxnSpPr>
          <p:cNvPr id="51" name="直線箭頭接點 50"/>
          <p:cNvCxnSpPr/>
          <p:nvPr/>
        </p:nvCxnSpPr>
        <p:spPr>
          <a:xfrm flipV="1">
            <a:off x="410080" y="15970597"/>
            <a:ext cx="1726537" cy="681232"/>
          </a:xfrm>
          <a:prstGeom prst="straightConnector1">
            <a:avLst/>
          </a:prstGeom>
          <a:ln w="25400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539340" y="13843252"/>
                <a:ext cx="3091487" cy="1261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TW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TW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−</m:t>
                          </m:r>
                        </m:sup>
                      </m:sSup>
                      <m:r>
                        <a:rPr kumimoji="1" lang="en-US" altLang="zh-TW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,</m:t>
                      </m:r>
                      <m:sSup>
                        <m:sSupPr>
                          <m:ctrlPr>
                            <a:rPr kumimoji="1" lang="en-US" altLang="zh-TW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p>
                          <m:r>
                            <a:rPr kumimoji="1" lang="en-US" altLang="zh-TW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kumimoji="1"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40" y="13843252"/>
                <a:ext cx="3091487" cy="1261884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圖片 54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62" y="27198704"/>
            <a:ext cx="10692819" cy="2248954"/>
          </a:xfrm>
          <a:prstGeom prst="rect">
            <a:avLst/>
          </a:prstGeom>
        </p:spPr>
      </p:pic>
      <p:sp>
        <p:nvSpPr>
          <p:cNvPr id="71" name="六邊形 70"/>
          <p:cNvSpPr/>
          <p:nvPr/>
        </p:nvSpPr>
        <p:spPr>
          <a:xfrm>
            <a:off x="10076603" y="9012592"/>
            <a:ext cx="11029237" cy="9507963"/>
          </a:xfrm>
          <a:prstGeom prst="hexagon">
            <a:avLst/>
          </a:prstGeom>
          <a:gradFill>
            <a:gsLst>
              <a:gs pos="100000">
                <a:srgbClr val="FF0000">
                  <a:alpha val="2000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22FF13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2799845" y="20365760"/>
            <a:ext cx="1045312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/>
              <a:t>。 </a:t>
            </a:r>
            <a:r>
              <a:rPr kumimoji="1" lang="en-US" altLang="zh-TW" sz="4400" dirty="0" smtClean="0">
                <a:solidFill>
                  <a:srgbClr val="FF0000"/>
                </a:solidFill>
              </a:rPr>
              <a:t>Early EM showering:</a:t>
            </a:r>
            <a:endParaRPr lang="en-US" altLang="zh-TW" sz="4400" dirty="0" smtClean="0"/>
          </a:p>
          <a:p>
            <a:endParaRPr lang="en-US" altLang="zh-TW" sz="4400" dirty="0"/>
          </a:p>
          <a:p>
            <a:endParaRPr lang="en-US" altLang="zh-TW" sz="4400" dirty="0" smtClean="0"/>
          </a:p>
          <a:p>
            <a:endParaRPr lang="en-US" altLang="zh-TW" sz="4400" dirty="0"/>
          </a:p>
          <a:p>
            <a:endParaRPr lang="en-US" altLang="zh-TW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/>
              <p:cNvSpPr txBox="1"/>
              <p:nvPr/>
            </p:nvSpPr>
            <p:spPr>
              <a:xfrm>
                <a:off x="2695336" y="21054220"/>
                <a:ext cx="8305263" cy="2127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TW" sz="3600" b="1" i="1" dirty="0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TW" sz="3600" b="1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b="1" i="1" dirty="0">
                                <a:latin typeface="Cambria Math" charset="0"/>
                              </a:rPr>
                              <m:t>𝑬</m:t>
                            </m:r>
                          </m:e>
                          <m:sub>
                            <m:r>
                              <a:rPr kumimoji="1" lang="en-US" altLang="zh-TW" sz="3600" b="1" i="1" dirty="0">
                                <a:latin typeface="Cambria Math" charset="0"/>
                              </a:rPr>
                              <m:t>𝟏𝟎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zh-TW" sz="3600" b="1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3600" b="1" i="1" dirty="0">
                                <a:latin typeface="Cambria Math" charset="0"/>
                              </a:rPr>
                              <m:t>𝑬</m:t>
                            </m:r>
                          </m:e>
                          <m:sub>
                            <m:r>
                              <a:rPr kumimoji="1" lang="en-US" altLang="zh-TW" sz="3600" b="1" i="1" dirty="0">
                                <a:latin typeface="Cambria Math" charset="0"/>
                              </a:rPr>
                              <m:t>𝒕𝒐𝒕𝒂𝒍</m:t>
                            </m:r>
                          </m:sub>
                        </m:sSub>
                      </m:den>
                    </m:f>
                    <m:r>
                      <a:rPr kumimoji="1" lang="en-US" altLang="zh-TW" sz="3600" b="1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zh-TW" sz="3600" dirty="0"/>
                  <a:t>is similar to electrons, most of energy in the front detector, can’t be distinguished from the electrons</a:t>
                </a:r>
                <a:r>
                  <a:rPr kumimoji="1" lang="en-US" altLang="zh-TW" sz="4000" dirty="0"/>
                  <a:t>.</a:t>
                </a:r>
                <a:endParaRPr kumimoji="1" lang="zh-TW" altLang="en-US" sz="4000" dirty="0"/>
              </a:p>
            </p:txBody>
          </p:sp>
        </mc:Choice>
        <mc:Fallback xmlns=""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336" y="21054220"/>
                <a:ext cx="8305263" cy="2127827"/>
              </a:xfrm>
              <a:prstGeom prst="rect">
                <a:avLst/>
              </a:prstGeom>
              <a:blipFill rotWithShape="0">
                <a:blip r:embed="rId30"/>
                <a:stretch>
                  <a:fillRect l="-2201" r="-2054" b="-114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045" y="23812182"/>
            <a:ext cx="9405754" cy="3455552"/>
          </a:xfrm>
          <a:prstGeom prst="rect">
            <a:avLst/>
          </a:prstGeom>
        </p:spPr>
      </p:pic>
      <p:sp>
        <p:nvSpPr>
          <p:cNvPr id="75" name="文字方塊 74"/>
          <p:cNvSpPr txBox="1"/>
          <p:nvPr/>
        </p:nvSpPr>
        <p:spPr>
          <a:xfrm>
            <a:off x="4249132" y="28573488"/>
            <a:ext cx="7332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6000" b="1" dirty="0"/>
              <a:t>e</a:t>
            </a:r>
            <a:r>
              <a:rPr kumimoji="1" lang="en-US" altLang="zh-TW" sz="6000" b="1" dirty="0" smtClean="0"/>
              <a:t>-like </a:t>
            </a:r>
            <a:r>
              <a:rPr kumimoji="1" lang="en-US" altLang="zh-TW" sz="6000" b="1" dirty="0" err="1" smtClean="0"/>
              <a:t>Pions</a:t>
            </a:r>
            <a:r>
              <a:rPr kumimoji="1" lang="en-US" altLang="zh-TW" sz="6000" b="1" dirty="0" smtClean="0"/>
              <a:t>(2)</a:t>
            </a:r>
            <a:endParaRPr kumimoji="1" lang="zh-TW" altLang="en-US" sz="6000" b="1" dirty="0"/>
          </a:p>
        </p:txBody>
      </p:sp>
      <p:pic>
        <p:nvPicPr>
          <p:cNvPr id="80" name="圖片 79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568" y="23280590"/>
            <a:ext cx="1745150" cy="998234"/>
          </a:xfrm>
          <a:prstGeom prst="rect">
            <a:avLst/>
          </a:prstGeom>
        </p:spPr>
      </p:pic>
      <p:pic>
        <p:nvPicPr>
          <p:cNvPr id="86" name="圖片 85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8223" y="8922462"/>
            <a:ext cx="1901737" cy="998234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00" y="34588032"/>
            <a:ext cx="9243537" cy="4012408"/>
          </a:xfrm>
          <a:prstGeom prst="rect">
            <a:avLst/>
          </a:prstGeom>
        </p:spPr>
      </p:pic>
      <p:pic>
        <p:nvPicPr>
          <p:cNvPr id="87" name="圖片 8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294" y="34217974"/>
            <a:ext cx="1890858" cy="960436"/>
          </a:xfrm>
          <a:prstGeom prst="rect">
            <a:avLst/>
          </a:prstGeom>
        </p:spPr>
      </p:pic>
      <p:pic>
        <p:nvPicPr>
          <p:cNvPr id="88" name="圖片 87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669" y="23317619"/>
            <a:ext cx="1890858" cy="960436"/>
          </a:xfrm>
          <a:prstGeom prst="rect">
            <a:avLst/>
          </a:prstGeom>
        </p:spPr>
      </p:pic>
      <p:pic>
        <p:nvPicPr>
          <p:cNvPr id="91" name="圖片 90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8636" y="8980753"/>
            <a:ext cx="1890858" cy="960436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24170640" y="18016338"/>
            <a:ext cx="4463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400" dirty="0" smtClean="0"/>
              <a:t>Normal Pion</a:t>
            </a:r>
            <a:endParaRPr kumimoji="1" lang="zh-TW" altLang="en-US" sz="44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23954847" y="13046458"/>
            <a:ext cx="4463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400" dirty="0" smtClean="0"/>
              <a:t>Normal Electron</a:t>
            </a:r>
            <a:endParaRPr kumimoji="1" lang="zh-TW" altLang="en-US" sz="44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12652313" y="33387928"/>
            <a:ext cx="7221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6000" b="1" dirty="0" smtClean="0"/>
              <a:t>Event selection</a:t>
            </a:r>
            <a:endParaRPr kumimoji="1" lang="zh-TW" altLang="en-US" sz="6000" b="1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11008472" y="34939872"/>
            <a:ext cx="9736364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kumimoji="1" lang="en-US" altLang="zh-TW" sz="4400" dirty="0">
                <a:solidFill>
                  <a:srgbClr val="FF0000"/>
                </a:solidFill>
              </a:rPr>
              <a:t>EM Shower Containment Cuts</a:t>
            </a:r>
          </a:p>
          <a:p>
            <a:pPr marL="1143000" indent="-1143000">
              <a:buAutoNum type="arabicPeriod"/>
            </a:pPr>
            <a:endParaRPr kumimoji="1" lang="en-US" altLang="zh-TW" sz="5400" dirty="0" smtClean="0"/>
          </a:p>
          <a:p>
            <a:pPr marL="1143000" indent="-1143000">
              <a:buAutoNum type="arabicPeriod"/>
            </a:pPr>
            <a:endParaRPr kumimoji="1" lang="en-US" altLang="zh-TW" sz="5400" dirty="0" smtClean="0"/>
          </a:p>
          <a:p>
            <a:pPr marL="1143000" indent="-1143000">
              <a:buAutoNum type="arabicPeriod"/>
            </a:pPr>
            <a:endParaRPr kumimoji="1" lang="en-US" altLang="zh-TW" sz="5400" dirty="0" smtClean="0"/>
          </a:p>
          <a:p>
            <a:pPr marL="1143000" indent="-1143000">
              <a:buAutoNum type="arabicPeriod"/>
            </a:pPr>
            <a:endParaRPr kumimoji="1" lang="en-US" altLang="zh-TW" sz="5400" dirty="0" smtClean="0"/>
          </a:p>
          <a:p>
            <a:pPr marL="1143000" indent="-1143000">
              <a:buAutoNum type="arabicPeriod"/>
            </a:pPr>
            <a:r>
              <a:rPr kumimoji="1" lang="en-US" altLang="zh-TW" sz="4400" dirty="0" smtClean="0">
                <a:solidFill>
                  <a:srgbClr val="FF0000"/>
                </a:solidFill>
              </a:rPr>
              <a:t>Energy </a:t>
            </a:r>
            <a:r>
              <a:rPr kumimoji="1" lang="en-US" altLang="zh-TW" sz="4400" dirty="0">
                <a:solidFill>
                  <a:srgbClr val="FF0000"/>
                </a:solidFill>
              </a:rPr>
              <a:t>Leakage to the Hadronic Calorimeter </a:t>
            </a:r>
            <a:r>
              <a:rPr kumimoji="1" lang="en-US" altLang="zh-TW" sz="4400" dirty="0" smtClean="0">
                <a:solidFill>
                  <a:srgbClr val="FF0000"/>
                </a:solidFill>
              </a:rPr>
              <a:t>Cut</a:t>
            </a:r>
          </a:p>
          <a:p>
            <a:pPr marL="1143000" indent="-1143000">
              <a:buAutoNum type="arabicPeriod"/>
            </a:pPr>
            <a:endParaRPr kumimoji="1" lang="en-US" altLang="zh-TW" sz="5400" dirty="0" smtClean="0"/>
          </a:p>
          <a:p>
            <a:pPr marL="1143000" indent="-1143000">
              <a:buAutoNum type="arabicPeriod"/>
            </a:pPr>
            <a:endParaRPr kumimoji="1" lang="en-US" altLang="zh-TW" sz="5400" dirty="0"/>
          </a:p>
          <a:p>
            <a:pPr marL="1143000" indent="-1143000">
              <a:buAutoNum type="arabicPeriod"/>
            </a:pPr>
            <a:endParaRPr kumimoji="1" lang="en-US" altLang="zh-TW" sz="5400" dirty="0" smtClean="0"/>
          </a:p>
        </p:txBody>
      </p:sp>
      <p:sp>
        <p:nvSpPr>
          <p:cNvPr id="96" name="文字方塊 95"/>
          <p:cNvSpPr txBox="1"/>
          <p:nvPr/>
        </p:nvSpPr>
        <p:spPr>
          <a:xfrm>
            <a:off x="11297228" y="40095552"/>
            <a:ext cx="8361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 smtClean="0"/>
              <a:t>No </a:t>
            </a:r>
            <a:r>
              <a:rPr kumimoji="1" lang="en-US" altLang="zh-TW" sz="3600" dirty="0"/>
              <a:t>more than 0.4% energy fraction in the </a:t>
            </a:r>
            <a:r>
              <a:rPr kumimoji="1" lang="zh-TW" altLang="en-US" sz="3600" dirty="0" smtClean="0"/>
              <a:t>          </a:t>
            </a:r>
            <a:r>
              <a:rPr kumimoji="1" lang="en-US" altLang="zh-TW" sz="3600" dirty="0" smtClean="0"/>
              <a:t>               Hadronic </a:t>
            </a:r>
            <a:r>
              <a:rPr kumimoji="1" lang="en-US" altLang="zh-TW" sz="3600" dirty="0"/>
              <a:t>Part.</a:t>
            </a:r>
            <a:endParaRPr kumimoji="1" lang="zh-TW" altLang="en-US" sz="3600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11183950" y="35742582"/>
            <a:ext cx="8361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 smtClean="0"/>
              <a:t>a. [Energy in five rings/ Total energy] need.      </a:t>
            </a:r>
            <a:r>
              <a:rPr kumimoji="1" lang="zh-TW" altLang="en-US" sz="3600" dirty="0" smtClean="0"/>
              <a:t>       </a:t>
            </a:r>
            <a:r>
              <a:rPr kumimoji="1" lang="en-US" altLang="zh-TW" sz="3600" dirty="0" smtClean="0"/>
              <a:t>                 to bigger than 99%</a:t>
            </a:r>
            <a:endParaRPr kumimoji="1" lang="zh-TW" altLang="en-US" sz="3600" dirty="0"/>
          </a:p>
        </p:txBody>
      </p:sp>
      <p:pic>
        <p:nvPicPr>
          <p:cNvPr id="98" name="圖片 97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565" y="37331637"/>
            <a:ext cx="1675146" cy="1690514"/>
          </a:xfrm>
          <a:prstGeom prst="rect">
            <a:avLst/>
          </a:prstGeom>
        </p:spPr>
      </p:pic>
      <p:sp>
        <p:nvSpPr>
          <p:cNvPr id="99" name="文字方塊 98"/>
          <p:cNvSpPr txBox="1"/>
          <p:nvPr/>
        </p:nvSpPr>
        <p:spPr>
          <a:xfrm>
            <a:off x="16570338" y="37792032"/>
            <a:ext cx="261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 smtClean="0"/>
              <a:t>&gt; 0.85</a:t>
            </a:r>
            <a:endParaRPr kumimoji="1" lang="zh-TW" altLang="en-US" sz="3600" dirty="0"/>
          </a:p>
        </p:txBody>
      </p:sp>
      <p:pic>
        <p:nvPicPr>
          <p:cNvPr id="101" name="圖片 100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9848" y="37503900"/>
            <a:ext cx="1189877" cy="1231481"/>
          </a:xfrm>
          <a:prstGeom prst="rect">
            <a:avLst/>
          </a:prstGeom>
        </p:spPr>
      </p:pic>
      <p:sp>
        <p:nvSpPr>
          <p:cNvPr id="102" name="文字方塊 101"/>
          <p:cNvSpPr txBox="1"/>
          <p:nvPr/>
        </p:nvSpPr>
        <p:spPr>
          <a:xfrm flipH="1">
            <a:off x="13670101" y="37632515"/>
            <a:ext cx="34332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/</a:t>
            </a:r>
            <a:endParaRPr kumimoji="1" lang="zh-TW" altLang="en-US" dirty="0"/>
          </a:p>
        </p:txBody>
      </p:sp>
      <p:sp>
        <p:nvSpPr>
          <p:cNvPr id="103" name="文字方塊 102"/>
          <p:cNvSpPr txBox="1"/>
          <p:nvPr/>
        </p:nvSpPr>
        <p:spPr>
          <a:xfrm>
            <a:off x="22520183" y="18720680"/>
            <a:ext cx="7332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6000" b="1" dirty="0" smtClean="0"/>
              <a:t>Results</a:t>
            </a:r>
            <a:endParaRPr kumimoji="1" lang="zh-TW" altLang="en-US" sz="6000" b="1" dirty="0"/>
          </a:p>
        </p:txBody>
      </p:sp>
      <p:sp>
        <p:nvSpPr>
          <p:cNvPr id="110" name="文字方塊 109"/>
          <p:cNvSpPr txBox="1"/>
          <p:nvPr/>
        </p:nvSpPr>
        <p:spPr>
          <a:xfrm>
            <a:off x="20172303" y="19797192"/>
            <a:ext cx="750062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 smtClean="0"/>
              <a:t>We used the MC sample from October test beam. After </a:t>
            </a:r>
            <a:r>
              <a:rPr kumimoji="1" lang="en-US" altLang="zh-TW" sz="3600" dirty="0"/>
              <a:t>tight electron </a:t>
            </a:r>
            <a:r>
              <a:rPr kumimoji="1" lang="en-US" altLang="zh-TW" sz="3600" dirty="0" smtClean="0"/>
              <a:t>selection with </a:t>
            </a:r>
            <a:r>
              <a:rPr kumimoji="1" lang="en-US" altLang="zh-TW" sz="3600" dirty="0"/>
              <a:t>a pion rejection factor of </a:t>
            </a:r>
            <a:r>
              <a:rPr kumimoji="1" lang="en-US" altLang="zh-TW" sz="3600" dirty="0" smtClean="0"/>
              <a:t>3600, </a:t>
            </a:r>
            <a:r>
              <a:rPr kumimoji="1" lang="en-US" altLang="zh-TW" sz="3600" dirty="0"/>
              <a:t>we apply an additional selection using our proposed discriminating variable.</a:t>
            </a:r>
            <a:r>
              <a:rPr kumimoji="1" lang="en-US" altLang="zh-TW" sz="3600" dirty="0" smtClean="0"/>
              <a:t> </a:t>
            </a:r>
          </a:p>
          <a:p>
            <a:endParaRPr kumimoji="1" lang="en-US" altLang="zh-TW" sz="3600" dirty="0"/>
          </a:p>
          <a:p>
            <a:r>
              <a:rPr kumimoji="1" lang="en-US" altLang="zh-TW" sz="3600" dirty="0"/>
              <a:t>Our goal is </a:t>
            </a:r>
            <a:r>
              <a:rPr kumimoji="1" lang="en-US" altLang="zh-TW" sz="3600" dirty="0" smtClean="0"/>
              <a:t>to achieve </a:t>
            </a:r>
            <a:r>
              <a:rPr kumimoji="1" lang="en-US" altLang="zh-TW" sz="3600" dirty="0"/>
              <a:t>a very high efficiency at the level of 99.9% for a significant pion rejection. The results are shown below.</a:t>
            </a:r>
            <a:endParaRPr kumimoji="1" lang="zh-TW" altLang="en-US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20160553" y="26112223"/>
                <a:ext cx="3814634" cy="9060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TW" sz="4400" dirty="0"/>
                  <a:t>E</a:t>
                </a:r>
                <a:r>
                  <a:rPr kumimoji="1" lang="en-US" altLang="zh-TW" sz="4400" dirty="0" smtClean="0"/>
                  <a:t>fficiency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TW" sz="44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4400" b="0" i="1" smtClean="0">
                            <a:latin typeface="Cambria Math" charset="0"/>
                          </a:rPr>
                          <m:t>𝑝𝑎𝑠𝑠</m:t>
                        </m:r>
                      </m:num>
                      <m:den>
                        <m:r>
                          <a:rPr kumimoji="1" lang="en-US" altLang="zh-TW" sz="4400" b="0" i="1" smtClean="0">
                            <a:latin typeface="Cambria Math" charset="0"/>
                          </a:rPr>
                          <m:t>𝑡𝑜𝑡𝑎𝑙</m:t>
                        </m:r>
                      </m:den>
                    </m:f>
                  </m:oMath>
                </a14:m>
                <a:endParaRPr kumimoji="1" lang="zh-TW" altLang="en-US" sz="4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0553" y="26112223"/>
                <a:ext cx="3814634" cy="906082"/>
              </a:xfrm>
              <a:prstGeom prst="rect">
                <a:avLst/>
              </a:prstGeom>
              <a:blipFill rotWithShape="0">
                <a:blip r:embed="rId35"/>
                <a:stretch>
                  <a:fillRect l="-8786" t="-8784" b="-216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字方塊 110"/>
              <p:cNvSpPr txBox="1"/>
              <p:nvPr/>
            </p:nvSpPr>
            <p:spPr>
              <a:xfrm>
                <a:off x="24064670" y="26038187"/>
                <a:ext cx="3665683" cy="1049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TW" sz="4400" dirty="0" smtClean="0"/>
                  <a:t>Rejection=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TW" sz="44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4400" b="0" i="1" smtClean="0">
                            <a:latin typeface="Cambria Math" charset="0"/>
                          </a:rPr>
                          <m:t>𝑡𝑜𝑡𝑎𝑙</m:t>
                        </m:r>
                        <m:r>
                          <a:rPr kumimoji="1" lang="en-US" altLang="zh-TW" sz="4400" b="0" i="1" smtClean="0">
                            <a:latin typeface="Cambria Math" charset="0"/>
                          </a:rPr>
                          <m:t> </m:t>
                        </m:r>
                      </m:num>
                      <m:den>
                        <m:r>
                          <a:rPr kumimoji="1" lang="en-US" altLang="zh-TW" sz="4400" b="0" i="1" smtClean="0">
                            <a:latin typeface="Cambria Math" charset="0"/>
                          </a:rPr>
                          <m:t>𝑝𝑎𝑠𝑠</m:t>
                        </m:r>
                      </m:den>
                    </m:f>
                  </m:oMath>
                </a14:m>
                <a:endParaRPr kumimoji="1" lang="zh-TW" altLang="en-US" sz="4400" dirty="0"/>
              </a:p>
            </p:txBody>
          </p:sp>
        </mc:Choice>
        <mc:Fallback xmlns="">
          <p:sp>
            <p:nvSpPr>
              <p:cNvPr id="111" name="文字方塊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4670" y="26038187"/>
                <a:ext cx="3665683" cy="1049646"/>
              </a:xfrm>
              <a:prstGeom prst="rect">
                <a:avLst/>
              </a:prstGeom>
              <a:blipFill rotWithShape="0">
                <a:blip r:embed="rId36"/>
                <a:stretch>
                  <a:fillRect l="-9318" t="-1156" b="-109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文字方塊 111"/>
          <p:cNvSpPr txBox="1"/>
          <p:nvPr/>
        </p:nvSpPr>
        <p:spPr>
          <a:xfrm>
            <a:off x="19625478" y="33626540"/>
            <a:ext cx="92266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A pion rejection of 1.5 is achieved for a 99.6+/-0.2% electron efficiency. This discriminant can be used by analyses in which pion induced backgrounds are very high.</a:t>
            </a:r>
            <a:endParaRPr kumimoji="1" lang="zh-TW" altLang="en-US" sz="3600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22037709" y="32041702"/>
            <a:ext cx="70128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6000" b="1" dirty="0" smtClean="0"/>
              <a:t>Conclusion</a:t>
            </a:r>
            <a:endParaRPr kumimoji="1" lang="zh-TW" altLang="en-US" sz="6000" b="1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23176588" y="38731623"/>
            <a:ext cx="70128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6000" b="1" dirty="0" smtClean="0"/>
              <a:t>References</a:t>
            </a:r>
            <a:endParaRPr kumimoji="1" lang="zh-TW" altLang="en-US" sz="6000" b="1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20079937" y="39674487"/>
            <a:ext cx="100099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[1]First </a:t>
            </a:r>
            <a:r>
              <a:rPr lang="en-US" altLang="zh-TW" sz="3600" dirty="0"/>
              <a:t>beam tests of prototype silicon modules for the CMS High Granularity Endcap Calorimeter, N. </a:t>
            </a:r>
            <a:r>
              <a:rPr lang="en-US" altLang="zh-TW" sz="3600" dirty="0" err="1"/>
              <a:t>Akchurin</a:t>
            </a:r>
            <a:r>
              <a:rPr lang="en-US" altLang="zh-TW" sz="3600" dirty="0"/>
              <a:t> et al</a:t>
            </a:r>
            <a:r>
              <a:rPr lang="en-US" altLang="zh-TW" sz="3600" dirty="0" smtClean="0"/>
              <a:t>.,</a:t>
            </a:r>
          </a:p>
          <a:p>
            <a:r>
              <a:rPr lang="en-US" altLang="zh-TW" sz="3600" b="1" i="1" dirty="0" smtClean="0"/>
              <a:t>JINST </a:t>
            </a:r>
            <a:r>
              <a:rPr lang="en-US" altLang="zh-TW" sz="3600" b="1" i="1" dirty="0"/>
              <a:t>13 (2018) no.10.</a:t>
            </a:r>
            <a:endParaRPr kumimoji="1" lang="zh-TW" altLang="en-US" sz="3600" b="1" i="1" dirty="0"/>
          </a:p>
        </p:txBody>
      </p:sp>
      <p:pic>
        <p:nvPicPr>
          <p:cNvPr id="76" name="圖片 75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840" y="34123319"/>
            <a:ext cx="1859910" cy="998234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570657" y="16632762"/>
            <a:ext cx="138593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kumimoji="1" lang="en-US" altLang="zh-TW" sz="4400" dirty="0" smtClean="0"/>
              <a:t>CE-E: (ECAL) Passive absorber: Lead </a:t>
            </a:r>
          </a:p>
          <a:p>
            <a:pPr marL="742950" indent="-742950">
              <a:buAutoNum type="arabicPeriod"/>
            </a:pPr>
            <a:r>
              <a:rPr kumimoji="1" lang="en-US" altLang="zh-TW" sz="4400" dirty="0" smtClean="0"/>
              <a:t>CE-H: (HCAL) </a:t>
            </a:r>
            <a:r>
              <a:rPr kumimoji="1" lang="en-US" altLang="zh-TW" sz="4400" dirty="0"/>
              <a:t>Passive absorber</a:t>
            </a:r>
            <a:r>
              <a:rPr kumimoji="1" lang="en-US" altLang="zh-TW" sz="4400" dirty="0" smtClean="0"/>
              <a:t>: Steel</a:t>
            </a:r>
          </a:p>
          <a:p>
            <a:pPr marL="742950" indent="-742950">
              <a:buFontTx/>
              <a:buAutoNum type="arabicPeriod"/>
            </a:pPr>
            <a:r>
              <a:rPr kumimoji="1" lang="en-US" altLang="zh-TW" sz="4400" dirty="0"/>
              <a:t>Active </a:t>
            </a:r>
            <a:r>
              <a:rPr kumimoji="1" lang="en-US" altLang="zh-TW" sz="4400" dirty="0" smtClean="0"/>
              <a:t>layer for both: silicon</a:t>
            </a:r>
            <a:endParaRPr kumimoji="1" lang="en-US" altLang="zh-TW" sz="4400" dirty="0"/>
          </a:p>
        </p:txBody>
      </p:sp>
      <p:pic>
        <p:nvPicPr>
          <p:cNvPr id="116" name="圖片 115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803" y="39484765"/>
            <a:ext cx="3320779" cy="3312371"/>
          </a:xfrm>
          <a:prstGeom prst="rect">
            <a:avLst/>
          </a:prstGeom>
        </p:spPr>
      </p:pic>
      <p:pic>
        <p:nvPicPr>
          <p:cNvPr id="117" name="圖片 116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98" y="39484765"/>
            <a:ext cx="3229560" cy="3312371"/>
          </a:xfrm>
          <a:prstGeom prst="rect">
            <a:avLst/>
          </a:prstGeom>
        </p:spPr>
      </p:pic>
      <p:pic>
        <p:nvPicPr>
          <p:cNvPr id="118" name="圖片 117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316" y="39747286"/>
            <a:ext cx="2965802" cy="2985314"/>
          </a:xfrm>
          <a:prstGeom prst="rect">
            <a:avLst/>
          </a:prstGeom>
        </p:spPr>
      </p:pic>
      <p:sp>
        <p:nvSpPr>
          <p:cNvPr id="34" name="文字方塊 33"/>
          <p:cNvSpPr txBox="1"/>
          <p:nvPr/>
        </p:nvSpPr>
        <p:spPr>
          <a:xfrm>
            <a:off x="11177637" y="37881519"/>
            <a:ext cx="837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 smtClean="0"/>
              <a:t>b.</a:t>
            </a:r>
            <a:endParaRPr kumimoji="1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2141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38225</TotalTime>
  <Words>586</Words>
  <Application>Microsoft Macintosh PowerPoint</Application>
  <PresentationFormat>自訂</PresentationFormat>
  <Paragraphs>57</Paragraphs>
  <Slides>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Calibri</vt:lpstr>
      <vt:lpstr>Cambria Math</vt:lpstr>
      <vt:lpstr>Mangal</vt:lpstr>
      <vt:lpstr>新細明體</vt:lpstr>
      <vt:lpstr>Arial</vt:lpstr>
      <vt:lpstr>Office 佈景主題</vt:lpstr>
      <vt:lpstr>方程式</vt:lpstr>
      <vt:lpstr>PowerPoint 簡報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祐祥 張</dc:creator>
  <cp:lastModifiedBy>Chih-Hsiang Yeh</cp:lastModifiedBy>
  <cp:revision>363</cp:revision>
  <cp:lastPrinted>2019-01-14T02:59:17Z</cp:lastPrinted>
  <dcterms:created xsi:type="dcterms:W3CDTF">2015-01-22T03:56:27Z</dcterms:created>
  <dcterms:modified xsi:type="dcterms:W3CDTF">2019-01-21T10:07:53Z</dcterms:modified>
</cp:coreProperties>
</file>