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Lst>
  <p:sldSz cx="4610100" cy="3460750"/>
  <p:notesSz cx="4610100" cy="346075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1"/>
  </p:normalViewPr>
  <p:slideViewPr>
    <p:cSldViewPr>
      <p:cViewPr>
        <p:scale>
          <a:sx n="187" d="100"/>
          <a:sy n="187" d="100"/>
        </p:scale>
        <p:origin x="392" y="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8A1823E9-C485-9F41-81CE-1CE1F5B3907B}" type="datetimeFigureOut">
              <a:rPr kumimoji="1" lang="zh-TW" altLang="en-US" smtClean="0"/>
              <a:t>2017/9/9</a:t>
            </a:fld>
            <a:endParaRPr kumimoji="1" lang="zh-TW" altLang="en-US"/>
          </a:p>
        </p:txBody>
      </p:sp>
      <p:sp>
        <p:nvSpPr>
          <p:cNvPr id="4" name="投影片影像版面配置區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8398EF5A-1E9C-F443-8CD0-E9BD86ED966F}" type="slidenum">
              <a:rPr kumimoji="1" lang="zh-TW" altLang="en-US" smtClean="0"/>
              <a:t>‹#›</a:t>
            </a:fld>
            <a:endParaRPr kumimoji="1" lang="zh-TW" altLang="en-US"/>
          </a:p>
        </p:txBody>
      </p:sp>
    </p:spTree>
    <p:extLst>
      <p:ext uri="{BB962C8B-B14F-4D97-AF65-F5344CB8AC3E}">
        <p14:creationId xmlns:p14="http://schemas.microsoft.com/office/powerpoint/2010/main" val="1078868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Verdana"/>
                <a:cs typeface="Verdana"/>
              </a:defRPr>
            </a:lvl1pPr>
          </a:lstStyle>
          <a:p>
            <a:pPr marL="12700">
              <a:lnSpc>
                <a:spcPts val="670"/>
              </a:lnSpc>
            </a:pPr>
            <a:r>
              <a:rPr spc="-10" dirty="0"/>
              <a:t>NONLINEAR </a:t>
            </a:r>
            <a:r>
              <a:rPr spc="-5" dirty="0"/>
              <a:t>STABILITY </a:t>
            </a:r>
            <a:r>
              <a:rPr spc="5" dirty="0"/>
              <a:t>OF </a:t>
            </a:r>
            <a:r>
              <a:rPr spc="-15" dirty="0"/>
              <a:t>TWO-DIMENSIONAL </a:t>
            </a:r>
            <a:r>
              <a:rPr dirty="0"/>
              <a:t>AND</a:t>
            </a:r>
            <a:r>
              <a:rPr spc="-30" dirty="0"/>
              <a:t> </a:t>
            </a:r>
            <a:r>
              <a:rPr spc="-5" dirty="0"/>
              <a:t>QUA</a:t>
            </a:r>
          </a:p>
        </p:txBody>
      </p:sp>
      <p:sp>
        <p:nvSpPr>
          <p:cNvPr id="5" name="Holder 5"/>
          <p:cNvSpPr>
            <a:spLocks noGrp="1"/>
          </p:cNvSpPr>
          <p:nvPr>
            <p:ph type="dt" sz="half" idx="6"/>
          </p:nvPr>
        </p:nvSpPr>
        <p:spPr/>
        <p:txBody>
          <a:bodyPr lIns="0" tIns="0" rIns="0" bIns="0"/>
          <a:lstStyle>
            <a:lvl1pPr>
              <a:defRPr sz="600" b="0" i="0">
                <a:solidFill>
                  <a:srgbClr val="FF0000"/>
                </a:solidFill>
                <a:latin typeface="Verdana"/>
                <a:cs typeface="Verdana"/>
              </a:defRPr>
            </a:lvl1pPr>
          </a:lstStyle>
          <a:p>
            <a:pPr marL="12700">
              <a:lnSpc>
                <a:spcPts val="670"/>
              </a:lnSpc>
            </a:pPr>
            <a:r>
              <a:rPr spc="-40" dirty="0"/>
              <a:t>Olga</a:t>
            </a:r>
            <a:r>
              <a:rPr spc="-50" dirty="0"/>
              <a:t> S.Rozanova</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05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Verdana"/>
                <a:cs typeface="Verdana"/>
              </a:defRPr>
            </a:lvl1pPr>
          </a:lstStyle>
          <a:p>
            <a:pPr marL="12700">
              <a:lnSpc>
                <a:spcPts val="670"/>
              </a:lnSpc>
            </a:pPr>
            <a:r>
              <a:rPr spc="-10" dirty="0"/>
              <a:t>NONLINEAR </a:t>
            </a:r>
            <a:r>
              <a:rPr spc="-5" dirty="0"/>
              <a:t>STABILITY </a:t>
            </a:r>
            <a:r>
              <a:rPr spc="5" dirty="0"/>
              <a:t>OF </a:t>
            </a:r>
            <a:r>
              <a:rPr spc="-15" dirty="0"/>
              <a:t>TWO-DIMENSIONAL </a:t>
            </a:r>
            <a:r>
              <a:rPr dirty="0"/>
              <a:t>AND</a:t>
            </a:r>
            <a:r>
              <a:rPr spc="-30" dirty="0"/>
              <a:t> </a:t>
            </a:r>
            <a:r>
              <a:rPr spc="-5" dirty="0"/>
              <a:t>QUA</a:t>
            </a:r>
          </a:p>
        </p:txBody>
      </p:sp>
      <p:sp>
        <p:nvSpPr>
          <p:cNvPr id="5" name="Holder 5"/>
          <p:cNvSpPr>
            <a:spLocks noGrp="1"/>
          </p:cNvSpPr>
          <p:nvPr>
            <p:ph type="dt" sz="half" idx="6"/>
          </p:nvPr>
        </p:nvSpPr>
        <p:spPr/>
        <p:txBody>
          <a:bodyPr lIns="0" tIns="0" rIns="0" bIns="0"/>
          <a:lstStyle>
            <a:lvl1pPr>
              <a:defRPr sz="600" b="0" i="0">
                <a:solidFill>
                  <a:srgbClr val="FF0000"/>
                </a:solidFill>
                <a:latin typeface="Verdana"/>
                <a:cs typeface="Verdana"/>
              </a:defRPr>
            </a:lvl1pPr>
          </a:lstStyle>
          <a:p>
            <a:pPr marL="12700">
              <a:lnSpc>
                <a:spcPts val="670"/>
              </a:lnSpc>
            </a:pPr>
            <a:r>
              <a:rPr spc="-40" dirty="0"/>
              <a:t>Olga</a:t>
            </a:r>
            <a:r>
              <a:rPr spc="-50" dirty="0"/>
              <a:t> S.Rozanova</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chemeClr val="bg1"/>
                </a:solidFill>
                <a:latin typeface="Verdana"/>
                <a:cs typeface="Verdana"/>
              </a:defRPr>
            </a:lvl1pPr>
          </a:lstStyle>
          <a:p>
            <a:pPr marL="12700">
              <a:lnSpc>
                <a:spcPts val="670"/>
              </a:lnSpc>
            </a:pPr>
            <a:r>
              <a:rPr spc="-10" dirty="0"/>
              <a:t>NONLINEAR </a:t>
            </a:r>
            <a:r>
              <a:rPr spc="-5" dirty="0"/>
              <a:t>STABILITY </a:t>
            </a:r>
            <a:r>
              <a:rPr spc="5" dirty="0"/>
              <a:t>OF </a:t>
            </a:r>
            <a:r>
              <a:rPr spc="-15" dirty="0"/>
              <a:t>TWO-DIMENSIONAL </a:t>
            </a:r>
            <a:r>
              <a:rPr dirty="0"/>
              <a:t>AND</a:t>
            </a:r>
            <a:r>
              <a:rPr spc="-30" dirty="0"/>
              <a:t> </a:t>
            </a:r>
            <a:r>
              <a:rPr spc="-5" dirty="0"/>
              <a:t>QUA</a:t>
            </a:r>
          </a:p>
        </p:txBody>
      </p:sp>
      <p:sp>
        <p:nvSpPr>
          <p:cNvPr id="6" name="Holder 6"/>
          <p:cNvSpPr>
            <a:spLocks noGrp="1"/>
          </p:cNvSpPr>
          <p:nvPr>
            <p:ph type="dt" sz="half" idx="6"/>
          </p:nvPr>
        </p:nvSpPr>
        <p:spPr/>
        <p:txBody>
          <a:bodyPr lIns="0" tIns="0" rIns="0" bIns="0"/>
          <a:lstStyle>
            <a:lvl1pPr>
              <a:defRPr sz="600" b="0" i="0">
                <a:solidFill>
                  <a:srgbClr val="FF0000"/>
                </a:solidFill>
                <a:latin typeface="Verdana"/>
                <a:cs typeface="Verdana"/>
              </a:defRPr>
            </a:lvl1pPr>
          </a:lstStyle>
          <a:p>
            <a:pPr marL="12700">
              <a:lnSpc>
                <a:spcPts val="670"/>
              </a:lnSpc>
            </a:pPr>
            <a:r>
              <a:rPr spc="-40" dirty="0"/>
              <a:t>Olga</a:t>
            </a:r>
            <a:r>
              <a:rPr spc="-50" dirty="0"/>
              <a:t> S.Rozanova</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600" b="0" i="0">
                <a:solidFill>
                  <a:schemeClr val="bg1"/>
                </a:solidFill>
                <a:latin typeface="Verdana"/>
                <a:cs typeface="Verdana"/>
              </a:defRPr>
            </a:lvl1pPr>
          </a:lstStyle>
          <a:p>
            <a:pPr marL="12700">
              <a:lnSpc>
                <a:spcPts val="670"/>
              </a:lnSpc>
            </a:pPr>
            <a:r>
              <a:rPr spc="-10" dirty="0"/>
              <a:t>NONLINEAR </a:t>
            </a:r>
            <a:r>
              <a:rPr spc="-5" dirty="0"/>
              <a:t>STABILITY </a:t>
            </a:r>
            <a:r>
              <a:rPr spc="5" dirty="0"/>
              <a:t>OF </a:t>
            </a:r>
            <a:r>
              <a:rPr spc="-15" dirty="0"/>
              <a:t>TWO-DIMENSIONAL </a:t>
            </a:r>
            <a:r>
              <a:rPr dirty="0"/>
              <a:t>AND</a:t>
            </a:r>
            <a:r>
              <a:rPr spc="-30" dirty="0"/>
              <a:t> </a:t>
            </a:r>
            <a:r>
              <a:rPr spc="-5" dirty="0"/>
              <a:t>QUA</a:t>
            </a:r>
          </a:p>
        </p:txBody>
      </p:sp>
      <p:sp>
        <p:nvSpPr>
          <p:cNvPr id="4" name="Holder 4"/>
          <p:cNvSpPr>
            <a:spLocks noGrp="1"/>
          </p:cNvSpPr>
          <p:nvPr>
            <p:ph type="dt" sz="half" idx="6"/>
          </p:nvPr>
        </p:nvSpPr>
        <p:spPr/>
        <p:txBody>
          <a:bodyPr lIns="0" tIns="0" rIns="0" bIns="0"/>
          <a:lstStyle>
            <a:lvl1pPr>
              <a:defRPr sz="600" b="0" i="0">
                <a:solidFill>
                  <a:srgbClr val="FF0000"/>
                </a:solidFill>
                <a:latin typeface="Verdana"/>
                <a:cs typeface="Verdana"/>
              </a:defRPr>
            </a:lvl1pPr>
          </a:lstStyle>
          <a:p>
            <a:pPr marL="12700">
              <a:lnSpc>
                <a:spcPts val="670"/>
              </a:lnSpc>
            </a:pPr>
            <a:r>
              <a:rPr spc="-40" dirty="0"/>
              <a:t>Olga</a:t>
            </a:r>
            <a:r>
              <a:rPr spc="-50" dirty="0"/>
              <a:t> S.Rozanova</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046680" y="3248926"/>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k object 17"/>
          <p:cNvSpPr/>
          <p:nvPr/>
        </p:nvSpPr>
        <p:spPr>
          <a:xfrm>
            <a:off x="2967063" y="324496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k object 18"/>
          <p:cNvSpPr/>
          <p:nvPr/>
        </p:nvSpPr>
        <p:spPr>
          <a:xfrm>
            <a:off x="3144865" y="3244963"/>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k object 19"/>
          <p:cNvSpPr/>
          <p:nvPr/>
        </p:nvSpPr>
        <p:spPr>
          <a:xfrm>
            <a:off x="3305695" y="3259047"/>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20" name="bk object 20"/>
          <p:cNvSpPr/>
          <p:nvPr/>
        </p:nvSpPr>
        <p:spPr>
          <a:xfrm>
            <a:off x="3316186" y="3248773"/>
            <a:ext cx="43180" cy="30480"/>
          </a:xfrm>
          <a:custGeom>
            <a:avLst/>
            <a:gdLst/>
            <a:ahLst/>
            <a:cxnLst/>
            <a:rect l="l" t="t" r="r" b="b"/>
            <a:pathLst>
              <a:path w="43179"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1" name="bk object 21"/>
          <p:cNvSpPr/>
          <p:nvPr/>
        </p:nvSpPr>
        <p:spPr>
          <a:xfrm>
            <a:off x="3326347" y="3238613"/>
            <a:ext cx="43180" cy="30480"/>
          </a:xfrm>
          <a:custGeom>
            <a:avLst/>
            <a:gdLst/>
            <a:ahLst/>
            <a:cxnLst/>
            <a:rect l="l" t="t" r="r" b="b"/>
            <a:pathLst>
              <a:path w="43179"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22" name="bk object 22"/>
          <p:cNvSpPr/>
          <p:nvPr/>
        </p:nvSpPr>
        <p:spPr>
          <a:xfrm>
            <a:off x="3242526" y="324496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k object 23"/>
          <p:cNvSpPr/>
          <p:nvPr/>
        </p:nvSpPr>
        <p:spPr>
          <a:xfrm>
            <a:off x="3606877" y="325131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4" name="bk object 24"/>
          <p:cNvSpPr/>
          <p:nvPr/>
        </p:nvSpPr>
        <p:spPr>
          <a:xfrm>
            <a:off x="3517976" y="324496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bk object 25"/>
          <p:cNvSpPr/>
          <p:nvPr/>
        </p:nvSpPr>
        <p:spPr>
          <a:xfrm>
            <a:off x="3594177" y="323861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bk object 26"/>
          <p:cNvSpPr/>
          <p:nvPr/>
        </p:nvSpPr>
        <p:spPr>
          <a:xfrm>
            <a:off x="3606877" y="3264013"/>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7" name="bk object 27"/>
          <p:cNvSpPr/>
          <p:nvPr/>
        </p:nvSpPr>
        <p:spPr>
          <a:xfrm>
            <a:off x="3594177" y="32767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bk object 28"/>
          <p:cNvSpPr/>
          <p:nvPr/>
        </p:nvSpPr>
        <p:spPr>
          <a:xfrm>
            <a:off x="3606877" y="3289414"/>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9" name="bk object 29"/>
          <p:cNvSpPr/>
          <p:nvPr/>
        </p:nvSpPr>
        <p:spPr>
          <a:xfrm>
            <a:off x="3869640" y="323861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bk object 30"/>
          <p:cNvSpPr/>
          <p:nvPr/>
        </p:nvSpPr>
        <p:spPr>
          <a:xfrm>
            <a:off x="3882340" y="325131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bk object 31"/>
          <p:cNvSpPr/>
          <p:nvPr/>
        </p:nvSpPr>
        <p:spPr>
          <a:xfrm>
            <a:off x="3882340" y="326401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bk object 32"/>
          <p:cNvSpPr/>
          <p:nvPr/>
        </p:nvSpPr>
        <p:spPr>
          <a:xfrm>
            <a:off x="3793439" y="324496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3" name="bk object 33"/>
          <p:cNvSpPr/>
          <p:nvPr/>
        </p:nvSpPr>
        <p:spPr>
          <a:xfrm>
            <a:off x="3869640" y="32767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4" name="bk object 34"/>
          <p:cNvSpPr/>
          <p:nvPr/>
        </p:nvSpPr>
        <p:spPr>
          <a:xfrm>
            <a:off x="3882340" y="3289414"/>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35" name="bk object 35"/>
          <p:cNvSpPr/>
          <p:nvPr/>
        </p:nvSpPr>
        <p:spPr>
          <a:xfrm>
            <a:off x="4145090" y="323861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6" name="bk object 36"/>
          <p:cNvSpPr/>
          <p:nvPr/>
        </p:nvSpPr>
        <p:spPr>
          <a:xfrm>
            <a:off x="4157790" y="325131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7" name="bk object 37"/>
          <p:cNvSpPr/>
          <p:nvPr/>
        </p:nvSpPr>
        <p:spPr>
          <a:xfrm>
            <a:off x="4157790" y="326401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8" name="bk object 38"/>
          <p:cNvSpPr/>
          <p:nvPr/>
        </p:nvSpPr>
        <p:spPr>
          <a:xfrm>
            <a:off x="4145090" y="32767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9" name="bk object 39"/>
          <p:cNvSpPr/>
          <p:nvPr/>
        </p:nvSpPr>
        <p:spPr>
          <a:xfrm>
            <a:off x="4157790" y="3289414"/>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40" name="bk object 40"/>
          <p:cNvSpPr/>
          <p:nvPr/>
        </p:nvSpPr>
        <p:spPr>
          <a:xfrm>
            <a:off x="4451033" y="3269094"/>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41" name="bk object 41"/>
          <p:cNvSpPr/>
          <p:nvPr/>
        </p:nvSpPr>
        <p:spPr>
          <a:xfrm>
            <a:off x="4423969" y="3242599"/>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42" name="bk object 42"/>
          <p:cNvSpPr/>
          <p:nvPr/>
        </p:nvSpPr>
        <p:spPr>
          <a:xfrm>
            <a:off x="4344352" y="3238613"/>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43" name="bk object 43"/>
          <p:cNvSpPr/>
          <p:nvPr/>
        </p:nvSpPr>
        <p:spPr>
          <a:xfrm>
            <a:off x="4329112" y="3256394"/>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44" name="bk object 44"/>
          <p:cNvSpPr/>
          <p:nvPr/>
        </p:nvSpPr>
        <p:spPr>
          <a:xfrm>
            <a:off x="4496754" y="3238613"/>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45" name="bk object 45"/>
          <p:cNvSpPr/>
          <p:nvPr/>
        </p:nvSpPr>
        <p:spPr>
          <a:xfrm>
            <a:off x="4532315" y="3256394"/>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46" name="bk object 46"/>
          <p:cNvSpPr/>
          <p:nvPr/>
        </p:nvSpPr>
        <p:spPr>
          <a:xfrm>
            <a:off x="0" y="0"/>
            <a:ext cx="4608004" cy="48082"/>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600" b="0" i="0">
                <a:solidFill>
                  <a:schemeClr val="bg1"/>
                </a:solidFill>
                <a:latin typeface="Verdana"/>
                <a:cs typeface="Verdana"/>
              </a:defRPr>
            </a:lvl1pPr>
          </a:lstStyle>
          <a:p>
            <a:pPr marL="12700">
              <a:lnSpc>
                <a:spcPts val="670"/>
              </a:lnSpc>
            </a:pPr>
            <a:r>
              <a:rPr spc="-10" dirty="0"/>
              <a:t>NONLINEAR </a:t>
            </a:r>
            <a:r>
              <a:rPr spc="-5" dirty="0"/>
              <a:t>STABILITY </a:t>
            </a:r>
            <a:r>
              <a:rPr spc="5" dirty="0"/>
              <a:t>OF </a:t>
            </a:r>
            <a:r>
              <a:rPr spc="-15" dirty="0"/>
              <a:t>TWO-DIMENSIONAL </a:t>
            </a:r>
            <a:r>
              <a:rPr dirty="0"/>
              <a:t>AND</a:t>
            </a:r>
            <a:r>
              <a:rPr spc="-30" dirty="0"/>
              <a:t> </a:t>
            </a:r>
            <a:r>
              <a:rPr spc="-5" dirty="0"/>
              <a:t>QUA</a:t>
            </a:r>
          </a:p>
        </p:txBody>
      </p:sp>
      <p:sp>
        <p:nvSpPr>
          <p:cNvPr id="3" name="Holder 3"/>
          <p:cNvSpPr>
            <a:spLocks noGrp="1"/>
          </p:cNvSpPr>
          <p:nvPr>
            <p:ph type="dt" sz="half" idx="6"/>
          </p:nvPr>
        </p:nvSpPr>
        <p:spPr/>
        <p:txBody>
          <a:bodyPr lIns="0" tIns="0" rIns="0" bIns="0"/>
          <a:lstStyle>
            <a:lvl1pPr>
              <a:defRPr sz="600" b="0" i="0">
                <a:solidFill>
                  <a:srgbClr val="FF0000"/>
                </a:solidFill>
                <a:latin typeface="Verdana"/>
                <a:cs typeface="Verdana"/>
              </a:defRPr>
            </a:lvl1pPr>
          </a:lstStyle>
          <a:p>
            <a:pPr marL="12700">
              <a:lnSpc>
                <a:spcPts val="670"/>
              </a:lnSpc>
            </a:pPr>
            <a:r>
              <a:rPr spc="-40" dirty="0"/>
              <a:t>Olga</a:t>
            </a:r>
            <a:r>
              <a:rPr spc="-50" dirty="0"/>
              <a:t> S.Rozanova</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046680" y="3248926"/>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k object 17"/>
          <p:cNvSpPr/>
          <p:nvPr/>
        </p:nvSpPr>
        <p:spPr>
          <a:xfrm>
            <a:off x="2967063" y="324496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k object 18"/>
          <p:cNvSpPr/>
          <p:nvPr/>
        </p:nvSpPr>
        <p:spPr>
          <a:xfrm>
            <a:off x="3144865" y="3244963"/>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k object 19"/>
          <p:cNvSpPr/>
          <p:nvPr/>
        </p:nvSpPr>
        <p:spPr>
          <a:xfrm>
            <a:off x="3305695" y="3259047"/>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20" name="bk object 20"/>
          <p:cNvSpPr/>
          <p:nvPr/>
        </p:nvSpPr>
        <p:spPr>
          <a:xfrm>
            <a:off x="3316186" y="3248773"/>
            <a:ext cx="43180" cy="30480"/>
          </a:xfrm>
          <a:custGeom>
            <a:avLst/>
            <a:gdLst/>
            <a:ahLst/>
            <a:cxnLst/>
            <a:rect l="l" t="t" r="r" b="b"/>
            <a:pathLst>
              <a:path w="43179"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1" name="bk object 21"/>
          <p:cNvSpPr/>
          <p:nvPr/>
        </p:nvSpPr>
        <p:spPr>
          <a:xfrm>
            <a:off x="3326347" y="3238613"/>
            <a:ext cx="43180" cy="30480"/>
          </a:xfrm>
          <a:custGeom>
            <a:avLst/>
            <a:gdLst/>
            <a:ahLst/>
            <a:cxnLst/>
            <a:rect l="l" t="t" r="r" b="b"/>
            <a:pathLst>
              <a:path w="43179" h="30479">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22" name="bk object 22"/>
          <p:cNvSpPr/>
          <p:nvPr/>
        </p:nvSpPr>
        <p:spPr>
          <a:xfrm>
            <a:off x="3242526" y="324496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k object 23"/>
          <p:cNvSpPr/>
          <p:nvPr/>
        </p:nvSpPr>
        <p:spPr>
          <a:xfrm>
            <a:off x="3606877" y="325131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4" name="bk object 24"/>
          <p:cNvSpPr/>
          <p:nvPr/>
        </p:nvSpPr>
        <p:spPr>
          <a:xfrm>
            <a:off x="3517976" y="324496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bk object 25"/>
          <p:cNvSpPr/>
          <p:nvPr/>
        </p:nvSpPr>
        <p:spPr>
          <a:xfrm>
            <a:off x="3594177" y="323861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bk object 26"/>
          <p:cNvSpPr/>
          <p:nvPr/>
        </p:nvSpPr>
        <p:spPr>
          <a:xfrm>
            <a:off x="3606877" y="3264013"/>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7" name="bk object 27"/>
          <p:cNvSpPr/>
          <p:nvPr/>
        </p:nvSpPr>
        <p:spPr>
          <a:xfrm>
            <a:off x="3594177" y="32767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bk object 28"/>
          <p:cNvSpPr/>
          <p:nvPr/>
        </p:nvSpPr>
        <p:spPr>
          <a:xfrm>
            <a:off x="3606877" y="3289414"/>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9" name="bk object 29"/>
          <p:cNvSpPr/>
          <p:nvPr/>
        </p:nvSpPr>
        <p:spPr>
          <a:xfrm>
            <a:off x="3869640" y="323861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bk object 30"/>
          <p:cNvSpPr/>
          <p:nvPr/>
        </p:nvSpPr>
        <p:spPr>
          <a:xfrm>
            <a:off x="3882340" y="325131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bk object 31"/>
          <p:cNvSpPr/>
          <p:nvPr/>
        </p:nvSpPr>
        <p:spPr>
          <a:xfrm>
            <a:off x="3882340" y="326401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bk object 32"/>
          <p:cNvSpPr/>
          <p:nvPr/>
        </p:nvSpPr>
        <p:spPr>
          <a:xfrm>
            <a:off x="3793439" y="324496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3" name="bk object 33"/>
          <p:cNvSpPr/>
          <p:nvPr/>
        </p:nvSpPr>
        <p:spPr>
          <a:xfrm>
            <a:off x="3869640" y="3276714"/>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4" name="bk object 34"/>
          <p:cNvSpPr/>
          <p:nvPr/>
        </p:nvSpPr>
        <p:spPr>
          <a:xfrm>
            <a:off x="3882340" y="3289414"/>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35" name="bk object 35"/>
          <p:cNvSpPr/>
          <p:nvPr/>
        </p:nvSpPr>
        <p:spPr>
          <a:xfrm>
            <a:off x="4145090" y="323861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6" name="bk object 36"/>
          <p:cNvSpPr/>
          <p:nvPr/>
        </p:nvSpPr>
        <p:spPr>
          <a:xfrm>
            <a:off x="4157790" y="325131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7" name="bk object 37"/>
          <p:cNvSpPr/>
          <p:nvPr/>
        </p:nvSpPr>
        <p:spPr>
          <a:xfrm>
            <a:off x="4157790" y="326401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 name="Holder 2"/>
          <p:cNvSpPr>
            <a:spLocks noGrp="1"/>
          </p:cNvSpPr>
          <p:nvPr>
            <p:ph type="title"/>
          </p:nvPr>
        </p:nvSpPr>
        <p:spPr>
          <a:xfrm>
            <a:off x="154762" y="-2306"/>
            <a:ext cx="4300575" cy="478155"/>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a:xfrm>
            <a:off x="347294" y="1603832"/>
            <a:ext cx="3721735" cy="817244"/>
          </a:xfrm>
          <a:prstGeom prst="rect">
            <a:avLst/>
          </a:prstGeom>
        </p:spPr>
        <p:txBody>
          <a:bodyPr wrap="square" lIns="0" tIns="0" rIns="0" bIns="0">
            <a:spAutoFit/>
          </a:bodyPr>
          <a:lstStyle>
            <a:lvl1pPr>
              <a:defRPr sz="105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2399296" y="3348196"/>
            <a:ext cx="2205990" cy="101600"/>
          </a:xfrm>
          <a:prstGeom prst="rect">
            <a:avLst/>
          </a:prstGeom>
        </p:spPr>
        <p:txBody>
          <a:bodyPr wrap="square" lIns="0" tIns="0" rIns="0" bIns="0">
            <a:spAutoFit/>
          </a:bodyPr>
          <a:lstStyle>
            <a:lvl1pPr>
              <a:defRPr sz="600" b="0" i="0">
                <a:solidFill>
                  <a:schemeClr val="bg1"/>
                </a:solidFill>
                <a:latin typeface="Verdana"/>
                <a:cs typeface="Verdana"/>
              </a:defRPr>
            </a:lvl1pPr>
          </a:lstStyle>
          <a:p>
            <a:pPr marL="12700">
              <a:lnSpc>
                <a:spcPts val="670"/>
              </a:lnSpc>
            </a:pPr>
            <a:r>
              <a:rPr spc="-10" dirty="0"/>
              <a:t>NONLINEAR </a:t>
            </a:r>
            <a:r>
              <a:rPr spc="-5" dirty="0"/>
              <a:t>STABILITY </a:t>
            </a:r>
            <a:r>
              <a:rPr spc="5" dirty="0"/>
              <a:t>OF </a:t>
            </a:r>
            <a:r>
              <a:rPr spc="-15" dirty="0"/>
              <a:t>TWO-DIMENSIONAL </a:t>
            </a:r>
            <a:r>
              <a:rPr dirty="0"/>
              <a:t>AND</a:t>
            </a:r>
            <a:r>
              <a:rPr spc="-30" dirty="0"/>
              <a:t> </a:t>
            </a:r>
            <a:r>
              <a:rPr spc="-5" dirty="0"/>
              <a:t>QUA</a:t>
            </a:r>
          </a:p>
        </p:txBody>
      </p:sp>
      <p:sp>
        <p:nvSpPr>
          <p:cNvPr id="5" name="Holder 5"/>
          <p:cNvSpPr>
            <a:spLocks noGrp="1"/>
          </p:cNvSpPr>
          <p:nvPr>
            <p:ph type="dt" sz="half" idx="6"/>
          </p:nvPr>
        </p:nvSpPr>
        <p:spPr>
          <a:xfrm>
            <a:off x="1607070" y="3348196"/>
            <a:ext cx="601980" cy="101600"/>
          </a:xfrm>
          <a:prstGeom prst="rect">
            <a:avLst/>
          </a:prstGeom>
        </p:spPr>
        <p:txBody>
          <a:bodyPr wrap="square" lIns="0" tIns="0" rIns="0" bIns="0">
            <a:spAutoFit/>
          </a:bodyPr>
          <a:lstStyle>
            <a:lvl1pPr>
              <a:defRPr sz="600" b="0" i="0">
                <a:solidFill>
                  <a:srgbClr val="FF0000"/>
                </a:solidFill>
                <a:latin typeface="Verdana"/>
                <a:cs typeface="Verdana"/>
              </a:defRPr>
            </a:lvl1pPr>
          </a:lstStyle>
          <a:p>
            <a:pPr marL="12700">
              <a:lnSpc>
                <a:spcPts val="670"/>
              </a:lnSpc>
            </a:pPr>
            <a:r>
              <a:rPr spc="-40" dirty="0"/>
              <a:t>Olga</a:t>
            </a:r>
            <a:r>
              <a:rPr spc="-50" dirty="0"/>
              <a:t> S.Rozanova</a:t>
            </a:r>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45090" y="3276714"/>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 name="object 3"/>
          <p:cNvSpPr/>
          <p:nvPr/>
        </p:nvSpPr>
        <p:spPr>
          <a:xfrm>
            <a:off x="4157790" y="3289414"/>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4" name="object 4"/>
          <p:cNvSpPr/>
          <p:nvPr/>
        </p:nvSpPr>
        <p:spPr>
          <a:xfrm>
            <a:off x="4451033" y="3269094"/>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5" name="object 5"/>
          <p:cNvSpPr/>
          <p:nvPr/>
        </p:nvSpPr>
        <p:spPr>
          <a:xfrm>
            <a:off x="4423969" y="3242599"/>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a:p>
        </p:txBody>
      </p:sp>
      <p:sp>
        <p:nvSpPr>
          <p:cNvPr id="6" name="object 6"/>
          <p:cNvSpPr/>
          <p:nvPr/>
        </p:nvSpPr>
        <p:spPr>
          <a:xfrm>
            <a:off x="4344352" y="3238613"/>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7" name="object 7"/>
          <p:cNvSpPr/>
          <p:nvPr/>
        </p:nvSpPr>
        <p:spPr>
          <a:xfrm>
            <a:off x="4329112" y="3256394"/>
            <a:ext cx="30480" cy="12700"/>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8" name="object 8"/>
          <p:cNvSpPr/>
          <p:nvPr/>
        </p:nvSpPr>
        <p:spPr>
          <a:xfrm>
            <a:off x="4496754" y="3238613"/>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9" name="object 9"/>
          <p:cNvSpPr/>
          <p:nvPr/>
        </p:nvSpPr>
        <p:spPr>
          <a:xfrm>
            <a:off x="4532315" y="3256394"/>
            <a:ext cx="30480" cy="12700"/>
          </a:xfrm>
          <a:custGeom>
            <a:avLst/>
            <a:gdLst/>
            <a:ahLst/>
            <a:cxnLst/>
            <a:rect l="l" t="t" r="r" b="b"/>
            <a:pathLst>
              <a:path w="30479" h="12700">
                <a:moveTo>
                  <a:pt x="30479" y="0"/>
                </a:moveTo>
                <a:lnTo>
                  <a:pt x="15239" y="12699"/>
                </a:lnTo>
                <a:lnTo>
                  <a:pt x="0" y="0"/>
                </a:lnTo>
              </a:path>
            </a:pathLst>
          </a:custGeom>
          <a:ln w="5060">
            <a:solidFill>
              <a:srgbClr val="ADADE0"/>
            </a:solidFill>
          </a:ln>
        </p:spPr>
        <p:txBody>
          <a:bodyPr wrap="square" lIns="0" tIns="0" rIns="0" bIns="0" rtlCol="0"/>
          <a:lstStyle/>
          <a:p>
            <a:endParaRPr/>
          </a:p>
        </p:txBody>
      </p:sp>
      <p:sp>
        <p:nvSpPr>
          <p:cNvPr id="10" name="object 10"/>
          <p:cNvSpPr/>
          <p:nvPr/>
        </p:nvSpPr>
        <p:spPr>
          <a:xfrm>
            <a:off x="0" y="0"/>
            <a:ext cx="4608004" cy="48082"/>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309193" y="646505"/>
            <a:ext cx="3989704" cy="82550"/>
          </a:xfrm>
          <a:custGeom>
            <a:avLst/>
            <a:gdLst/>
            <a:ahLst/>
            <a:cxnLst/>
            <a:rect l="l" t="t" r="r" b="b"/>
            <a:pathLst>
              <a:path w="3989704" h="82550">
                <a:moveTo>
                  <a:pt x="3938854" y="0"/>
                </a:moveTo>
                <a:lnTo>
                  <a:pt x="50800" y="0"/>
                </a:lnTo>
                <a:lnTo>
                  <a:pt x="31075" y="4008"/>
                </a:lnTo>
                <a:lnTo>
                  <a:pt x="14922" y="14922"/>
                </a:lnTo>
                <a:lnTo>
                  <a:pt x="4008" y="31075"/>
                </a:lnTo>
                <a:lnTo>
                  <a:pt x="0" y="50800"/>
                </a:lnTo>
                <a:lnTo>
                  <a:pt x="0" y="82384"/>
                </a:lnTo>
                <a:lnTo>
                  <a:pt x="3989654" y="82384"/>
                </a:lnTo>
                <a:lnTo>
                  <a:pt x="3989654" y="50800"/>
                </a:lnTo>
                <a:lnTo>
                  <a:pt x="3985646" y="31075"/>
                </a:lnTo>
                <a:lnTo>
                  <a:pt x="3974732" y="14922"/>
                </a:lnTo>
                <a:lnTo>
                  <a:pt x="3958579" y="4008"/>
                </a:lnTo>
                <a:lnTo>
                  <a:pt x="3938854" y="0"/>
                </a:lnTo>
                <a:close/>
              </a:path>
            </a:pathLst>
          </a:custGeom>
          <a:solidFill>
            <a:srgbClr val="3333B2"/>
          </a:solidFill>
        </p:spPr>
        <p:txBody>
          <a:bodyPr wrap="square" lIns="0" tIns="0" rIns="0" bIns="0" rtlCol="0"/>
          <a:lstStyle/>
          <a:p>
            <a:endParaRPr/>
          </a:p>
        </p:txBody>
      </p:sp>
      <p:sp>
        <p:nvSpPr>
          <p:cNvPr id="12" name="object 12"/>
          <p:cNvSpPr/>
          <p:nvPr/>
        </p:nvSpPr>
        <p:spPr>
          <a:xfrm>
            <a:off x="359994" y="1620469"/>
            <a:ext cx="101600" cy="101600"/>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4235348" y="1607769"/>
            <a:ext cx="114249" cy="114300"/>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410794" y="1658569"/>
            <a:ext cx="3837254" cy="63499"/>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4298848" y="697077"/>
            <a:ext cx="50749" cy="101600"/>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4298848" y="747858"/>
            <a:ext cx="50749" cy="872610"/>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309193" y="690922"/>
            <a:ext cx="3989704" cy="980440"/>
          </a:xfrm>
          <a:custGeom>
            <a:avLst/>
            <a:gdLst/>
            <a:ahLst/>
            <a:cxnLst/>
            <a:rect l="l" t="t" r="r" b="b"/>
            <a:pathLst>
              <a:path w="3989704" h="980439">
                <a:moveTo>
                  <a:pt x="3989654" y="0"/>
                </a:moveTo>
                <a:lnTo>
                  <a:pt x="0" y="0"/>
                </a:lnTo>
                <a:lnTo>
                  <a:pt x="0" y="929547"/>
                </a:lnTo>
                <a:lnTo>
                  <a:pt x="4008" y="949272"/>
                </a:lnTo>
                <a:lnTo>
                  <a:pt x="14922" y="965424"/>
                </a:lnTo>
                <a:lnTo>
                  <a:pt x="31075" y="976339"/>
                </a:lnTo>
                <a:lnTo>
                  <a:pt x="50800" y="980347"/>
                </a:lnTo>
                <a:lnTo>
                  <a:pt x="3938854" y="980347"/>
                </a:lnTo>
                <a:lnTo>
                  <a:pt x="3958579" y="976339"/>
                </a:lnTo>
                <a:lnTo>
                  <a:pt x="3974732" y="965424"/>
                </a:lnTo>
                <a:lnTo>
                  <a:pt x="3985646" y="949272"/>
                </a:lnTo>
                <a:lnTo>
                  <a:pt x="3989654" y="929547"/>
                </a:lnTo>
                <a:lnTo>
                  <a:pt x="3989654" y="0"/>
                </a:lnTo>
                <a:close/>
              </a:path>
            </a:pathLst>
          </a:custGeom>
          <a:solidFill>
            <a:srgbClr val="3333B2"/>
          </a:solidFill>
        </p:spPr>
        <p:txBody>
          <a:bodyPr wrap="square" lIns="0" tIns="0" rIns="0" bIns="0" rtlCol="0"/>
          <a:lstStyle/>
          <a:p>
            <a:endParaRPr/>
          </a:p>
        </p:txBody>
      </p:sp>
      <p:sp>
        <p:nvSpPr>
          <p:cNvPr id="18" name="object 18"/>
          <p:cNvSpPr/>
          <p:nvPr/>
        </p:nvSpPr>
        <p:spPr>
          <a:xfrm>
            <a:off x="4298848" y="735158"/>
            <a:ext cx="0" cy="904875"/>
          </a:xfrm>
          <a:custGeom>
            <a:avLst/>
            <a:gdLst/>
            <a:ahLst/>
            <a:cxnLst/>
            <a:rect l="l" t="t" r="r" b="b"/>
            <a:pathLst>
              <a:path h="904875">
                <a:moveTo>
                  <a:pt x="0" y="904360"/>
                </a:moveTo>
                <a:lnTo>
                  <a:pt x="0" y="0"/>
                </a:lnTo>
              </a:path>
            </a:pathLst>
          </a:custGeom>
          <a:ln w="3175">
            <a:solidFill>
              <a:srgbClr val="7F7F7F"/>
            </a:solidFill>
          </a:ln>
        </p:spPr>
        <p:txBody>
          <a:bodyPr wrap="square" lIns="0" tIns="0" rIns="0" bIns="0" rtlCol="0"/>
          <a:lstStyle/>
          <a:p>
            <a:endParaRPr/>
          </a:p>
        </p:txBody>
      </p:sp>
      <p:sp>
        <p:nvSpPr>
          <p:cNvPr id="19" name="object 19"/>
          <p:cNvSpPr/>
          <p:nvPr/>
        </p:nvSpPr>
        <p:spPr>
          <a:xfrm>
            <a:off x="4298848" y="722458"/>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20" name="object 20"/>
          <p:cNvSpPr/>
          <p:nvPr/>
        </p:nvSpPr>
        <p:spPr>
          <a:xfrm>
            <a:off x="4298848" y="709758"/>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21" name="object 21"/>
          <p:cNvSpPr/>
          <p:nvPr/>
        </p:nvSpPr>
        <p:spPr>
          <a:xfrm>
            <a:off x="4298848" y="697058"/>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sp>
        <p:nvSpPr>
          <p:cNvPr id="22" name="object 22"/>
          <p:cNvSpPr txBox="1">
            <a:spLocks noGrp="1"/>
          </p:cNvSpPr>
          <p:nvPr>
            <p:ph type="title"/>
          </p:nvPr>
        </p:nvSpPr>
        <p:spPr>
          <a:xfrm>
            <a:off x="309193" y="701095"/>
            <a:ext cx="4019919" cy="461024"/>
          </a:xfrm>
          <a:prstGeom prst="rect">
            <a:avLst/>
          </a:prstGeom>
        </p:spPr>
        <p:txBody>
          <a:bodyPr vert="horz" wrap="square" lIns="0" tIns="0" rIns="0" bIns="0" rtlCol="0">
            <a:spAutoFit/>
          </a:bodyPr>
          <a:lstStyle/>
          <a:p>
            <a:pPr marL="591820" marR="584200" algn="ctr">
              <a:lnSpc>
                <a:spcPct val="106700"/>
              </a:lnSpc>
            </a:pPr>
            <a:r>
              <a:rPr lang="en-US" b="1" spc="25" dirty="0" smtClean="0"/>
              <a:t>Summer homework</a:t>
            </a:r>
            <a:br>
              <a:rPr lang="en-US" b="1" spc="25" dirty="0" smtClean="0"/>
            </a:br>
            <a:r>
              <a:rPr lang="en-US" b="1" spc="25" dirty="0" smtClean="0"/>
              <a:t>ENDER’S GAME</a:t>
            </a:r>
            <a:endParaRPr b="1" spc="25" dirty="0"/>
          </a:p>
        </p:txBody>
      </p:sp>
      <p:sp>
        <p:nvSpPr>
          <p:cNvPr id="23" name="object 23"/>
          <p:cNvSpPr txBox="1"/>
          <p:nvPr/>
        </p:nvSpPr>
        <p:spPr>
          <a:xfrm>
            <a:off x="1162050" y="1892896"/>
            <a:ext cx="2209800" cy="746358"/>
          </a:xfrm>
          <a:prstGeom prst="rect">
            <a:avLst/>
          </a:prstGeom>
        </p:spPr>
        <p:txBody>
          <a:bodyPr vert="horz" wrap="square" lIns="0" tIns="0" rIns="0" bIns="0" rtlCol="0">
            <a:spAutoFit/>
          </a:bodyPr>
          <a:lstStyle/>
          <a:p>
            <a:pPr algn="ctr">
              <a:lnSpc>
                <a:spcPct val="100000"/>
              </a:lnSpc>
            </a:pPr>
            <a:r>
              <a:rPr lang="en-US" sz="1250" b="1" dirty="0" smtClean="0">
                <a:solidFill>
                  <a:srgbClr val="FFC000"/>
                </a:solidFill>
                <a:latin typeface="Times New Roman"/>
                <a:cs typeface="Times New Roman"/>
              </a:rPr>
              <a:t>Student</a:t>
            </a:r>
            <a:r>
              <a:rPr lang="zh-TW" altLang="en-US" sz="1250" b="1" dirty="0" smtClean="0">
                <a:solidFill>
                  <a:srgbClr val="FFC000"/>
                </a:solidFill>
                <a:latin typeface="Times New Roman"/>
                <a:cs typeface="Times New Roman"/>
              </a:rPr>
              <a:t> </a:t>
            </a:r>
            <a:r>
              <a:rPr lang="en-US" sz="1250" b="1" dirty="0" smtClean="0">
                <a:solidFill>
                  <a:srgbClr val="FFC000"/>
                </a:solidFill>
                <a:latin typeface="Times New Roman"/>
                <a:cs typeface="Times New Roman"/>
              </a:rPr>
              <a:t>:</a:t>
            </a:r>
            <a:r>
              <a:rPr lang="zh-TW" altLang="en-US" sz="1250" b="1" dirty="0" smtClean="0">
                <a:solidFill>
                  <a:srgbClr val="FFC000"/>
                </a:solidFill>
                <a:latin typeface="Times New Roman"/>
                <a:cs typeface="Times New Roman"/>
              </a:rPr>
              <a:t> </a:t>
            </a:r>
            <a:r>
              <a:rPr lang="en-US" sz="1250" b="1" dirty="0" err="1" smtClean="0">
                <a:solidFill>
                  <a:srgbClr val="FFC000"/>
                </a:solidFill>
                <a:latin typeface="Times New Roman"/>
                <a:cs typeface="Times New Roman"/>
              </a:rPr>
              <a:t>Chih</a:t>
            </a:r>
            <a:r>
              <a:rPr lang="en-US" sz="1250" b="1" dirty="0" smtClean="0">
                <a:solidFill>
                  <a:srgbClr val="FFC000"/>
                </a:solidFill>
                <a:latin typeface="Times New Roman"/>
                <a:cs typeface="Times New Roman"/>
              </a:rPr>
              <a:t>-Hsiang </a:t>
            </a:r>
            <a:r>
              <a:rPr lang="en-US" sz="1250" b="1" dirty="0" err="1" smtClean="0">
                <a:solidFill>
                  <a:srgbClr val="FFC000"/>
                </a:solidFill>
                <a:latin typeface="Times New Roman"/>
                <a:cs typeface="Times New Roman"/>
              </a:rPr>
              <a:t>Yeh</a:t>
            </a:r>
            <a:endParaRPr lang="en-US" sz="1250" b="1" dirty="0" smtClean="0">
              <a:solidFill>
                <a:srgbClr val="FFC000"/>
              </a:solidFill>
              <a:latin typeface="Times New Roman"/>
              <a:cs typeface="Times New Roman"/>
            </a:endParaRPr>
          </a:p>
          <a:p>
            <a:pPr algn="ctr">
              <a:lnSpc>
                <a:spcPct val="100000"/>
              </a:lnSpc>
            </a:pPr>
            <a:endParaRPr lang="en-US" sz="900" b="1" dirty="0" smtClean="0">
              <a:latin typeface="Times New Roman"/>
              <a:cs typeface="Times New Roman"/>
            </a:endParaRPr>
          </a:p>
          <a:p>
            <a:pPr algn="ctr">
              <a:lnSpc>
                <a:spcPct val="100000"/>
              </a:lnSpc>
            </a:pPr>
            <a:r>
              <a:rPr lang="en-US" sz="900" b="1" dirty="0" smtClean="0">
                <a:latin typeface="Times New Roman"/>
                <a:cs typeface="Times New Roman"/>
              </a:rPr>
              <a:t>National Central University</a:t>
            </a:r>
          </a:p>
          <a:p>
            <a:pPr algn="ctr">
              <a:lnSpc>
                <a:spcPct val="100000"/>
              </a:lnSpc>
            </a:pPr>
            <a:endParaRPr lang="en-US" sz="900" b="1" dirty="0">
              <a:latin typeface="Times New Roman" charset="0"/>
              <a:ea typeface="Times New Roman" charset="0"/>
              <a:cs typeface="Times New Roman" charset="0"/>
            </a:endParaRPr>
          </a:p>
          <a:p>
            <a:pPr algn="ctr">
              <a:lnSpc>
                <a:spcPct val="100000"/>
              </a:lnSpc>
            </a:pPr>
            <a:endParaRPr sz="900" dirty="0">
              <a:latin typeface="Times New Roman"/>
              <a:cs typeface="Times New Roman"/>
            </a:endParaRPr>
          </a:p>
        </p:txBody>
      </p:sp>
      <p:sp>
        <p:nvSpPr>
          <p:cNvPr id="24" name="object 24"/>
          <p:cNvSpPr/>
          <p:nvPr/>
        </p:nvSpPr>
        <p:spPr>
          <a:xfrm>
            <a:off x="0" y="3333686"/>
            <a:ext cx="2304415" cy="122555"/>
          </a:xfrm>
          <a:custGeom>
            <a:avLst/>
            <a:gdLst/>
            <a:ahLst/>
            <a:cxnLst/>
            <a:rect l="l" t="t" r="r" b="b"/>
            <a:pathLst>
              <a:path w="2304415" h="122554">
                <a:moveTo>
                  <a:pt x="0" y="122313"/>
                </a:moveTo>
                <a:lnTo>
                  <a:pt x="2303995" y="122313"/>
                </a:lnTo>
                <a:lnTo>
                  <a:pt x="2303995" y="0"/>
                </a:lnTo>
                <a:lnTo>
                  <a:pt x="0" y="0"/>
                </a:lnTo>
                <a:lnTo>
                  <a:pt x="0" y="122313"/>
                </a:lnTo>
                <a:close/>
              </a:path>
            </a:pathLst>
          </a:custGeom>
          <a:solidFill>
            <a:srgbClr val="000000"/>
          </a:solidFill>
        </p:spPr>
        <p:txBody>
          <a:bodyPr wrap="square" lIns="0" tIns="0" rIns="0" bIns="0" rtlCol="0"/>
          <a:lstStyle/>
          <a:p>
            <a:endParaRPr/>
          </a:p>
        </p:txBody>
      </p:sp>
      <p:sp>
        <p:nvSpPr>
          <p:cNvPr id="25" name="object 25"/>
          <p:cNvSpPr/>
          <p:nvPr/>
        </p:nvSpPr>
        <p:spPr>
          <a:xfrm>
            <a:off x="2295497" y="3333686"/>
            <a:ext cx="2304415" cy="122555"/>
          </a:xfrm>
          <a:custGeom>
            <a:avLst/>
            <a:gdLst/>
            <a:ahLst/>
            <a:cxnLst/>
            <a:rect l="l" t="t" r="r" b="b"/>
            <a:pathLst>
              <a:path w="2304415" h="122554">
                <a:moveTo>
                  <a:pt x="0" y="122313"/>
                </a:moveTo>
                <a:lnTo>
                  <a:pt x="2303995" y="122313"/>
                </a:lnTo>
                <a:lnTo>
                  <a:pt x="2303995" y="0"/>
                </a:lnTo>
                <a:lnTo>
                  <a:pt x="0" y="0"/>
                </a:lnTo>
                <a:lnTo>
                  <a:pt x="0" y="122313"/>
                </a:lnTo>
                <a:close/>
              </a:path>
            </a:pathLst>
          </a:custGeom>
          <a:solidFill>
            <a:srgbClr val="3333B2"/>
          </a:solidFill>
        </p:spPr>
        <p:txBody>
          <a:bodyPr wrap="square" lIns="0" tIns="0" rIns="0" bIns="0" rtlCol="0"/>
          <a:lstStyle/>
          <a:p>
            <a:endParaRPr/>
          </a:p>
        </p:txBody>
      </p:sp>
      <p:sp>
        <p:nvSpPr>
          <p:cNvPr id="26" name="object 26"/>
          <p:cNvSpPr txBox="1">
            <a:spLocks noGrp="1"/>
          </p:cNvSpPr>
          <p:nvPr>
            <p:ph type="dt" sz="half" idx="6"/>
          </p:nvPr>
        </p:nvSpPr>
        <p:spPr>
          <a:xfrm>
            <a:off x="1607070" y="3348196"/>
            <a:ext cx="601980" cy="89768"/>
          </a:xfrm>
          <a:prstGeom prst="rect">
            <a:avLst/>
          </a:prstGeom>
        </p:spPr>
        <p:txBody>
          <a:bodyPr vert="horz" wrap="square" lIns="0" tIns="0" rIns="0" bIns="0" rtlCol="0">
            <a:spAutoFit/>
          </a:bodyPr>
          <a:lstStyle/>
          <a:p>
            <a:pPr marL="12700">
              <a:lnSpc>
                <a:spcPts val="670"/>
              </a:lnSpc>
            </a:pPr>
            <a:r>
              <a:rPr lang="en-US" spc="-50" dirty="0" err="1" smtClean="0"/>
              <a:t>Chih</a:t>
            </a:r>
            <a:r>
              <a:rPr lang="en-US" spc="-50" dirty="0" smtClean="0"/>
              <a:t>-Hsiang </a:t>
            </a:r>
            <a:r>
              <a:rPr lang="en-US" spc="-50" dirty="0" err="1" smtClean="0"/>
              <a:t>Yeh</a:t>
            </a:r>
            <a:endParaRPr spc="-50" dirty="0"/>
          </a:p>
        </p:txBody>
      </p:sp>
      <p:sp>
        <p:nvSpPr>
          <p:cNvPr id="27" name="object 27"/>
          <p:cNvSpPr txBox="1">
            <a:spLocks noGrp="1"/>
          </p:cNvSpPr>
          <p:nvPr>
            <p:ph type="ftr" sz="quarter" idx="5"/>
          </p:nvPr>
        </p:nvSpPr>
        <p:spPr>
          <a:xfrm>
            <a:off x="2399360" y="3348196"/>
            <a:ext cx="2420290" cy="89768"/>
          </a:xfrm>
          <a:prstGeom prst="rect">
            <a:avLst/>
          </a:prstGeom>
        </p:spPr>
        <p:txBody>
          <a:bodyPr vert="horz" wrap="square" lIns="0" tIns="0" rIns="0" bIns="0" rtlCol="0">
            <a:spAutoFit/>
          </a:bodyPr>
          <a:lstStyle/>
          <a:p>
            <a:pPr marL="12700">
              <a:lnSpc>
                <a:spcPts val="670"/>
              </a:lnSpc>
            </a:pPr>
            <a:r>
              <a:rPr lang="en-US" altLang="zh-TW" b="1" spc="25" dirty="0" smtClean="0"/>
              <a:t>Summer homework - ENDER’S </a:t>
            </a:r>
            <a:r>
              <a:rPr lang="en-US" altLang="zh-TW" b="1" spc="25" dirty="0"/>
              <a:t>GAME</a:t>
            </a:r>
            <a:endParaRPr spc="-5" dirty="0"/>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737" y="58507"/>
            <a:ext cx="4419600" cy="232371"/>
          </a:xfrm>
          <a:prstGeom prst="rect">
            <a:avLst/>
          </a:prstGeom>
        </p:spPr>
        <p:txBody>
          <a:bodyPr vert="horz" wrap="square" lIns="0" tIns="0" rIns="0" bIns="0" rtlCol="0">
            <a:spAutoFit/>
          </a:bodyPr>
          <a:lstStyle/>
          <a:p>
            <a:pPr marL="12700" marR="5080">
              <a:lnSpc>
                <a:spcPct val="102600"/>
              </a:lnSpc>
            </a:pPr>
            <a:r>
              <a:rPr lang="en-US" sz="1600" b="1" dirty="0">
                <a:latin typeface="Tahoma"/>
                <a:cs typeface="Tahoma"/>
              </a:rPr>
              <a:t>4. Different between Movie and fiction</a:t>
            </a:r>
            <a:endParaRPr sz="1600" b="1" dirty="0">
              <a:latin typeface="Tahoma"/>
              <a:cs typeface="Tahoma"/>
            </a:endParaRPr>
          </a:p>
        </p:txBody>
      </p:sp>
      <p:sp>
        <p:nvSpPr>
          <p:cNvPr id="10" name="object 10"/>
          <p:cNvSpPr/>
          <p:nvPr/>
        </p:nvSpPr>
        <p:spPr>
          <a:xfrm>
            <a:off x="-420" y="3338195"/>
            <a:ext cx="2304415" cy="122555"/>
          </a:xfrm>
          <a:custGeom>
            <a:avLst/>
            <a:gdLst/>
            <a:ahLst/>
            <a:cxnLst/>
            <a:rect l="l" t="t" r="r" b="b"/>
            <a:pathLst>
              <a:path w="2304415" h="122554">
                <a:moveTo>
                  <a:pt x="0" y="122313"/>
                </a:moveTo>
                <a:lnTo>
                  <a:pt x="2303995" y="122313"/>
                </a:lnTo>
                <a:lnTo>
                  <a:pt x="2303995" y="0"/>
                </a:lnTo>
                <a:lnTo>
                  <a:pt x="0" y="0"/>
                </a:lnTo>
                <a:lnTo>
                  <a:pt x="0" y="122313"/>
                </a:lnTo>
                <a:close/>
              </a:path>
            </a:pathLst>
          </a:custGeom>
          <a:solidFill>
            <a:srgbClr val="000000"/>
          </a:solidFill>
        </p:spPr>
        <p:txBody>
          <a:bodyPr wrap="square" lIns="0" tIns="0" rIns="0" bIns="0" rtlCol="0"/>
          <a:lstStyle/>
          <a:p>
            <a:endParaRPr/>
          </a:p>
        </p:txBody>
      </p:sp>
      <p:sp>
        <p:nvSpPr>
          <p:cNvPr id="11" name="object 11"/>
          <p:cNvSpPr/>
          <p:nvPr/>
        </p:nvSpPr>
        <p:spPr>
          <a:xfrm>
            <a:off x="2303995" y="3333686"/>
            <a:ext cx="2304415" cy="122555"/>
          </a:xfrm>
          <a:custGeom>
            <a:avLst/>
            <a:gdLst/>
            <a:ahLst/>
            <a:cxnLst/>
            <a:rect l="l" t="t" r="r" b="b"/>
            <a:pathLst>
              <a:path w="2304415" h="122554">
                <a:moveTo>
                  <a:pt x="0" y="122313"/>
                </a:moveTo>
                <a:lnTo>
                  <a:pt x="2303995" y="122313"/>
                </a:lnTo>
                <a:lnTo>
                  <a:pt x="2303995" y="0"/>
                </a:lnTo>
                <a:lnTo>
                  <a:pt x="0" y="0"/>
                </a:lnTo>
                <a:lnTo>
                  <a:pt x="0" y="122313"/>
                </a:lnTo>
                <a:close/>
              </a:path>
            </a:pathLst>
          </a:custGeom>
          <a:solidFill>
            <a:srgbClr val="3333B2"/>
          </a:solidFill>
        </p:spPr>
        <p:txBody>
          <a:bodyPr wrap="square" lIns="0" tIns="0" rIns="0" bIns="0" rtlCol="0"/>
          <a:lstStyle/>
          <a:p>
            <a:endParaRPr/>
          </a:p>
        </p:txBody>
      </p:sp>
      <p:sp>
        <p:nvSpPr>
          <p:cNvPr id="12" name="object 12"/>
          <p:cNvSpPr txBox="1">
            <a:spLocks noGrp="1"/>
          </p:cNvSpPr>
          <p:nvPr>
            <p:ph type="dt" sz="half" idx="6"/>
          </p:nvPr>
        </p:nvSpPr>
        <p:spPr>
          <a:xfrm>
            <a:off x="1607070" y="3348196"/>
            <a:ext cx="601980" cy="89768"/>
          </a:xfrm>
          <a:prstGeom prst="rect">
            <a:avLst/>
          </a:prstGeom>
        </p:spPr>
        <p:txBody>
          <a:bodyPr vert="horz" wrap="square" lIns="0" tIns="0" rIns="0" bIns="0" rtlCol="0">
            <a:spAutoFit/>
          </a:bodyPr>
          <a:lstStyle/>
          <a:p>
            <a:pPr marL="12700">
              <a:lnSpc>
                <a:spcPts val="670"/>
              </a:lnSpc>
            </a:pPr>
            <a:r>
              <a:rPr lang="en-US" spc="-50" dirty="0" err="1" smtClean="0"/>
              <a:t>Chih</a:t>
            </a:r>
            <a:r>
              <a:rPr lang="en-US" spc="-50" dirty="0" smtClean="0"/>
              <a:t>-Hsiang </a:t>
            </a:r>
            <a:r>
              <a:rPr lang="en-US" spc="-50" dirty="0" err="1" smtClean="0"/>
              <a:t>Yeh</a:t>
            </a:r>
            <a:endParaRPr spc="-50" dirty="0"/>
          </a:p>
        </p:txBody>
      </p:sp>
      <p:sp>
        <p:nvSpPr>
          <p:cNvPr id="13" name="object 13"/>
          <p:cNvSpPr txBox="1">
            <a:spLocks noGrp="1"/>
          </p:cNvSpPr>
          <p:nvPr>
            <p:ph type="ftr" sz="quarter" idx="5"/>
          </p:nvPr>
        </p:nvSpPr>
        <p:spPr>
          <a:xfrm>
            <a:off x="2398940" y="3348196"/>
            <a:ext cx="2206346" cy="179536"/>
          </a:xfrm>
          <a:prstGeom prst="rect">
            <a:avLst/>
          </a:prstGeom>
        </p:spPr>
        <p:txBody>
          <a:bodyPr vert="horz" wrap="square" lIns="0" tIns="0" rIns="0" bIns="0" rtlCol="0">
            <a:spAutoFit/>
          </a:bodyPr>
          <a:lstStyle/>
          <a:p>
            <a:pPr marL="12700">
              <a:lnSpc>
                <a:spcPts val="670"/>
              </a:lnSpc>
            </a:pPr>
            <a:r>
              <a:rPr lang="en-US" altLang="zh-TW" b="1" spc="25" dirty="0"/>
              <a:t>Summer homework - ENDER’S GAME</a:t>
            </a:r>
            <a:endParaRPr lang="en-US" altLang="zh-TW" spc="-5" dirty="0"/>
          </a:p>
          <a:p>
            <a:pPr marL="12700">
              <a:lnSpc>
                <a:spcPts val="670"/>
              </a:lnSpc>
            </a:pPr>
            <a:endParaRPr spc="-5" dirty="0"/>
          </a:p>
        </p:txBody>
      </p:sp>
      <p:sp>
        <p:nvSpPr>
          <p:cNvPr id="4" name="文字方塊 3"/>
          <p:cNvSpPr txBox="1"/>
          <p:nvPr/>
        </p:nvSpPr>
        <p:spPr>
          <a:xfrm>
            <a:off x="25874" y="358775"/>
            <a:ext cx="4610520" cy="2677656"/>
          </a:xfrm>
          <a:prstGeom prst="rect">
            <a:avLst/>
          </a:prstGeom>
          <a:noFill/>
        </p:spPr>
        <p:txBody>
          <a:bodyPr wrap="square" rtlCol="0">
            <a:spAutoFit/>
          </a:bodyPr>
          <a:lstStyle/>
          <a:p>
            <a:pPr marL="228600" indent="-228600">
              <a:buAutoNum type="alphaLcPeriod"/>
            </a:pPr>
            <a:endParaRPr kumimoji="1" lang="en-US" altLang="zh-TW" sz="1200" dirty="0">
              <a:latin typeface="Verdana" charset="0"/>
              <a:ea typeface="Verdana" charset="0"/>
              <a:cs typeface="Verdana" charset="0"/>
            </a:endParaRPr>
          </a:p>
          <a:p>
            <a:pPr marL="228600" indent="-228600">
              <a:buAutoNum type="alphaLcPeriod"/>
            </a:pPr>
            <a:r>
              <a:rPr kumimoji="1" lang="en-US" altLang="zh-TW" sz="1200" dirty="0" smtClean="0">
                <a:latin typeface="Verdana" charset="0"/>
                <a:ea typeface="Verdana" charset="0"/>
                <a:cs typeface="Verdana" charset="0"/>
              </a:rPr>
              <a:t>All </a:t>
            </a:r>
            <a:r>
              <a:rPr kumimoji="1" lang="en-US" altLang="zh-TW" sz="1200" dirty="0">
                <a:latin typeface="Verdana" charset="0"/>
                <a:ea typeface="Verdana" charset="0"/>
                <a:cs typeface="Verdana" charset="0"/>
              </a:rPr>
              <a:t>the movie that from </a:t>
            </a:r>
            <a:r>
              <a:rPr kumimoji="1" lang="en-US" altLang="zh-TW" sz="1200" dirty="0" smtClean="0">
                <a:latin typeface="Verdana" charset="0"/>
                <a:ea typeface="Verdana" charset="0"/>
                <a:cs typeface="Verdana" charset="0"/>
              </a:rPr>
              <a:t>fiction: Many </a:t>
            </a:r>
            <a:r>
              <a:rPr kumimoji="1" lang="en-US" altLang="zh-TW" sz="1200" dirty="0">
                <a:latin typeface="Verdana" charset="0"/>
                <a:ea typeface="Verdana" charset="0"/>
                <a:cs typeface="Verdana" charset="0"/>
              </a:rPr>
              <a:t>things that in the fiction can't show in the movie(Ender's bother and sister want to govern the world, and they use the internet to anonymously talk some surprise thinking or speaking, and in the fiction it talk much on this chapter, but I can't see in the </a:t>
            </a:r>
            <a:r>
              <a:rPr kumimoji="1" lang="en-US" altLang="zh-TW" sz="1200" dirty="0" smtClean="0">
                <a:latin typeface="Verdana" charset="0"/>
                <a:ea typeface="Verdana" charset="0"/>
                <a:cs typeface="Verdana" charset="0"/>
              </a:rPr>
              <a:t>movie)</a:t>
            </a:r>
            <a:endParaRPr kumimoji="1" lang="en-US" altLang="zh-TW" sz="1200" dirty="0">
              <a:latin typeface="Verdana" charset="0"/>
              <a:ea typeface="Verdana" charset="0"/>
              <a:cs typeface="Verdana" charset="0"/>
            </a:endParaRPr>
          </a:p>
          <a:p>
            <a:pPr marL="228600" indent="-228600">
              <a:buAutoNum type="alphaLcPeriod"/>
            </a:pPr>
            <a:endParaRPr kumimoji="1" lang="en-US" altLang="zh-TW" sz="1200" dirty="0">
              <a:latin typeface="Verdana" charset="0"/>
              <a:ea typeface="Verdana" charset="0"/>
              <a:cs typeface="Verdana" charset="0"/>
            </a:endParaRPr>
          </a:p>
          <a:p>
            <a:pPr marL="228600" indent="-228600">
              <a:buAutoNum type="alphaLcPeriod"/>
            </a:pPr>
            <a:r>
              <a:rPr kumimoji="1" lang="en-US" altLang="zh-TW" sz="1200" dirty="0" err="1">
                <a:latin typeface="Verdana" charset="0"/>
                <a:ea typeface="Verdana" charset="0"/>
                <a:cs typeface="Verdana" charset="0"/>
              </a:rPr>
              <a:t>Bonzo's</a:t>
            </a:r>
            <a:r>
              <a:rPr kumimoji="1" lang="en-US" altLang="zh-TW" sz="1200" dirty="0">
                <a:latin typeface="Verdana" charset="0"/>
                <a:ea typeface="Verdana" charset="0"/>
                <a:cs typeface="Verdana" charset="0"/>
              </a:rPr>
              <a:t> heart of hate Ender doesn't show more on movie, in fiction it use much chapter to </a:t>
            </a:r>
            <a:r>
              <a:rPr kumimoji="1" lang="en-US" altLang="zh-TW" sz="1200" dirty="0" smtClean="0">
                <a:latin typeface="Verdana" charset="0"/>
                <a:ea typeface="Verdana" charset="0"/>
                <a:cs typeface="Verdana" charset="0"/>
              </a:rPr>
              <a:t>write</a:t>
            </a:r>
          </a:p>
          <a:p>
            <a:pPr marL="228600" indent="-228600">
              <a:buAutoNum type="alphaLcPeriod"/>
            </a:pPr>
            <a:endParaRPr kumimoji="1" lang="en-US" altLang="zh-TW" sz="1200" dirty="0">
              <a:latin typeface="Verdana" charset="0"/>
              <a:ea typeface="Verdana" charset="0"/>
              <a:cs typeface="Verdana" charset="0"/>
            </a:endParaRPr>
          </a:p>
          <a:p>
            <a:pPr marL="228600" indent="-228600">
              <a:buAutoNum type="alphaLcPeriod"/>
            </a:pPr>
            <a:r>
              <a:rPr kumimoji="1" lang="en-US" altLang="zh-TW" sz="1200" dirty="0">
                <a:latin typeface="Verdana" charset="0"/>
                <a:ea typeface="Verdana" charset="0"/>
                <a:cs typeface="Verdana" charset="0"/>
              </a:rPr>
              <a:t>It simplify some chapter like the dragon team, the one team in battle school's things</a:t>
            </a:r>
            <a:r>
              <a:rPr kumimoji="1" lang="en-US" altLang="zh-TW" sz="1200" dirty="0" smtClean="0">
                <a:latin typeface="Verdana" charset="0"/>
                <a:ea typeface="Verdana" charset="0"/>
                <a:cs typeface="Verdana" charset="0"/>
              </a:rPr>
              <a:t>.</a:t>
            </a:r>
          </a:p>
          <a:p>
            <a:pPr marL="228600" indent="-228600">
              <a:buAutoNum type="alphaLcPeriod"/>
            </a:pPr>
            <a:endParaRPr kumimoji="1" lang="en-US" altLang="zh-TW" sz="1200" dirty="0" smtClean="0">
              <a:latin typeface="Verdana" charset="0"/>
              <a:ea typeface="Verdana" charset="0"/>
              <a:cs typeface="Verdana" charset="0"/>
            </a:endParaRPr>
          </a:p>
        </p:txBody>
      </p:sp>
    </p:spTree>
    <p:extLst>
      <p:ext uri="{BB962C8B-B14F-4D97-AF65-F5344CB8AC3E}">
        <p14:creationId xmlns:p14="http://schemas.microsoft.com/office/powerpoint/2010/main" val="1288765281"/>
      </p:ext>
    </p:extLst>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737" y="58507"/>
            <a:ext cx="4419600" cy="232371"/>
          </a:xfrm>
          <a:prstGeom prst="rect">
            <a:avLst/>
          </a:prstGeom>
        </p:spPr>
        <p:txBody>
          <a:bodyPr vert="horz" wrap="square" lIns="0" tIns="0" rIns="0" bIns="0" rtlCol="0">
            <a:spAutoFit/>
          </a:bodyPr>
          <a:lstStyle/>
          <a:p>
            <a:pPr marL="12700" marR="5080">
              <a:lnSpc>
                <a:spcPct val="102600"/>
              </a:lnSpc>
            </a:pPr>
            <a:r>
              <a:rPr lang="en-US" sz="1600" b="1" dirty="0">
                <a:latin typeface="Tahoma"/>
                <a:cs typeface="Tahoma"/>
              </a:rPr>
              <a:t>4. Different between Movie and fiction</a:t>
            </a:r>
            <a:endParaRPr sz="1600" b="1" dirty="0">
              <a:latin typeface="Tahoma"/>
              <a:cs typeface="Tahoma"/>
            </a:endParaRPr>
          </a:p>
        </p:txBody>
      </p:sp>
      <p:sp>
        <p:nvSpPr>
          <p:cNvPr id="10" name="object 10"/>
          <p:cNvSpPr/>
          <p:nvPr/>
        </p:nvSpPr>
        <p:spPr>
          <a:xfrm>
            <a:off x="-420" y="3338195"/>
            <a:ext cx="2304415" cy="122555"/>
          </a:xfrm>
          <a:custGeom>
            <a:avLst/>
            <a:gdLst/>
            <a:ahLst/>
            <a:cxnLst/>
            <a:rect l="l" t="t" r="r" b="b"/>
            <a:pathLst>
              <a:path w="2304415" h="122554">
                <a:moveTo>
                  <a:pt x="0" y="122313"/>
                </a:moveTo>
                <a:lnTo>
                  <a:pt x="2303995" y="122313"/>
                </a:lnTo>
                <a:lnTo>
                  <a:pt x="2303995" y="0"/>
                </a:lnTo>
                <a:lnTo>
                  <a:pt x="0" y="0"/>
                </a:lnTo>
                <a:lnTo>
                  <a:pt x="0" y="122313"/>
                </a:lnTo>
                <a:close/>
              </a:path>
            </a:pathLst>
          </a:custGeom>
          <a:solidFill>
            <a:srgbClr val="000000"/>
          </a:solidFill>
        </p:spPr>
        <p:txBody>
          <a:bodyPr wrap="square" lIns="0" tIns="0" rIns="0" bIns="0" rtlCol="0"/>
          <a:lstStyle/>
          <a:p>
            <a:endParaRPr/>
          </a:p>
        </p:txBody>
      </p:sp>
      <p:sp>
        <p:nvSpPr>
          <p:cNvPr id="11" name="object 11"/>
          <p:cNvSpPr/>
          <p:nvPr/>
        </p:nvSpPr>
        <p:spPr>
          <a:xfrm>
            <a:off x="2303995" y="3333686"/>
            <a:ext cx="2304415" cy="122555"/>
          </a:xfrm>
          <a:custGeom>
            <a:avLst/>
            <a:gdLst/>
            <a:ahLst/>
            <a:cxnLst/>
            <a:rect l="l" t="t" r="r" b="b"/>
            <a:pathLst>
              <a:path w="2304415" h="122554">
                <a:moveTo>
                  <a:pt x="0" y="122313"/>
                </a:moveTo>
                <a:lnTo>
                  <a:pt x="2303995" y="122313"/>
                </a:lnTo>
                <a:lnTo>
                  <a:pt x="2303995" y="0"/>
                </a:lnTo>
                <a:lnTo>
                  <a:pt x="0" y="0"/>
                </a:lnTo>
                <a:lnTo>
                  <a:pt x="0" y="122313"/>
                </a:lnTo>
                <a:close/>
              </a:path>
            </a:pathLst>
          </a:custGeom>
          <a:solidFill>
            <a:srgbClr val="3333B2"/>
          </a:solidFill>
        </p:spPr>
        <p:txBody>
          <a:bodyPr wrap="square" lIns="0" tIns="0" rIns="0" bIns="0" rtlCol="0"/>
          <a:lstStyle/>
          <a:p>
            <a:endParaRPr/>
          </a:p>
        </p:txBody>
      </p:sp>
      <p:sp>
        <p:nvSpPr>
          <p:cNvPr id="12" name="object 12"/>
          <p:cNvSpPr txBox="1">
            <a:spLocks noGrp="1"/>
          </p:cNvSpPr>
          <p:nvPr>
            <p:ph type="dt" sz="half" idx="6"/>
          </p:nvPr>
        </p:nvSpPr>
        <p:spPr>
          <a:xfrm>
            <a:off x="1607070" y="3348196"/>
            <a:ext cx="601980" cy="89768"/>
          </a:xfrm>
          <a:prstGeom prst="rect">
            <a:avLst/>
          </a:prstGeom>
        </p:spPr>
        <p:txBody>
          <a:bodyPr vert="horz" wrap="square" lIns="0" tIns="0" rIns="0" bIns="0" rtlCol="0">
            <a:spAutoFit/>
          </a:bodyPr>
          <a:lstStyle/>
          <a:p>
            <a:pPr marL="12700">
              <a:lnSpc>
                <a:spcPts val="670"/>
              </a:lnSpc>
            </a:pPr>
            <a:r>
              <a:rPr lang="en-US" spc="-50" dirty="0" err="1" smtClean="0"/>
              <a:t>Chih</a:t>
            </a:r>
            <a:r>
              <a:rPr lang="en-US" spc="-50" dirty="0" smtClean="0"/>
              <a:t>-Hsiang </a:t>
            </a:r>
            <a:r>
              <a:rPr lang="en-US" spc="-50" dirty="0" err="1" smtClean="0"/>
              <a:t>Yeh</a:t>
            </a:r>
            <a:endParaRPr spc="-50" dirty="0"/>
          </a:p>
        </p:txBody>
      </p:sp>
      <p:sp>
        <p:nvSpPr>
          <p:cNvPr id="13" name="object 13"/>
          <p:cNvSpPr txBox="1">
            <a:spLocks noGrp="1"/>
          </p:cNvSpPr>
          <p:nvPr>
            <p:ph type="ftr" sz="quarter" idx="5"/>
          </p:nvPr>
        </p:nvSpPr>
        <p:spPr>
          <a:xfrm>
            <a:off x="2398940" y="3348196"/>
            <a:ext cx="2206346" cy="179536"/>
          </a:xfrm>
          <a:prstGeom prst="rect">
            <a:avLst/>
          </a:prstGeom>
        </p:spPr>
        <p:txBody>
          <a:bodyPr vert="horz" wrap="square" lIns="0" tIns="0" rIns="0" bIns="0" rtlCol="0">
            <a:spAutoFit/>
          </a:bodyPr>
          <a:lstStyle/>
          <a:p>
            <a:pPr marL="12700">
              <a:lnSpc>
                <a:spcPts val="670"/>
              </a:lnSpc>
            </a:pPr>
            <a:r>
              <a:rPr lang="en-US" altLang="zh-TW" b="1" spc="25" dirty="0"/>
              <a:t>Summer homework - ENDER’S GAME</a:t>
            </a:r>
            <a:endParaRPr lang="en-US" altLang="zh-TW" spc="-5" dirty="0"/>
          </a:p>
          <a:p>
            <a:pPr marL="12700">
              <a:lnSpc>
                <a:spcPts val="670"/>
              </a:lnSpc>
            </a:pPr>
            <a:endParaRPr spc="-5" dirty="0"/>
          </a:p>
        </p:txBody>
      </p:sp>
      <p:sp>
        <p:nvSpPr>
          <p:cNvPr id="4" name="文字方塊 3"/>
          <p:cNvSpPr txBox="1"/>
          <p:nvPr/>
        </p:nvSpPr>
        <p:spPr>
          <a:xfrm>
            <a:off x="32414" y="434975"/>
            <a:ext cx="4610520" cy="1200329"/>
          </a:xfrm>
          <a:prstGeom prst="rect">
            <a:avLst/>
          </a:prstGeom>
          <a:noFill/>
        </p:spPr>
        <p:txBody>
          <a:bodyPr wrap="square" rtlCol="0">
            <a:spAutoFit/>
          </a:bodyPr>
          <a:lstStyle/>
          <a:p>
            <a:pPr marL="228600" lvl="0" indent="-228600"/>
            <a:r>
              <a:rPr kumimoji="1" lang="en-US" altLang="zh-TW" sz="1200" dirty="0">
                <a:latin typeface="Verdana" charset="0"/>
                <a:ea typeface="Verdana" charset="0"/>
                <a:cs typeface="Verdana" charset="0"/>
              </a:rPr>
              <a:t>d. In the fiction, it shows that why they choose Ender instead of his brother and sister. Because his brother is too brute to beat the buggers, but his sister is too kind to fight</a:t>
            </a:r>
            <a:r>
              <a:rPr kumimoji="1" lang="en-US" altLang="zh-TW" sz="1200" dirty="0" smtClean="0">
                <a:latin typeface="Verdana" charset="0"/>
                <a:ea typeface="Verdana" charset="0"/>
                <a:cs typeface="Verdana" charset="0"/>
              </a:rPr>
              <a:t>.</a:t>
            </a:r>
          </a:p>
          <a:p>
            <a:pPr marL="228600" lvl="0" indent="-228600"/>
            <a:endParaRPr kumimoji="1" lang="en-US" altLang="zh-TW" sz="1200" dirty="0">
              <a:latin typeface="Verdana" charset="0"/>
              <a:ea typeface="Verdana" charset="0"/>
              <a:cs typeface="Verdana" charset="0"/>
            </a:endParaRPr>
          </a:p>
          <a:p>
            <a:pPr marL="228600" lvl="0" indent="-228600"/>
            <a:r>
              <a:rPr kumimoji="1" lang="en-US" altLang="zh-TW" sz="1200" dirty="0" smtClean="0">
                <a:latin typeface="Verdana" charset="0"/>
                <a:ea typeface="Verdana" charset="0"/>
                <a:cs typeface="Verdana" charset="0"/>
              </a:rPr>
              <a:t>In </a:t>
            </a:r>
            <a:r>
              <a:rPr kumimoji="1" lang="en-US" altLang="zh-TW" sz="1200" dirty="0">
                <a:latin typeface="Verdana" charset="0"/>
                <a:ea typeface="Verdana" charset="0"/>
                <a:cs typeface="Verdana" charset="0"/>
              </a:rPr>
              <a:t>movie, it won't mention this one.</a:t>
            </a:r>
          </a:p>
        </p:txBody>
      </p:sp>
    </p:spTree>
    <p:extLst>
      <p:ext uri="{BB962C8B-B14F-4D97-AF65-F5344CB8AC3E}">
        <p14:creationId xmlns:p14="http://schemas.microsoft.com/office/powerpoint/2010/main" val="789301294"/>
      </p:ext>
    </p:extLst>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737" y="58507"/>
            <a:ext cx="4419600" cy="232371"/>
          </a:xfrm>
          <a:prstGeom prst="rect">
            <a:avLst/>
          </a:prstGeom>
        </p:spPr>
        <p:txBody>
          <a:bodyPr vert="horz" wrap="square" lIns="0" tIns="0" rIns="0" bIns="0" rtlCol="0">
            <a:spAutoFit/>
          </a:bodyPr>
          <a:lstStyle/>
          <a:p>
            <a:pPr marL="12700" marR="5080">
              <a:lnSpc>
                <a:spcPct val="102600"/>
              </a:lnSpc>
            </a:pPr>
            <a:r>
              <a:rPr lang="en-US" sz="1600" b="1" dirty="0">
                <a:latin typeface="Tahoma"/>
                <a:cs typeface="Tahoma"/>
              </a:rPr>
              <a:t>5. Thinking and receive from the book</a:t>
            </a:r>
            <a:endParaRPr sz="1600" b="1" dirty="0">
              <a:latin typeface="Tahoma"/>
              <a:cs typeface="Tahoma"/>
            </a:endParaRPr>
          </a:p>
        </p:txBody>
      </p:sp>
      <p:sp>
        <p:nvSpPr>
          <p:cNvPr id="10" name="object 10"/>
          <p:cNvSpPr/>
          <p:nvPr/>
        </p:nvSpPr>
        <p:spPr>
          <a:xfrm>
            <a:off x="-420" y="3338195"/>
            <a:ext cx="2304415" cy="122555"/>
          </a:xfrm>
          <a:custGeom>
            <a:avLst/>
            <a:gdLst/>
            <a:ahLst/>
            <a:cxnLst/>
            <a:rect l="l" t="t" r="r" b="b"/>
            <a:pathLst>
              <a:path w="2304415" h="122554">
                <a:moveTo>
                  <a:pt x="0" y="122313"/>
                </a:moveTo>
                <a:lnTo>
                  <a:pt x="2303995" y="122313"/>
                </a:lnTo>
                <a:lnTo>
                  <a:pt x="2303995" y="0"/>
                </a:lnTo>
                <a:lnTo>
                  <a:pt x="0" y="0"/>
                </a:lnTo>
                <a:lnTo>
                  <a:pt x="0" y="122313"/>
                </a:lnTo>
                <a:close/>
              </a:path>
            </a:pathLst>
          </a:custGeom>
          <a:solidFill>
            <a:srgbClr val="000000"/>
          </a:solidFill>
        </p:spPr>
        <p:txBody>
          <a:bodyPr wrap="square" lIns="0" tIns="0" rIns="0" bIns="0" rtlCol="0"/>
          <a:lstStyle/>
          <a:p>
            <a:endParaRPr/>
          </a:p>
        </p:txBody>
      </p:sp>
      <p:sp>
        <p:nvSpPr>
          <p:cNvPr id="11" name="object 11"/>
          <p:cNvSpPr/>
          <p:nvPr/>
        </p:nvSpPr>
        <p:spPr>
          <a:xfrm>
            <a:off x="2303995" y="3333686"/>
            <a:ext cx="2304415" cy="122555"/>
          </a:xfrm>
          <a:custGeom>
            <a:avLst/>
            <a:gdLst/>
            <a:ahLst/>
            <a:cxnLst/>
            <a:rect l="l" t="t" r="r" b="b"/>
            <a:pathLst>
              <a:path w="2304415" h="122554">
                <a:moveTo>
                  <a:pt x="0" y="122313"/>
                </a:moveTo>
                <a:lnTo>
                  <a:pt x="2303995" y="122313"/>
                </a:lnTo>
                <a:lnTo>
                  <a:pt x="2303995" y="0"/>
                </a:lnTo>
                <a:lnTo>
                  <a:pt x="0" y="0"/>
                </a:lnTo>
                <a:lnTo>
                  <a:pt x="0" y="122313"/>
                </a:lnTo>
                <a:close/>
              </a:path>
            </a:pathLst>
          </a:custGeom>
          <a:solidFill>
            <a:srgbClr val="3333B2"/>
          </a:solidFill>
        </p:spPr>
        <p:txBody>
          <a:bodyPr wrap="square" lIns="0" tIns="0" rIns="0" bIns="0" rtlCol="0"/>
          <a:lstStyle/>
          <a:p>
            <a:endParaRPr/>
          </a:p>
        </p:txBody>
      </p:sp>
      <p:sp>
        <p:nvSpPr>
          <p:cNvPr id="12" name="object 12"/>
          <p:cNvSpPr txBox="1">
            <a:spLocks noGrp="1"/>
          </p:cNvSpPr>
          <p:nvPr>
            <p:ph type="dt" sz="half" idx="6"/>
          </p:nvPr>
        </p:nvSpPr>
        <p:spPr>
          <a:xfrm>
            <a:off x="1607070" y="3348196"/>
            <a:ext cx="601980" cy="89768"/>
          </a:xfrm>
          <a:prstGeom prst="rect">
            <a:avLst/>
          </a:prstGeom>
        </p:spPr>
        <p:txBody>
          <a:bodyPr vert="horz" wrap="square" lIns="0" tIns="0" rIns="0" bIns="0" rtlCol="0">
            <a:spAutoFit/>
          </a:bodyPr>
          <a:lstStyle/>
          <a:p>
            <a:pPr marL="12700">
              <a:lnSpc>
                <a:spcPts val="670"/>
              </a:lnSpc>
            </a:pPr>
            <a:r>
              <a:rPr lang="en-US" spc="-50" dirty="0" err="1" smtClean="0"/>
              <a:t>Chih</a:t>
            </a:r>
            <a:r>
              <a:rPr lang="en-US" spc="-50" dirty="0" smtClean="0"/>
              <a:t>-Hsiang </a:t>
            </a:r>
            <a:r>
              <a:rPr lang="en-US" spc="-50" dirty="0" err="1" smtClean="0"/>
              <a:t>Yeh</a:t>
            </a:r>
            <a:endParaRPr spc="-50" dirty="0"/>
          </a:p>
        </p:txBody>
      </p:sp>
      <p:sp>
        <p:nvSpPr>
          <p:cNvPr id="13" name="object 13"/>
          <p:cNvSpPr txBox="1">
            <a:spLocks noGrp="1"/>
          </p:cNvSpPr>
          <p:nvPr>
            <p:ph type="ftr" sz="quarter" idx="5"/>
          </p:nvPr>
        </p:nvSpPr>
        <p:spPr>
          <a:xfrm>
            <a:off x="2398940" y="3348196"/>
            <a:ext cx="2206346" cy="179536"/>
          </a:xfrm>
          <a:prstGeom prst="rect">
            <a:avLst/>
          </a:prstGeom>
        </p:spPr>
        <p:txBody>
          <a:bodyPr vert="horz" wrap="square" lIns="0" tIns="0" rIns="0" bIns="0" rtlCol="0">
            <a:spAutoFit/>
          </a:bodyPr>
          <a:lstStyle/>
          <a:p>
            <a:pPr marL="12700">
              <a:lnSpc>
                <a:spcPts val="670"/>
              </a:lnSpc>
            </a:pPr>
            <a:r>
              <a:rPr lang="en-US" altLang="zh-TW" b="1" spc="25" dirty="0"/>
              <a:t>Summer homework - ENDER’S GAME</a:t>
            </a:r>
            <a:endParaRPr lang="en-US" altLang="zh-TW" spc="-5" dirty="0"/>
          </a:p>
          <a:p>
            <a:pPr marL="12700">
              <a:lnSpc>
                <a:spcPts val="670"/>
              </a:lnSpc>
            </a:pPr>
            <a:endParaRPr spc="-5" dirty="0"/>
          </a:p>
        </p:txBody>
      </p:sp>
      <p:sp>
        <p:nvSpPr>
          <p:cNvPr id="4" name="文字方塊 3"/>
          <p:cNvSpPr txBox="1"/>
          <p:nvPr/>
        </p:nvSpPr>
        <p:spPr>
          <a:xfrm>
            <a:off x="25874" y="358775"/>
            <a:ext cx="4610520" cy="1938992"/>
          </a:xfrm>
          <a:prstGeom prst="rect">
            <a:avLst/>
          </a:prstGeom>
          <a:noFill/>
        </p:spPr>
        <p:txBody>
          <a:bodyPr wrap="square" rtlCol="0">
            <a:spAutoFit/>
          </a:bodyPr>
          <a:lstStyle/>
          <a:p>
            <a:pPr marL="228600" indent="-228600">
              <a:buAutoNum type="alphaLcPeriod"/>
            </a:pPr>
            <a:endParaRPr kumimoji="1" lang="en-US" altLang="zh-TW" sz="1200" dirty="0">
              <a:latin typeface="Verdana" charset="0"/>
              <a:ea typeface="Verdana" charset="0"/>
              <a:cs typeface="Verdana" charset="0"/>
            </a:endParaRPr>
          </a:p>
          <a:p>
            <a:pPr marL="228600" indent="-228600">
              <a:buAutoNum type="alphaLcPeriod"/>
            </a:pPr>
            <a:r>
              <a:rPr kumimoji="1" lang="en-US" altLang="zh-TW" sz="1200" dirty="0">
                <a:latin typeface="Verdana" charset="0"/>
                <a:ea typeface="Verdana" charset="0"/>
                <a:cs typeface="Verdana" charset="0"/>
              </a:rPr>
              <a:t>Some times we can't choose our fate, but we can try to use our power to change by our own thinking</a:t>
            </a:r>
          </a:p>
          <a:p>
            <a:pPr marL="228600" indent="-228600">
              <a:buAutoNum type="alphaLcPeriod"/>
            </a:pPr>
            <a:endParaRPr kumimoji="1" lang="en-US" altLang="zh-TW" sz="1200" dirty="0" smtClean="0">
              <a:latin typeface="Verdana" charset="0"/>
              <a:ea typeface="Verdana" charset="0"/>
              <a:cs typeface="Verdana" charset="0"/>
            </a:endParaRPr>
          </a:p>
          <a:p>
            <a:pPr marL="228600" indent="-228600">
              <a:buAutoNum type="alphaLcPeriod"/>
            </a:pPr>
            <a:r>
              <a:rPr kumimoji="1" lang="en-US" altLang="zh-TW" sz="1200" dirty="0">
                <a:latin typeface="Verdana" charset="0"/>
                <a:ea typeface="Verdana" charset="0"/>
                <a:cs typeface="Verdana" charset="0"/>
              </a:rPr>
              <a:t>We need to try to understand each other and use the inclusive heart to listen other thinking.</a:t>
            </a:r>
          </a:p>
          <a:p>
            <a:pPr marL="228600" indent="-228600">
              <a:buAutoNum type="alphaLcPeriod"/>
            </a:pPr>
            <a:endParaRPr kumimoji="1" lang="en-US" altLang="zh-TW" sz="1200" dirty="0" smtClean="0">
              <a:latin typeface="Verdana" charset="0"/>
              <a:ea typeface="Verdana" charset="0"/>
              <a:cs typeface="Verdana" charset="0"/>
            </a:endParaRPr>
          </a:p>
          <a:p>
            <a:pPr marL="228600" indent="-228600">
              <a:buAutoNum type="alphaLcPeriod"/>
            </a:pPr>
            <a:r>
              <a:rPr kumimoji="1" lang="en-US" altLang="zh-TW" sz="1200" dirty="0" smtClean="0">
                <a:latin typeface="Verdana" charset="0"/>
                <a:ea typeface="Verdana" charset="0"/>
                <a:cs typeface="Verdana" charset="0"/>
              </a:rPr>
              <a:t>Important </a:t>
            </a:r>
            <a:r>
              <a:rPr kumimoji="1" lang="en-US" altLang="zh-TW" sz="1200" dirty="0">
                <a:latin typeface="Verdana" charset="0"/>
                <a:ea typeface="Verdana" charset="0"/>
                <a:cs typeface="Verdana" charset="0"/>
              </a:rPr>
              <a:t>about the team work, Because in the team work, if anyone has the wrong way or wrong method, it could let the whole team </a:t>
            </a:r>
            <a:endParaRPr kumimoji="1" lang="en-US" altLang="zh-TW" sz="1200" dirty="0" smtClean="0">
              <a:latin typeface="Verdana" charset="0"/>
              <a:ea typeface="Verdana" charset="0"/>
              <a:cs typeface="Verdana" charset="0"/>
            </a:endParaRPr>
          </a:p>
        </p:txBody>
      </p:sp>
    </p:spTree>
    <p:extLst>
      <p:ext uri="{BB962C8B-B14F-4D97-AF65-F5344CB8AC3E}">
        <p14:creationId xmlns:p14="http://schemas.microsoft.com/office/powerpoint/2010/main" val="602778517"/>
      </p:ext>
    </p:extLst>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57250" y="1349375"/>
            <a:ext cx="2471318" cy="369332"/>
          </a:xfrm>
          <a:prstGeom prst="rect">
            <a:avLst/>
          </a:prstGeom>
          <a:noFill/>
        </p:spPr>
        <p:txBody>
          <a:bodyPr wrap="none" rtlCol="0">
            <a:spAutoFit/>
          </a:bodyPr>
          <a:lstStyle/>
          <a:p>
            <a:r>
              <a:rPr kumimoji="1" lang="en-US" altLang="zh-TW" smtClean="0"/>
              <a:t>Thank for your listening!</a:t>
            </a:r>
            <a:endParaRPr kumimoji="1" lang="zh-TW" altLang="en-US" dirty="0"/>
          </a:p>
        </p:txBody>
      </p:sp>
    </p:spTree>
    <p:extLst>
      <p:ext uri="{BB962C8B-B14F-4D97-AF65-F5344CB8AC3E}">
        <p14:creationId xmlns:p14="http://schemas.microsoft.com/office/powerpoint/2010/main" val="557156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56049"/>
            <a:ext cx="3740735" cy="261482"/>
          </a:xfrm>
          <a:prstGeom prst="rect">
            <a:avLst/>
          </a:prstGeom>
        </p:spPr>
        <p:txBody>
          <a:bodyPr vert="horz" wrap="square" lIns="0" tIns="0" rIns="0" bIns="0" rtlCol="0">
            <a:spAutoFit/>
          </a:bodyPr>
          <a:lstStyle/>
          <a:p>
            <a:pPr marL="12700" marR="5080">
              <a:lnSpc>
                <a:spcPct val="102600"/>
              </a:lnSpc>
            </a:pPr>
            <a:r>
              <a:rPr lang="en-US" b="1" dirty="0" smtClean="0">
                <a:latin typeface="Tahoma"/>
                <a:cs typeface="Tahoma"/>
              </a:rPr>
              <a:t>Outline</a:t>
            </a:r>
            <a:endParaRPr b="1" dirty="0">
              <a:latin typeface="Tahoma"/>
              <a:cs typeface="Tahoma"/>
            </a:endParaRPr>
          </a:p>
        </p:txBody>
      </p:sp>
      <p:sp>
        <p:nvSpPr>
          <p:cNvPr id="3" name="object 3"/>
          <p:cNvSpPr txBox="1"/>
          <p:nvPr/>
        </p:nvSpPr>
        <p:spPr>
          <a:xfrm>
            <a:off x="360894" y="389022"/>
            <a:ext cx="3886201" cy="2908489"/>
          </a:xfrm>
          <a:prstGeom prst="rect">
            <a:avLst/>
          </a:prstGeom>
        </p:spPr>
        <p:txBody>
          <a:bodyPr vert="horz" wrap="square" lIns="0" tIns="0" rIns="0" bIns="0" rtlCol="0">
            <a:spAutoFit/>
          </a:bodyPr>
          <a:lstStyle/>
          <a:p>
            <a:pPr>
              <a:lnSpc>
                <a:spcPct val="100000"/>
              </a:lnSpc>
            </a:pPr>
            <a:r>
              <a:rPr lang="en-US" sz="1050" u="sng" dirty="0" smtClean="0">
                <a:latin typeface="Verdana"/>
                <a:cs typeface="Verdana"/>
              </a:rPr>
              <a:t>1.Introduce to ENDER’S GAME Background</a:t>
            </a:r>
          </a:p>
          <a:p>
            <a:pPr>
              <a:lnSpc>
                <a:spcPct val="100000"/>
              </a:lnSpc>
            </a:pPr>
            <a:endParaRPr lang="en-US" sz="1050" dirty="0" smtClean="0">
              <a:latin typeface="Verdana"/>
              <a:cs typeface="Verdana"/>
            </a:endParaRPr>
          </a:p>
          <a:p>
            <a:pPr>
              <a:lnSpc>
                <a:spcPct val="100000"/>
              </a:lnSpc>
            </a:pPr>
            <a:endParaRPr lang="en-US" sz="1050" u="sng" dirty="0" smtClean="0">
              <a:latin typeface="Verdana"/>
              <a:cs typeface="Verdana"/>
            </a:endParaRPr>
          </a:p>
          <a:p>
            <a:pPr>
              <a:lnSpc>
                <a:spcPct val="100000"/>
              </a:lnSpc>
            </a:pPr>
            <a:r>
              <a:rPr lang="en-US" sz="1050" u="sng" dirty="0" smtClean="0">
                <a:latin typeface="Verdana"/>
                <a:cs typeface="Verdana"/>
              </a:rPr>
              <a:t>2.Introduce to ENDER’s GAME</a:t>
            </a:r>
          </a:p>
          <a:p>
            <a:pPr marL="228600" indent="-228600">
              <a:lnSpc>
                <a:spcPct val="100000"/>
              </a:lnSpc>
              <a:buAutoNum type="alphaUcPeriod"/>
            </a:pPr>
            <a:r>
              <a:rPr lang="en-US" sz="1050" dirty="0" smtClean="0">
                <a:latin typeface="Verdana"/>
                <a:cs typeface="Verdana"/>
              </a:rPr>
              <a:t>ENDER come </a:t>
            </a:r>
          </a:p>
          <a:p>
            <a:pPr marL="228600" indent="-228600">
              <a:lnSpc>
                <a:spcPct val="100000"/>
              </a:lnSpc>
              <a:buAutoNum type="alphaUcPeriod"/>
            </a:pPr>
            <a:r>
              <a:rPr lang="en-US" sz="1050" dirty="0" smtClean="0">
                <a:latin typeface="Verdana"/>
                <a:cs typeface="Verdana"/>
              </a:rPr>
              <a:t>The life in battle school </a:t>
            </a:r>
          </a:p>
          <a:p>
            <a:pPr marL="228600" indent="-228600">
              <a:lnSpc>
                <a:spcPct val="100000"/>
              </a:lnSpc>
              <a:buAutoNum type="alphaUcPeriod"/>
            </a:pPr>
            <a:r>
              <a:rPr lang="en-US" sz="1050" dirty="0" smtClean="0">
                <a:latin typeface="Verdana"/>
                <a:cs typeface="Verdana"/>
              </a:rPr>
              <a:t>Realize</a:t>
            </a:r>
            <a:endParaRPr lang="en-US" sz="1050" dirty="0" smtClean="0">
              <a:latin typeface="Verdana"/>
              <a:cs typeface="Verdana"/>
            </a:endParaRPr>
          </a:p>
          <a:p>
            <a:pPr>
              <a:lnSpc>
                <a:spcPct val="100000"/>
              </a:lnSpc>
            </a:pPr>
            <a:endParaRPr lang="en-US" sz="1050" u="sng" dirty="0" smtClean="0">
              <a:latin typeface="Verdana"/>
              <a:cs typeface="Verdana"/>
            </a:endParaRPr>
          </a:p>
          <a:p>
            <a:pPr>
              <a:lnSpc>
                <a:spcPct val="100000"/>
              </a:lnSpc>
            </a:pPr>
            <a:r>
              <a:rPr lang="en-US" sz="1050" u="sng" dirty="0" smtClean="0">
                <a:latin typeface="Verdana"/>
                <a:cs typeface="Verdana"/>
              </a:rPr>
              <a:t>3</a:t>
            </a:r>
            <a:r>
              <a:rPr lang="en-US" sz="1050" u="sng" dirty="0" smtClean="0">
                <a:latin typeface="Verdana"/>
                <a:cs typeface="Verdana"/>
              </a:rPr>
              <a:t>.Physics discuss in fiction</a:t>
            </a:r>
          </a:p>
          <a:p>
            <a:pPr>
              <a:lnSpc>
                <a:spcPct val="100000"/>
              </a:lnSpc>
            </a:pPr>
            <a:r>
              <a:rPr lang="en-US" sz="1050" dirty="0" smtClean="0">
                <a:latin typeface="Verdana"/>
                <a:cs typeface="Verdana"/>
              </a:rPr>
              <a:t>A. Gravity</a:t>
            </a:r>
          </a:p>
          <a:p>
            <a:pPr>
              <a:lnSpc>
                <a:spcPct val="100000"/>
              </a:lnSpc>
            </a:pPr>
            <a:r>
              <a:rPr lang="en-US" sz="1050" dirty="0" smtClean="0">
                <a:latin typeface="Verdana"/>
                <a:cs typeface="Verdana"/>
              </a:rPr>
              <a:t>B. Momentum conservation</a:t>
            </a:r>
          </a:p>
          <a:p>
            <a:pPr>
              <a:lnSpc>
                <a:spcPct val="100000"/>
              </a:lnSpc>
            </a:pPr>
            <a:r>
              <a:rPr lang="en-US" sz="1050" dirty="0" smtClean="0">
                <a:latin typeface="Verdana"/>
                <a:cs typeface="Verdana"/>
              </a:rPr>
              <a:t>C. Angular Momentum conservation</a:t>
            </a:r>
            <a:endParaRPr lang="en-US" sz="1050" dirty="0" smtClean="0">
              <a:latin typeface="Verdana"/>
              <a:cs typeface="Verdana"/>
            </a:endParaRPr>
          </a:p>
          <a:p>
            <a:pPr>
              <a:lnSpc>
                <a:spcPct val="100000"/>
              </a:lnSpc>
            </a:pPr>
            <a:endParaRPr lang="en-US" sz="1050" dirty="0">
              <a:latin typeface="Verdana"/>
              <a:cs typeface="Verdana"/>
            </a:endParaRPr>
          </a:p>
          <a:p>
            <a:pPr>
              <a:lnSpc>
                <a:spcPct val="100000"/>
              </a:lnSpc>
            </a:pPr>
            <a:endParaRPr lang="en-US" sz="1050" dirty="0">
              <a:latin typeface="Verdana"/>
              <a:cs typeface="Verdana"/>
            </a:endParaRPr>
          </a:p>
          <a:p>
            <a:r>
              <a:rPr lang="en-US" sz="1050" u="sng" dirty="0" smtClean="0">
                <a:latin typeface="Verdana"/>
                <a:cs typeface="Verdana"/>
              </a:rPr>
              <a:t>4</a:t>
            </a:r>
            <a:r>
              <a:rPr lang="en-US" sz="1050" u="sng" dirty="0" smtClean="0">
                <a:latin typeface="Verdana"/>
                <a:cs typeface="Verdana"/>
              </a:rPr>
              <a:t>.</a:t>
            </a:r>
            <a:r>
              <a:rPr lang="en-US" altLang="zh-TW" sz="1050" u="sng" dirty="0" smtClean="0">
                <a:latin typeface="Tahoma"/>
                <a:cs typeface="Tahoma"/>
              </a:rPr>
              <a:t>Different </a:t>
            </a:r>
            <a:r>
              <a:rPr lang="en-US" altLang="zh-TW" sz="1050" u="sng" dirty="0">
                <a:latin typeface="Tahoma"/>
                <a:cs typeface="Tahoma"/>
              </a:rPr>
              <a:t>between Movie and fiction</a:t>
            </a:r>
          </a:p>
          <a:p>
            <a:pPr>
              <a:lnSpc>
                <a:spcPct val="100000"/>
              </a:lnSpc>
            </a:pPr>
            <a:endParaRPr lang="en-US" sz="1050" u="sng" dirty="0" smtClean="0">
              <a:latin typeface="Verdana"/>
              <a:cs typeface="Verdana"/>
            </a:endParaRPr>
          </a:p>
          <a:p>
            <a:pPr>
              <a:lnSpc>
                <a:spcPct val="100000"/>
              </a:lnSpc>
            </a:pPr>
            <a:endParaRPr lang="en-US" sz="1050" u="sng" dirty="0">
              <a:latin typeface="Verdana"/>
              <a:cs typeface="Verdana"/>
            </a:endParaRPr>
          </a:p>
          <a:p>
            <a:pPr>
              <a:lnSpc>
                <a:spcPct val="100000"/>
              </a:lnSpc>
            </a:pPr>
            <a:r>
              <a:rPr lang="en-US" sz="1050" u="sng" dirty="0" smtClean="0">
                <a:latin typeface="Verdana"/>
                <a:cs typeface="Verdana"/>
              </a:rPr>
              <a:t>5.Thinking </a:t>
            </a:r>
            <a:r>
              <a:rPr lang="en-US" sz="1050" u="sng" dirty="0">
                <a:latin typeface="Verdana"/>
                <a:cs typeface="Verdana"/>
              </a:rPr>
              <a:t>and receive from the book</a:t>
            </a:r>
            <a:endParaRPr lang="en-US" sz="1050" u="sng" dirty="0" smtClean="0">
              <a:latin typeface="Verdana"/>
              <a:cs typeface="Verdana"/>
            </a:endParaRPr>
          </a:p>
        </p:txBody>
      </p:sp>
      <p:sp>
        <p:nvSpPr>
          <p:cNvPr id="10" name="object 10"/>
          <p:cNvSpPr/>
          <p:nvPr/>
        </p:nvSpPr>
        <p:spPr>
          <a:xfrm>
            <a:off x="-420" y="3338195"/>
            <a:ext cx="2304415" cy="122555"/>
          </a:xfrm>
          <a:custGeom>
            <a:avLst/>
            <a:gdLst/>
            <a:ahLst/>
            <a:cxnLst/>
            <a:rect l="l" t="t" r="r" b="b"/>
            <a:pathLst>
              <a:path w="2304415" h="122554">
                <a:moveTo>
                  <a:pt x="0" y="122313"/>
                </a:moveTo>
                <a:lnTo>
                  <a:pt x="2303995" y="122313"/>
                </a:lnTo>
                <a:lnTo>
                  <a:pt x="2303995" y="0"/>
                </a:lnTo>
                <a:lnTo>
                  <a:pt x="0" y="0"/>
                </a:lnTo>
                <a:lnTo>
                  <a:pt x="0" y="122313"/>
                </a:lnTo>
                <a:close/>
              </a:path>
            </a:pathLst>
          </a:custGeom>
          <a:solidFill>
            <a:srgbClr val="000000"/>
          </a:solidFill>
        </p:spPr>
        <p:txBody>
          <a:bodyPr wrap="square" lIns="0" tIns="0" rIns="0" bIns="0" rtlCol="0"/>
          <a:lstStyle/>
          <a:p>
            <a:endParaRPr/>
          </a:p>
        </p:txBody>
      </p:sp>
      <p:sp>
        <p:nvSpPr>
          <p:cNvPr id="11" name="object 11"/>
          <p:cNvSpPr/>
          <p:nvPr/>
        </p:nvSpPr>
        <p:spPr>
          <a:xfrm>
            <a:off x="2303995" y="3333686"/>
            <a:ext cx="2304415" cy="122555"/>
          </a:xfrm>
          <a:custGeom>
            <a:avLst/>
            <a:gdLst/>
            <a:ahLst/>
            <a:cxnLst/>
            <a:rect l="l" t="t" r="r" b="b"/>
            <a:pathLst>
              <a:path w="2304415" h="122554">
                <a:moveTo>
                  <a:pt x="0" y="122313"/>
                </a:moveTo>
                <a:lnTo>
                  <a:pt x="2303995" y="122313"/>
                </a:lnTo>
                <a:lnTo>
                  <a:pt x="2303995" y="0"/>
                </a:lnTo>
                <a:lnTo>
                  <a:pt x="0" y="0"/>
                </a:lnTo>
                <a:lnTo>
                  <a:pt x="0" y="122313"/>
                </a:lnTo>
                <a:close/>
              </a:path>
            </a:pathLst>
          </a:custGeom>
          <a:solidFill>
            <a:srgbClr val="3333B2"/>
          </a:solidFill>
        </p:spPr>
        <p:txBody>
          <a:bodyPr wrap="square" lIns="0" tIns="0" rIns="0" bIns="0" rtlCol="0"/>
          <a:lstStyle/>
          <a:p>
            <a:endParaRPr/>
          </a:p>
        </p:txBody>
      </p:sp>
      <p:sp>
        <p:nvSpPr>
          <p:cNvPr id="12" name="object 12"/>
          <p:cNvSpPr txBox="1">
            <a:spLocks noGrp="1"/>
          </p:cNvSpPr>
          <p:nvPr>
            <p:ph type="dt" sz="half" idx="6"/>
          </p:nvPr>
        </p:nvSpPr>
        <p:spPr>
          <a:xfrm>
            <a:off x="1607070" y="3348196"/>
            <a:ext cx="601980" cy="89768"/>
          </a:xfrm>
          <a:prstGeom prst="rect">
            <a:avLst/>
          </a:prstGeom>
        </p:spPr>
        <p:txBody>
          <a:bodyPr vert="horz" wrap="square" lIns="0" tIns="0" rIns="0" bIns="0" rtlCol="0">
            <a:spAutoFit/>
          </a:bodyPr>
          <a:lstStyle/>
          <a:p>
            <a:pPr marL="12700">
              <a:lnSpc>
                <a:spcPts val="670"/>
              </a:lnSpc>
            </a:pPr>
            <a:r>
              <a:rPr lang="en-US" spc="-50" dirty="0" err="1" smtClean="0"/>
              <a:t>Chih</a:t>
            </a:r>
            <a:r>
              <a:rPr lang="en-US" spc="-50" dirty="0" smtClean="0"/>
              <a:t>-Hsiang </a:t>
            </a:r>
            <a:r>
              <a:rPr lang="en-US" spc="-50" dirty="0" err="1" smtClean="0"/>
              <a:t>Yeh</a:t>
            </a:r>
            <a:endParaRPr spc="-50" dirty="0"/>
          </a:p>
        </p:txBody>
      </p:sp>
      <p:sp>
        <p:nvSpPr>
          <p:cNvPr id="13" name="object 13"/>
          <p:cNvSpPr txBox="1">
            <a:spLocks noGrp="1"/>
          </p:cNvSpPr>
          <p:nvPr>
            <p:ph type="ftr" sz="quarter" idx="5"/>
          </p:nvPr>
        </p:nvSpPr>
        <p:spPr>
          <a:xfrm>
            <a:off x="2398940" y="3348196"/>
            <a:ext cx="2206346" cy="179536"/>
          </a:xfrm>
          <a:prstGeom prst="rect">
            <a:avLst/>
          </a:prstGeom>
        </p:spPr>
        <p:txBody>
          <a:bodyPr vert="horz" wrap="square" lIns="0" tIns="0" rIns="0" bIns="0" rtlCol="0">
            <a:spAutoFit/>
          </a:bodyPr>
          <a:lstStyle/>
          <a:p>
            <a:pPr marL="12700">
              <a:lnSpc>
                <a:spcPts val="670"/>
              </a:lnSpc>
            </a:pPr>
            <a:r>
              <a:rPr lang="en-US" altLang="zh-TW" b="1" spc="25" dirty="0"/>
              <a:t>Summer homework - ENDER’S GAME</a:t>
            </a:r>
            <a:endParaRPr lang="en-US" altLang="zh-TW" spc="-5" dirty="0"/>
          </a:p>
          <a:p>
            <a:pPr marL="12700">
              <a:lnSpc>
                <a:spcPts val="670"/>
              </a:lnSpc>
            </a:pPr>
            <a:endParaRPr spc="-5" dirty="0"/>
          </a:p>
        </p:txBody>
      </p:sp>
    </p:spTree>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65762"/>
            <a:ext cx="3793490" cy="507190"/>
          </a:xfrm>
          <a:prstGeom prst="rect">
            <a:avLst/>
          </a:prstGeom>
        </p:spPr>
        <p:txBody>
          <a:bodyPr vert="horz" wrap="square" lIns="0" tIns="0" rIns="0" bIns="0" rtlCol="0">
            <a:spAutoFit/>
          </a:bodyPr>
          <a:lstStyle/>
          <a:p>
            <a:pPr marL="12700" marR="5080">
              <a:lnSpc>
                <a:spcPct val="102600"/>
              </a:lnSpc>
            </a:pPr>
            <a:r>
              <a:rPr lang="en-US" sz="1600" b="1" dirty="0" smtClean="0">
                <a:latin typeface="Tahoma"/>
                <a:cs typeface="Tahoma"/>
              </a:rPr>
              <a:t>1.Introduction to</a:t>
            </a:r>
            <a:r>
              <a:rPr lang="zh-TW" altLang="en-US" sz="1600" b="1" dirty="0" smtClean="0">
                <a:latin typeface="Tahoma"/>
                <a:cs typeface="Tahoma"/>
              </a:rPr>
              <a:t> </a:t>
            </a:r>
            <a:r>
              <a:rPr lang="en-US" altLang="zh-TW" sz="1600" b="1" dirty="0" smtClean="0">
                <a:latin typeface="Tahoma"/>
                <a:cs typeface="Tahoma"/>
              </a:rPr>
              <a:t>ENDER’S GAME Background</a:t>
            </a:r>
            <a:endParaRPr sz="1600" b="1" dirty="0">
              <a:latin typeface="Tahoma"/>
              <a:cs typeface="Tahoma"/>
            </a:endParaRPr>
          </a:p>
        </p:txBody>
      </p:sp>
      <p:sp>
        <p:nvSpPr>
          <p:cNvPr id="3" name="object 3"/>
          <p:cNvSpPr txBox="1"/>
          <p:nvPr/>
        </p:nvSpPr>
        <p:spPr>
          <a:xfrm>
            <a:off x="323850" y="598259"/>
            <a:ext cx="4510036" cy="2185214"/>
          </a:xfrm>
          <a:prstGeom prst="rect">
            <a:avLst/>
          </a:prstGeom>
        </p:spPr>
        <p:txBody>
          <a:bodyPr vert="horz" wrap="square" lIns="0" tIns="0" rIns="0" bIns="0" rtlCol="0">
            <a:spAutoFit/>
          </a:bodyPr>
          <a:lstStyle/>
          <a:p>
            <a:pPr>
              <a:lnSpc>
                <a:spcPct val="100000"/>
              </a:lnSpc>
            </a:pPr>
            <a:endParaRPr lang="en-US" sz="1000" dirty="0" smtClean="0">
              <a:latin typeface="Verdana"/>
              <a:cs typeface="Verdana"/>
            </a:endParaRPr>
          </a:p>
          <a:p>
            <a:pPr>
              <a:lnSpc>
                <a:spcPct val="100000"/>
              </a:lnSpc>
            </a:pPr>
            <a:r>
              <a:rPr lang="en-US" sz="1200" dirty="0" smtClean="0">
                <a:latin typeface="Verdana"/>
                <a:cs typeface="Verdana"/>
              </a:rPr>
              <a:t>This </a:t>
            </a:r>
            <a:r>
              <a:rPr lang="en-US" sz="1200" dirty="0" smtClean="0">
                <a:latin typeface="Verdana"/>
                <a:cs typeface="Verdana"/>
              </a:rPr>
              <a:t>fiction is written in this background</a:t>
            </a:r>
            <a:r>
              <a:rPr lang="en-US" sz="1200" dirty="0" smtClean="0">
                <a:latin typeface="Verdana"/>
                <a:cs typeface="Verdana"/>
              </a:rPr>
              <a:t>:</a:t>
            </a:r>
            <a:endParaRPr lang="en-US" sz="1200" dirty="0" smtClean="0">
              <a:latin typeface="Verdana"/>
              <a:cs typeface="Verdana"/>
            </a:endParaRPr>
          </a:p>
          <a:p>
            <a:pPr>
              <a:lnSpc>
                <a:spcPct val="100000"/>
              </a:lnSpc>
            </a:pPr>
            <a:endParaRPr lang="en-US" sz="1200" dirty="0" smtClean="0">
              <a:latin typeface="Verdana"/>
              <a:cs typeface="Verdana"/>
            </a:endParaRPr>
          </a:p>
          <a:p>
            <a:pPr>
              <a:lnSpc>
                <a:spcPct val="100000"/>
              </a:lnSpc>
            </a:pPr>
            <a:r>
              <a:rPr lang="en-US" sz="1200" dirty="0">
                <a:latin typeface="Verdana"/>
                <a:cs typeface="Verdana"/>
              </a:rPr>
              <a:t>a</a:t>
            </a:r>
            <a:r>
              <a:rPr lang="en-US" sz="1200" dirty="0" smtClean="0">
                <a:latin typeface="Verdana"/>
                <a:cs typeface="Verdana"/>
              </a:rPr>
              <a:t>. The </a:t>
            </a:r>
            <a:r>
              <a:rPr lang="en-US" sz="1200" u="sng" dirty="0" smtClean="0">
                <a:latin typeface="Verdana"/>
                <a:cs typeface="Verdana"/>
              </a:rPr>
              <a:t>two war world</a:t>
            </a:r>
          </a:p>
          <a:p>
            <a:pPr>
              <a:lnSpc>
                <a:spcPct val="100000"/>
              </a:lnSpc>
            </a:pPr>
            <a:endParaRPr lang="en-US" sz="1200" dirty="0">
              <a:latin typeface="Verdana"/>
              <a:cs typeface="Verdana"/>
            </a:endParaRPr>
          </a:p>
          <a:p>
            <a:pPr>
              <a:lnSpc>
                <a:spcPct val="100000"/>
              </a:lnSpc>
            </a:pPr>
            <a:r>
              <a:rPr lang="en-US" sz="1200" dirty="0">
                <a:latin typeface="Verdana"/>
                <a:cs typeface="Verdana"/>
              </a:rPr>
              <a:t>b</a:t>
            </a:r>
            <a:r>
              <a:rPr lang="en-US" sz="1200" dirty="0" smtClean="0">
                <a:latin typeface="Verdana"/>
                <a:cs typeface="Verdana"/>
              </a:rPr>
              <a:t>. To </a:t>
            </a:r>
            <a:r>
              <a:rPr lang="en-US" sz="1200" u="sng" dirty="0" smtClean="0">
                <a:latin typeface="Verdana"/>
                <a:cs typeface="Verdana"/>
              </a:rPr>
              <a:t>know each other </a:t>
            </a:r>
            <a:r>
              <a:rPr lang="en-US" sz="1200" dirty="0" smtClean="0">
                <a:latin typeface="Verdana"/>
                <a:cs typeface="Verdana"/>
              </a:rPr>
              <a:t>to </a:t>
            </a:r>
            <a:r>
              <a:rPr lang="en-US" sz="1200" u="sng" dirty="0" smtClean="0">
                <a:latin typeface="Verdana"/>
                <a:cs typeface="Verdana"/>
              </a:rPr>
              <a:t>beat each other</a:t>
            </a:r>
          </a:p>
          <a:p>
            <a:pPr>
              <a:lnSpc>
                <a:spcPct val="100000"/>
              </a:lnSpc>
            </a:pPr>
            <a:endParaRPr lang="en-US" sz="1200" dirty="0">
              <a:latin typeface="Verdana"/>
              <a:cs typeface="Verdana"/>
            </a:endParaRPr>
          </a:p>
          <a:p>
            <a:pPr>
              <a:lnSpc>
                <a:spcPct val="100000"/>
              </a:lnSpc>
            </a:pPr>
            <a:r>
              <a:rPr lang="en-US" sz="1200" dirty="0">
                <a:latin typeface="Verdana"/>
                <a:cs typeface="Verdana"/>
              </a:rPr>
              <a:t>c</a:t>
            </a:r>
            <a:r>
              <a:rPr lang="en-US" sz="1200" dirty="0" smtClean="0">
                <a:latin typeface="Verdana"/>
                <a:cs typeface="Verdana"/>
              </a:rPr>
              <a:t>. </a:t>
            </a:r>
            <a:r>
              <a:rPr lang="en-US" sz="1200" u="sng" dirty="0" smtClean="0">
                <a:latin typeface="Verdana"/>
                <a:cs typeface="Verdana"/>
              </a:rPr>
              <a:t>No communication</a:t>
            </a:r>
          </a:p>
          <a:p>
            <a:pPr>
              <a:lnSpc>
                <a:spcPct val="100000"/>
              </a:lnSpc>
            </a:pPr>
            <a:endParaRPr lang="en-US" sz="1200" dirty="0">
              <a:latin typeface="Verdana"/>
              <a:cs typeface="Verdana"/>
            </a:endParaRPr>
          </a:p>
          <a:p>
            <a:pPr>
              <a:lnSpc>
                <a:spcPct val="100000"/>
              </a:lnSpc>
            </a:pPr>
            <a:r>
              <a:rPr lang="en-US" sz="1200" dirty="0">
                <a:latin typeface="Verdana"/>
                <a:cs typeface="Verdana"/>
              </a:rPr>
              <a:t>d</a:t>
            </a:r>
            <a:r>
              <a:rPr lang="en-US" sz="1200" dirty="0" smtClean="0">
                <a:latin typeface="Verdana"/>
                <a:cs typeface="Verdana"/>
              </a:rPr>
              <a:t>. Actually, they </a:t>
            </a:r>
            <a:r>
              <a:rPr lang="en-US" sz="1200" u="sng" dirty="0" smtClean="0">
                <a:latin typeface="Verdana"/>
                <a:cs typeface="Verdana"/>
              </a:rPr>
              <a:t>don’t know each other </a:t>
            </a:r>
            <a:r>
              <a:rPr lang="en-US" sz="1200" dirty="0" smtClean="0">
                <a:latin typeface="Verdana"/>
                <a:cs typeface="Verdana"/>
              </a:rPr>
              <a:t>very clearly</a:t>
            </a:r>
          </a:p>
          <a:p>
            <a:pPr>
              <a:lnSpc>
                <a:spcPct val="100000"/>
              </a:lnSpc>
            </a:pPr>
            <a:endParaRPr lang="en-US" sz="1200" dirty="0">
              <a:latin typeface="Verdana"/>
              <a:cs typeface="Verdana"/>
            </a:endParaRPr>
          </a:p>
          <a:p>
            <a:pPr>
              <a:lnSpc>
                <a:spcPct val="100000"/>
              </a:lnSpc>
            </a:pPr>
            <a:r>
              <a:rPr lang="en-US" sz="1200" dirty="0">
                <a:latin typeface="Verdana"/>
                <a:cs typeface="Verdana"/>
              </a:rPr>
              <a:t>e</a:t>
            </a:r>
            <a:r>
              <a:rPr lang="en-US" sz="1200" dirty="0" smtClean="0">
                <a:latin typeface="Verdana"/>
                <a:cs typeface="Verdana"/>
              </a:rPr>
              <a:t>. Maybe, they are not like they think?</a:t>
            </a:r>
            <a:endParaRPr lang="en-US" sz="1200" dirty="0" smtClean="0">
              <a:latin typeface="Verdana"/>
              <a:cs typeface="Verdana"/>
            </a:endParaRPr>
          </a:p>
        </p:txBody>
      </p:sp>
      <p:sp>
        <p:nvSpPr>
          <p:cNvPr id="10" name="object 10"/>
          <p:cNvSpPr/>
          <p:nvPr/>
        </p:nvSpPr>
        <p:spPr>
          <a:xfrm>
            <a:off x="-420" y="3338195"/>
            <a:ext cx="2304415" cy="122555"/>
          </a:xfrm>
          <a:custGeom>
            <a:avLst/>
            <a:gdLst/>
            <a:ahLst/>
            <a:cxnLst/>
            <a:rect l="l" t="t" r="r" b="b"/>
            <a:pathLst>
              <a:path w="2304415" h="122554">
                <a:moveTo>
                  <a:pt x="0" y="122313"/>
                </a:moveTo>
                <a:lnTo>
                  <a:pt x="2303995" y="122313"/>
                </a:lnTo>
                <a:lnTo>
                  <a:pt x="2303995" y="0"/>
                </a:lnTo>
                <a:lnTo>
                  <a:pt x="0" y="0"/>
                </a:lnTo>
                <a:lnTo>
                  <a:pt x="0" y="122313"/>
                </a:lnTo>
                <a:close/>
              </a:path>
            </a:pathLst>
          </a:custGeom>
          <a:solidFill>
            <a:srgbClr val="000000"/>
          </a:solidFill>
        </p:spPr>
        <p:txBody>
          <a:bodyPr wrap="square" lIns="0" tIns="0" rIns="0" bIns="0" rtlCol="0"/>
          <a:lstStyle/>
          <a:p>
            <a:endParaRPr/>
          </a:p>
        </p:txBody>
      </p:sp>
      <p:sp>
        <p:nvSpPr>
          <p:cNvPr id="11" name="object 11"/>
          <p:cNvSpPr/>
          <p:nvPr/>
        </p:nvSpPr>
        <p:spPr>
          <a:xfrm>
            <a:off x="2303995" y="3333686"/>
            <a:ext cx="2304415" cy="122555"/>
          </a:xfrm>
          <a:custGeom>
            <a:avLst/>
            <a:gdLst/>
            <a:ahLst/>
            <a:cxnLst/>
            <a:rect l="l" t="t" r="r" b="b"/>
            <a:pathLst>
              <a:path w="2304415" h="122554">
                <a:moveTo>
                  <a:pt x="0" y="122313"/>
                </a:moveTo>
                <a:lnTo>
                  <a:pt x="2303995" y="122313"/>
                </a:lnTo>
                <a:lnTo>
                  <a:pt x="2303995" y="0"/>
                </a:lnTo>
                <a:lnTo>
                  <a:pt x="0" y="0"/>
                </a:lnTo>
                <a:lnTo>
                  <a:pt x="0" y="122313"/>
                </a:lnTo>
                <a:close/>
              </a:path>
            </a:pathLst>
          </a:custGeom>
          <a:solidFill>
            <a:srgbClr val="3333B2"/>
          </a:solidFill>
        </p:spPr>
        <p:txBody>
          <a:bodyPr wrap="square" lIns="0" tIns="0" rIns="0" bIns="0" rtlCol="0"/>
          <a:lstStyle/>
          <a:p>
            <a:endParaRPr/>
          </a:p>
        </p:txBody>
      </p:sp>
      <p:sp>
        <p:nvSpPr>
          <p:cNvPr id="12" name="object 12"/>
          <p:cNvSpPr txBox="1">
            <a:spLocks noGrp="1"/>
          </p:cNvSpPr>
          <p:nvPr>
            <p:ph type="dt" sz="half" idx="6"/>
          </p:nvPr>
        </p:nvSpPr>
        <p:spPr>
          <a:xfrm>
            <a:off x="1607070" y="3348196"/>
            <a:ext cx="601980" cy="89768"/>
          </a:xfrm>
          <a:prstGeom prst="rect">
            <a:avLst/>
          </a:prstGeom>
        </p:spPr>
        <p:txBody>
          <a:bodyPr vert="horz" wrap="square" lIns="0" tIns="0" rIns="0" bIns="0" rtlCol="0">
            <a:spAutoFit/>
          </a:bodyPr>
          <a:lstStyle/>
          <a:p>
            <a:pPr marL="12700">
              <a:lnSpc>
                <a:spcPts val="670"/>
              </a:lnSpc>
            </a:pPr>
            <a:r>
              <a:rPr lang="en-US" spc="-50" dirty="0" err="1" smtClean="0"/>
              <a:t>Chih</a:t>
            </a:r>
            <a:r>
              <a:rPr lang="en-US" spc="-50" dirty="0" smtClean="0"/>
              <a:t>-Hsiang </a:t>
            </a:r>
            <a:r>
              <a:rPr lang="en-US" spc="-50" dirty="0" err="1" smtClean="0"/>
              <a:t>Yeh</a:t>
            </a:r>
            <a:endParaRPr spc="-50" dirty="0"/>
          </a:p>
        </p:txBody>
      </p:sp>
      <p:sp>
        <p:nvSpPr>
          <p:cNvPr id="13" name="object 13"/>
          <p:cNvSpPr txBox="1">
            <a:spLocks noGrp="1"/>
          </p:cNvSpPr>
          <p:nvPr>
            <p:ph type="ftr" sz="quarter" idx="5"/>
          </p:nvPr>
        </p:nvSpPr>
        <p:spPr>
          <a:xfrm>
            <a:off x="2398940" y="3348196"/>
            <a:ext cx="2206346" cy="179536"/>
          </a:xfrm>
          <a:prstGeom prst="rect">
            <a:avLst/>
          </a:prstGeom>
        </p:spPr>
        <p:txBody>
          <a:bodyPr vert="horz" wrap="square" lIns="0" tIns="0" rIns="0" bIns="0" rtlCol="0">
            <a:spAutoFit/>
          </a:bodyPr>
          <a:lstStyle/>
          <a:p>
            <a:pPr marL="12700">
              <a:lnSpc>
                <a:spcPts val="670"/>
              </a:lnSpc>
            </a:pPr>
            <a:r>
              <a:rPr lang="en-US" altLang="zh-TW" b="1" spc="25" dirty="0"/>
              <a:t>Summer homework - ENDER’S GAME</a:t>
            </a:r>
            <a:endParaRPr lang="en-US" altLang="zh-TW" spc="-5" dirty="0"/>
          </a:p>
          <a:p>
            <a:pPr marL="12700">
              <a:lnSpc>
                <a:spcPts val="670"/>
              </a:lnSpc>
            </a:pPr>
            <a:endParaRPr spc="-5" dirty="0"/>
          </a:p>
        </p:txBody>
      </p:sp>
    </p:spTree>
    <p:extLst>
      <p:ext uri="{BB962C8B-B14F-4D97-AF65-F5344CB8AC3E}">
        <p14:creationId xmlns:p14="http://schemas.microsoft.com/office/powerpoint/2010/main" val="999936778"/>
      </p:ext>
    </p:extLst>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65762"/>
            <a:ext cx="3793490" cy="253596"/>
          </a:xfrm>
          <a:prstGeom prst="rect">
            <a:avLst/>
          </a:prstGeom>
        </p:spPr>
        <p:txBody>
          <a:bodyPr vert="horz" wrap="square" lIns="0" tIns="0" rIns="0" bIns="0" rtlCol="0">
            <a:spAutoFit/>
          </a:bodyPr>
          <a:lstStyle/>
          <a:p>
            <a:pPr marL="12700" marR="5080">
              <a:lnSpc>
                <a:spcPct val="102600"/>
              </a:lnSpc>
            </a:pPr>
            <a:r>
              <a:rPr lang="en-US" sz="1600" b="1" dirty="0" smtClean="0">
                <a:latin typeface="Tahoma"/>
                <a:cs typeface="Tahoma"/>
              </a:rPr>
              <a:t>2.Introduction to</a:t>
            </a:r>
            <a:r>
              <a:rPr lang="zh-TW" altLang="en-US" sz="1600" b="1" dirty="0" smtClean="0">
                <a:latin typeface="Tahoma"/>
                <a:cs typeface="Tahoma"/>
              </a:rPr>
              <a:t> </a:t>
            </a:r>
            <a:r>
              <a:rPr lang="en-US" altLang="zh-TW" sz="1600" b="1" dirty="0" smtClean="0">
                <a:latin typeface="Tahoma"/>
                <a:cs typeface="Tahoma"/>
              </a:rPr>
              <a:t>ENDER’S GAME</a:t>
            </a:r>
            <a:endParaRPr sz="1600" b="1" dirty="0">
              <a:latin typeface="Tahoma"/>
              <a:cs typeface="Tahoma"/>
            </a:endParaRPr>
          </a:p>
        </p:txBody>
      </p:sp>
      <p:sp>
        <p:nvSpPr>
          <p:cNvPr id="10" name="object 10"/>
          <p:cNvSpPr/>
          <p:nvPr/>
        </p:nvSpPr>
        <p:spPr>
          <a:xfrm>
            <a:off x="-420" y="3338195"/>
            <a:ext cx="2304415" cy="122555"/>
          </a:xfrm>
          <a:custGeom>
            <a:avLst/>
            <a:gdLst/>
            <a:ahLst/>
            <a:cxnLst/>
            <a:rect l="l" t="t" r="r" b="b"/>
            <a:pathLst>
              <a:path w="2304415" h="122554">
                <a:moveTo>
                  <a:pt x="0" y="122313"/>
                </a:moveTo>
                <a:lnTo>
                  <a:pt x="2303995" y="122313"/>
                </a:lnTo>
                <a:lnTo>
                  <a:pt x="2303995" y="0"/>
                </a:lnTo>
                <a:lnTo>
                  <a:pt x="0" y="0"/>
                </a:lnTo>
                <a:lnTo>
                  <a:pt x="0" y="122313"/>
                </a:lnTo>
                <a:close/>
              </a:path>
            </a:pathLst>
          </a:custGeom>
          <a:solidFill>
            <a:srgbClr val="000000"/>
          </a:solidFill>
        </p:spPr>
        <p:txBody>
          <a:bodyPr wrap="square" lIns="0" tIns="0" rIns="0" bIns="0" rtlCol="0"/>
          <a:lstStyle/>
          <a:p>
            <a:endParaRPr/>
          </a:p>
        </p:txBody>
      </p:sp>
      <p:sp>
        <p:nvSpPr>
          <p:cNvPr id="11" name="object 11"/>
          <p:cNvSpPr/>
          <p:nvPr/>
        </p:nvSpPr>
        <p:spPr>
          <a:xfrm>
            <a:off x="2303995" y="3333686"/>
            <a:ext cx="2304415" cy="122555"/>
          </a:xfrm>
          <a:custGeom>
            <a:avLst/>
            <a:gdLst/>
            <a:ahLst/>
            <a:cxnLst/>
            <a:rect l="l" t="t" r="r" b="b"/>
            <a:pathLst>
              <a:path w="2304415" h="122554">
                <a:moveTo>
                  <a:pt x="0" y="122313"/>
                </a:moveTo>
                <a:lnTo>
                  <a:pt x="2303995" y="122313"/>
                </a:lnTo>
                <a:lnTo>
                  <a:pt x="2303995" y="0"/>
                </a:lnTo>
                <a:lnTo>
                  <a:pt x="0" y="0"/>
                </a:lnTo>
                <a:lnTo>
                  <a:pt x="0" y="122313"/>
                </a:lnTo>
                <a:close/>
              </a:path>
            </a:pathLst>
          </a:custGeom>
          <a:solidFill>
            <a:srgbClr val="3333B2"/>
          </a:solidFill>
        </p:spPr>
        <p:txBody>
          <a:bodyPr wrap="square" lIns="0" tIns="0" rIns="0" bIns="0" rtlCol="0"/>
          <a:lstStyle/>
          <a:p>
            <a:endParaRPr/>
          </a:p>
        </p:txBody>
      </p:sp>
      <p:sp>
        <p:nvSpPr>
          <p:cNvPr id="12" name="object 12"/>
          <p:cNvSpPr txBox="1">
            <a:spLocks noGrp="1"/>
          </p:cNvSpPr>
          <p:nvPr>
            <p:ph type="dt" sz="half" idx="6"/>
          </p:nvPr>
        </p:nvSpPr>
        <p:spPr>
          <a:xfrm>
            <a:off x="1607070" y="3348196"/>
            <a:ext cx="601980" cy="89768"/>
          </a:xfrm>
          <a:prstGeom prst="rect">
            <a:avLst/>
          </a:prstGeom>
        </p:spPr>
        <p:txBody>
          <a:bodyPr vert="horz" wrap="square" lIns="0" tIns="0" rIns="0" bIns="0" rtlCol="0">
            <a:spAutoFit/>
          </a:bodyPr>
          <a:lstStyle/>
          <a:p>
            <a:pPr marL="12700">
              <a:lnSpc>
                <a:spcPts val="670"/>
              </a:lnSpc>
            </a:pPr>
            <a:r>
              <a:rPr lang="en-US" spc="-50" dirty="0" err="1" smtClean="0"/>
              <a:t>Chih</a:t>
            </a:r>
            <a:r>
              <a:rPr lang="en-US" spc="-50" dirty="0" smtClean="0"/>
              <a:t>-Hsiang </a:t>
            </a:r>
            <a:r>
              <a:rPr lang="en-US" spc="-50" dirty="0" err="1" smtClean="0"/>
              <a:t>Yeh</a:t>
            </a:r>
            <a:endParaRPr spc="-50" dirty="0"/>
          </a:p>
        </p:txBody>
      </p:sp>
      <p:sp>
        <p:nvSpPr>
          <p:cNvPr id="13" name="object 13"/>
          <p:cNvSpPr txBox="1">
            <a:spLocks noGrp="1"/>
          </p:cNvSpPr>
          <p:nvPr>
            <p:ph type="ftr" sz="quarter" idx="5"/>
          </p:nvPr>
        </p:nvSpPr>
        <p:spPr>
          <a:xfrm>
            <a:off x="2398940" y="3348196"/>
            <a:ext cx="2206346" cy="179536"/>
          </a:xfrm>
          <a:prstGeom prst="rect">
            <a:avLst/>
          </a:prstGeom>
        </p:spPr>
        <p:txBody>
          <a:bodyPr vert="horz" wrap="square" lIns="0" tIns="0" rIns="0" bIns="0" rtlCol="0">
            <a:spAutoFit/>
          </a:bodyPr>
          <a:lstStyle/>
          <a:p>
            <a:pPr marL="12700">
              <a:lnSpc>
                <a:spcPts val="670"/>
              </a:lnSpc>
            </a:pPr>
            <a:r>
              <a:rPr lang="en-US" altLang="zh-TW" b="1" spc="25" dirty="0"/>
              <a:t>Summer homework - ENDER’S GAME</a:t>
            </a:r>
            <a:endParaRPr lang="en-US" altLang="zh-TW" spc="-5" dirty="0"/>
          </a:p>
          <a:p>
            <a:pPr marL="12700">
              <a:lnSpc>
                <a:spcPts val="670"/>
              </a:lnSpc>
            </a:pPr>
            <a:endParaRPr spc="-5" dirty="0"/>
          </a:p>
        </p:txBody>
      </p:sp>
      <p:sp>
        <p:nvSpPr>
          <p:cNvPr id="4" name="文字方塊 3"/>
          <p:cNvSpPr txBox="1"/>
          <p:nvPr/>
        </p:nvSpPr>
        <p:spPr>
          <a:xfrm>
            <a:off x="65396" y="434975"/>
            <a:ext cx="4268053" cy="2585323"/>
          </a:xfrm>
          <a:prstGeom prst="rect">
            <a:avLst/>
          </a:prstGeom>
          <a:noFill/>
        </p:spPr>
        <p:txBody>
          <a:bodyPr wrap="square" rtlCol="0">
            <a:spAutoFit/>
          </a:bodyPr>
          <a:lstStyle/>
          <a:p>
            <a:pPr marL="342900" indent="-342900">
              <a:buAutoNum type="alphaUcPeriod"/>
            </a:pPr>
            <a:r>
              <a:rPr kumimoji="1" lang="en-US" altLang="zh-TW" b="1" dirty="0" smtClean="0">
                <a:latin typeface="Verdana" charset="0"/>
                <a:ea typeface="Verdana" charset="0"/>
                <a:cs typeface="Verdana" charset="0"/>
              </a:rPr>
              <a:t>ENDER come</a:t>
            </a:r>
            <a:endParaRPr kumimoji="1" lang="en-US" altLang="zh-TW" dirty="0" smtClean="0">
              <a:latin typeface="Verdana" charset="0"/>
              <a:ea typeface="Verdana" charset="0"/>
              <a:cs typeface="Verdana" charset="0"/>
            </a:endParaRPr>
          </a:p>
          <a:p>
            <a:pPr marL="228600" indent="-228600">
              <a:buAutoNum type="alphaLcPeriod"/>
            </a:pPr>
            <a:endParaRPr kumimoji="1" lang="en-US" altLang="zh-TW" sz="1200" dirty="0" smtClean="0">
              <a:latin typeface="Verdana" charset="0"/>
              <a:ea typeface="Verdana" charset="0"/>
              <a:cs typeface="Verdana" charset="0"/>
            </a:endParaRPr>
          </a:p>
          <a:p>
            <a:pPr marL="228600" indent="-228600">
              <a:buAutoNum type="alphaLcPeriod"/>
            </a:pPr>
            <a:r>
              <a:rPr kumimoji="1" lang="en-US" altLang="zh-TW" sz="1200" dirty="0" smtClean="0">
                <a:latin typeface="Verdana" charset="0"/>
                <a:ea typeface="Verdana" charset="0"/>
                <a:cs typeface="Verdana" charset="0"/>
              </a:rPr>
              <a:t>Every </a:t>
            </a:r>
            <a:r>
              <a:rPr kumimoji="1" lang="en-US" altLang="zh-TW" sz="1200" dirty="0">
                <a:latin typeface="Verdana" charset="0"/>
                <a:ea typeface="Verdana" charset="0"/>
                <a:cs typeface="Verdana" charset="0"/>
              </a:rPr>
              <a:t>family can only feed two </a:t>
            </a:r>
            <a:r>
              <a:rPr kumimoji="1" lang="en-US" altLang="zh-TW" sz="1200" dirty="0" smtClean="0">
                <a:latin typeface="Verdana" charset="0"/>
                <a:ea typeface="Verdana" charset="0"/>
                <a:cs typeface="Verdana" charset="0"/>
              </a:rPr>
              <a:t>kids</a:t>
            </a:r>
          </a:p>
          <a:p>
            <a:pPr marL="228600" indent="-228600">
              <a:buAutoNum type="alphaLcPeriod"/>
            </a:pPr>
            <a:endParaRPr kumimoji="1" lang="en-US" altLang="zh-TW" sz="1200" dirty="0" smtClean="0">
              <a:latin typeface="Verdana" charset="0"/>
              <a:ea typeface="Verdana" charset="0"/>
              <a:cs typeface="Verdana" charset="0"/>
            </a:endParaRPr>
          </a:p>
          <a:p>
            <a:pPr marL="228600" indent="-228600">
              <a:buAutoNum type="alphaLcPeriod"/>
            </a:pPr>
            <a:r>
              <a:rPr kumimoji="1" lang="en-US" altLang="zh-TW" sz="1200" dirty="0">
                <a:latin typeface="Verdana" charset="0"/>
                <a:ea typeface="Verdana" charset="0"/>
                <a:cs typeface="Verdana" charset="0"/>
              </a:rPr>
              <a:t>H</a:t>
            </a:r>
            <a:r>
              <a:rPr kumimoji="1" lang="en-US" altLang="zh-TW" sz="1200" dirty="0" smtClean="0">
                <a:latin typeface="Verdana" charset="0"/>
                <a:ea typeface="Verdana" charset="0"/>
                <a:cs typeface="Verdana" charset="0"/>
              </a:rPr>
              <a:t>is </a:t>
            </a:r>
            <a:r>
              <a:rPr kumimoji="1" lang="en-US" altLang="zh-TW" sz="1200" dirty="0">
                <a:latin typeface="Verdana" charset="0"/>
                <a:ea typeface="Verdana" charset="0"/>
                <a:cs typeface="Verdana" charset="0"/>
              </a:rPr>
              <a:t>bother and sister are all </a:t>
            </a:r>
            <a:r>
              <a:rPr kumimoji="1" lang="en-US" altLang="zh-TW" sz="1200" dirty="0" smtClean="0">
                <a:latin typeface="Verdana" charset="0"/>
                <a:ea typeface="Verdana" charset="0"/>
                <a:cs typeface="Verdana" charset="0"/>
              </a:rPr>
              <a:t>fine </a:t>
            </a:r>
            <a:r>
              <a:rPr kumimoji="1" lang="en-US" altLang="zh-TW" sz="1200" dirty="0">
                <a:latin typeface="Verdana" charset="0"/>
                <a:ea typeface="Verdana" charset="0"/>
                <a:cs typeface="Verdana" charset="0"/>
              </a:rPr>
              <a:t>to pick in the battle school but </a:t>
            </a:r>
            <a:r>
              <a:rPr kumimoji="1" lang="en-US" altLang="zh-TW" sz="1200" dirty="0" smtClean="0">
                <a:latin typeface="Verdana" charset="0"/>
                <a:ea typeface="Verdana" charset="0"/>
                <a:cs typeface="Verdana" charset="0"/>
              </a:rPr>
              <a:t>some feature </a:t>
            </a:r>
            <a:r>
              <a:rPr kumimoji="1" lang="en-US" altLang="zh-TW" sz="1200" dirty="0">
                <a:latin typeface="Verdana" charset="0"/>
                <a:ea typeface="Verdana" charset="0"/>
                <a:cs typeface="Verdana" charset="0"/>
              </a:rPr>
              <a:t>they don't </a:t>
            </a:r>
            <a:r>
              <a:rPr kumimoji="1" lang="en-US" altLang="zh-TW" sz="1200" dirty="0" smtClean="0">
                <a:latin typeface="Verdana" charset="0"/>
                <a:ea typeface="Verdana" charset="0"/>
                <a:cs typeface="Verdana" charset="0"/>
              </a:rPr>
              <a:t>have</a:t>
            </a:r>
          </a:p>
          <a:p>
            <a:pPr marL="228600" indent="-228600">
              <a:buAutoNum type="alphaLcPeriod"/>
            </a:pPr>
            <a:endParaRPr kumimoji="1" lang="en-US" altLang="zh-TW" sz="1200" dirty="0" smtClean="0">
              <a:latin typeface="Verdana" charset="0"/>
              <a:ea typeface="Verdana" charset="0"/>
              <a:cs typeface="Verdana" charset="0"/>
            </a:endParaRPr>
          </a:p>
          <a:p>
            <a:pPr marL="228600" indent="-228600">
              <a:buAutoNum type="alphaLcPeriod"/>
            </a:pPr>
            <a:r>
              <a:rPr kumimoji="1" lang="en-US" altLang="zh-TW" sz="1200" dirty="0" smtClean="0">
                <a:latin typeface="Verdana" charset="0"/>
                <a:ea typeface="Verdana" charset="0"/>
                <a:cs typeface="Verdana" charset="0"/>
              </a:rPr>
              <a:t>Parents </a:t>
            </a:r>
            <a:r>
              <a:rPr kumimoji="1" lang="en-US" altLang="zh-TW" sz="1200" dirty="0">
                <a:latin typeface="Verdana" charset="0"/>
                <a:ea typeface="Verdana" charset="0"/>
                <a:cs typeface="Verdana" charset="0"/>
              </a:rPr>
              <a:t>assess to born the third, Ender always is told "</a:t>
            </a:r>
            <a:r>
              <a:rPr kumimoji="1" lang="en-US" altLang="zh-TW" sz="1200" dirty="0" smtClean="0">
                <a:latin typeface="Verdana" charset="0"/>
                <a:ea typeface="Verdana" charset="0"/>
                <a:cs typeface="Verdana" charset="0"/>
              </a:rPr>
              <a:t>third”</a:t>
            </a:r>
          </a:p>
          <a:p>
            <a:pPr marL="228600" indent="-228600">
              <a:buAutoNum type="alphaLcPeriod"/>
            </a:pPr>
            <a:endParaRPr kumimoji="1" lang="en-US" altLang="zh-TW" sz="1200" dirty="0">
              <a:latin typeface="Verdana" charset="0"/>
              <a:ea typeface="Verdana" charset="0"/>
              <a:cs typeface="Verdana" charset="0"/>
            </a:endParaRPr>
          </a:p>
          <a:p>
            <a:pPr marL="228600" indent="-228600">
              <a:buAutoNum type="alphaLcPeriod"/>
            </a:pPr>
            <a:r>
              <a:rPr kumimoji="1" lang="en-US" altLang="zh-TW" sz="1200" dirty="0">
                <a:latin typeface="Verdana" charset="0"/>
                <a:ea typeface="Verdana" charset="0"/>
                <a:cs typeface="Verdana" charset="0"/>
              </a:rPr>
              <a:t>Ender, the most important people, is trained to be the commander to defeat the buggers</a:t>
            </a:r>
            <a:endParaRPr kumimoji="1" lang="en-US" altLang="zh-TW" sz="1200" dirty="0" smtClean="0">
              <a:latin typeface="Verdana" charset="0"/>
              <a:ea typeface="Verdana" charset="0"/>
              <a:cs typeface="Verdana" charset="0"/>
            </a:endParaRPr>
          </a:p>
          <a:p>
            <a:pPr marL="228600" indent="-228600">
              <a:buAutoNum type="alphaLcPeriod"/>
            </a:pPr>
            <a:endParaRPr kumimoji="1" lang="en-US" altLang="zh-TW" sz="1200" dirty="0" smtClean="0"/>
          </a:p>
        </p:txBody>
      </p:sp>
    </p:spTree>
    <p:extLst>
      <p:ext uri="{BB962C8B-B14F-4D97-AF65-F5344CB8AC3E}">
        <p14:creationId xmlns:p14="http://schemas.microsoft.com/office/powerpoint/2010/main" val="124657466"/>
      </p:ext>
    </p:extLst>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65762"/>
            <a:ext cx="3793490" cy="253596"/>
          </a:xfrm>
          <a:prstGeom prst="rect">
            <a:avLst/>
          </a:prstGeom>
        </p:spPr>
        <p:txBody>
          <a:bodyPr vert="horz" wrap="square" lIns="0" tIns="0" rIns="0" bIns="0" rtlCol="0">
            <a:spAutoFit/>
          </a:bodyPr>
          <a:lstStyle/>
          <a:p>
            <a:pPr marL="12700" marR="5080">
              <a:lnSpc>
                <a:spcPct val="102600"/>
              </a:lnSpc>
            </a:pPr>
            <a:r>
              <a:rPr lang="en-US" sz="1600" b="1" dirty="0" smtClean="0">
                <a:latin typeface="Tahoma"/>
                <a:cs typeface="Tahoma"/>
              </a:rPr>
              <a:t>2.Introduction to</a:t>
            </a:r>
            <a:r>
              <a:rPr lang="zh-TW" altLang="en-US" sz="1600" b="1" dirty="0" smtClean="0">
                <a:latin typeface="Tahoma"/>
                <a:cs typeface="Tahoma"/>
              </a:rPr>
              <a:t> </a:t>
            </a:r>
            <a:r>
              <a:rPr lang="en-US" altLang="zh-TW" sz="1600" b="1" dirty="0" smtClean="0">
                <a:latin typeface="Tahoma"/>
                <a:cs typeface="Tahoma"/>
              </a:rPr>
              <a:t>ENDER’S GAME</a:t>
            </a:r>
            <a:endParaRPr sz="1600" b="1" dirty="0">
              <a:latin typeface="Tahoma"/>
              <a:cs typeface="Tahoma"/>
            </a:endParaRPr>
          </a:p>
        </p:txBody>
      </p:sp>
      <p:sp>
        <p:nvSpPr>
          <p:cNvPr id="10" name="object 10"/>
          <p:cNvSpPr/>
          <p:nvPr/>
        </p:nvSpPr>
        <p:spPr>
          <a:xfrm>
            <a:off x="-420" y="3338195"/>
            <a:ext cx="2304415" cy="122555"/>
          </a:xfrm>
          <a:custGeom>
            <a:avLst/>
            <a:gdLst/>
            <a:ahLst/>
            <a:cxnLst/>
            <a:rect l="l" t="t" r="r" b="b"/>
            <a:pathLst>
              <a:path w="2304415" h="122554">
                <a:moveTo>
                  <a:pt x="0" y="122313"/>
                </a:moveTo>
                <a:lnTo>
                  <a:pt x="2303995" y="122313"/>
                </a:lnTo>
                <a:lnTo>
                  <a:pt x="2303995" y="0"/>
                </a:lnTo>
                <a:lnTo>
                  <a:pt x="0" y="0"/>
                </a:lnTo>
                <a:lnTo>
                  <a:pt x="0" y="122313"/>
                </a:lnTo>
                <a:close/>
              </a:path>
            </a:pathLst>
          </a:custGeom>
          <a:solidFill>
            <a:srgbClr val="000000"/>
          </a:solidFill>
        </p:spPr>
        <p:txBody>
          <a:bodyPr wrap="square" lIns="0" tIns="0" rIns="0" bIns="0" rtlCol="0"/>
          <a:lstStyle/>
          <a:p>
            <a:endParaRPr/>
          </a:p>
        </p:txBody>
      </p:sp>
      <p:sp>
        <p:nvSpPr>
          <p:cNvPr id="11" name="object 11"/>
          <p:cNvSpPr/>
          <p:nvPr/>
        </p:nvSpPr>
        <p:spPr>
          <a:xfrm>
            <a:off x="2303995" y="3333686"/>
            <a:ext cx="2304415" cy="122555"/>
          </a:xfrm>
          <a:custGeom>
            <a:avLst/>
            <a:gdLst/>
            <a:ahLst/>
            <a:cxnLst/>
            <a:rect l="l" t="t" r="r" b="b"/>
            <a:pathLst>
              <a:path w="2304415" h="122554">
                <a:moveTo>
                  <a:pt x="0" y="122313"/>
                </a:moveTo>
                <a:lnTo>
                  <a:pt x="2303995" y="122313"/>
                </a:lnTo>
                <a:lnTo>
                  <a:pt x="2303995" y="0"/>
                </a:lnTo>
                <a:lnTo>
                  <a:pt x="0" y="0"/>
                </a:lnTo>
                <a:lnTo>
                  <a:pt x="0" y="122313"/>
                </a:lnTo>
                <a:close/>
              </a:path>
            </a:pathLst>
          </a:custGeom>
          <a:solidFill>
            <a:srgbClr val="3333B2"/>
          </a:solidFill>
        </p:spPr>
        <p:txBody>
          <a:bodyPr wrap="square" lIns="0" tIns="0" rIns="0" bIns="0" rtlCol="0"/>
          <a:lstStyle/>
          <a:p>
            <a:endParaRPr/>
          </a:p>
        </p:txBody>
      </p:sp>
      <p:sp>
        <p:nvSpPr>
          <p:cNvPr id="12" name="object 12"/>
          <p:cNvSpPr txBox="1">
            <a:spLocks noGrp="1"/>
          </p:cNvSpPr>
          <p:nvPr>
            <p:ph type="dt" sz="half" idx="6"/>
          </p:nvPr>
        </p:nvSpPr>
        <p:spPr>
          <a:xfrm>
            <a:off x="1607070" y="3348196"/>
            <a:ext cx="601980" cy="89768"/>
          </a:xfrm>
          <a:prstGeom prst="rect">
            <a:avLst/>
          </a:prstGeom>
        </p:spPr>
        <p:txBody>
          <a:bodyPr vert="horz" wrap="square" lIns="0" tIns="0" rIns="0" bIns="0" rtlCol="0">
            <a:spAutoFit/>
          </a:bodyPr>
          <a:lstStyle/>
          <a:p>
            <a:pPr marL="12700">
              <a:lnSpc>
                <a:spcPts val="670"/>
              </a:lnSpc>
            </a:pPr>
            <a:r>
              <a:rPr lang="en-US" spc="-50" dirty="0" err="1" smtClean="0"/>
              <a:t>Chih</a:t>
            </a:r>
            <a:r>
              <a:rPr lang="en-US" spc="-50" dirty="0" smtClean="0"/>
              <a:t>-Hsiang </a:t>
            </a:r>
            <a:r>
              <a:rPr lang="en-US" spc="-50" dirty="0" err="1" smtClean="0"/>
              <a:t>Yeh</a:t>
            </a:r>
            <a:endParaRPr spc="-50" dirty="0"/>
          </a:p>
        </p:txBody>
      </p:sp>
      <p:sp>
        <p:nvSpPr>
          <p:cNvPr id="13" name="object 13"/>
          <p:cNvSpPr txBox="1">
            <a:spLocks noGrp="1"/>
          </p:cNvSpPr>
          <p:nvPr>
            <p:ph type="ftr" sz="quarter" idx="5"/>
          </p:nvPr>
        </p:nvSpPr>
        <p:spPr>
          <a:xfrm>
            <a:off x="2398940" y="3348196"/>
            <a:ext cx="2206346" cy="179536"/>
          </a:xfrm>
          <a:prstGeom prst="rect">
            <a:avLst/>
          </a:prstGeom>
        </p:spPr>
        <p:txBody>
          <a:bodyPr vert="horz" wrap="square" lIns="0" tIns="0" rIns="0" bIns="0" rtlCol="0">
            <a:spAutoFit/>
          </a:bodyPr>
          <a:lstStyle/>
          <a:p>
            <a:pPr marL="12700">
              <a:lnSpc>
                <a:spcPts val="670"/>
              </a:lnSpc>
            </a:pPr>
            <a:r>
              <a:rPr lang="en-US" altLang="zh-TW" b="1" spc="25" dirty="0"/>
              <a:t>Summer homework - ENDER’S GAME</a:t>
            </a:r>
            <a:endParaRPr lang="en-US" altLang="zh-TW" spc="-5" dirty="0"/>
          </a:p>
          <a:p>
            <a:pPr marL="12700">
              <a:lnSpc>
                <a:spcPts val="670"/>
              </a:lnSpc>
            </a:pPr>
            <a:endParaRPr spc="-5" dirty="0"/>
          </a:p>
        </p:txBody>
      </p:sp>
      <p:sp>
        <p:nvSpPr>
          <p:cNvPr id="4" name="文字方塊 3"/>
          <p:cNvSpPr txBox="1"/>
          <p:nvPr/>
        </p:nvSpPr>
        <p:spPr>
          <a:xfrm>
            <a:off x="171531" y="269117"/>
            <a:ext cx="4268053" cy="3139321"/>
          </a:xfrm>
          <a:prstGeom prst="rect">
            <a:avLst/>
          </a:prstGeom>
          <a:noFill/>
        </p:spPr>
        <p:txBody>
          <a:bodyPr wrap="square" rtlCol="0">
            <a:spAutoFit/>
          </a:bodyPr>
          <a:lstStyle/>
          <a:p>
            <a:r>
              <a:rPr kumimoji="1" lang="en-US" altLang="zh-TW" b="1" dirty="0">
                <a:latin typeface="Verdana" charset="0"/>
                <a:ea typeface="Verdana" charset="0"/>
                <a:cs typeface="Verdana" charset="0"/>
              </a:rPr>
              <a:t>B</a:t>
            </a:r>
            <a:r>
              <a:rPr kumimoji="1" lang="en-US" altLang="zh-TW" b="1" dirty="0" smtClean="0">
                <a:latin typeface="Verdana" charset="0"/>
                <a:ea typeface="Verdana" charset="0"/>
                <a:cs typeface="Verdana" charset="0"/>
              </a:rPr>
              <a:t>. The </a:t>
            </a:r>
            <a:r>
              <a:rPr kumimoji="1" lang="en-US" altLang="zh-TW" b="1" dirty="0">
                <a:latin typeface="Verdana" charset="0"/>
                <a:ea typeface="Verdana" charset="0"/>
                <a:cs typeface="Verdana" charset="0"/>
              </a:rPr>
              <a:t>life in battle school</a:t>
            </a:r>
            <a:endParaRPr kumimoji="1" lang="en-US" altLang="zh-TW" b="1" dirty="0" smtClean="0">
              <a:latin typeface="Verdana" charset="0"/>
              <a:ea typeface="Verdana" charset="0"/>
              <a:cs typeface="Verdana" charset="0"/>
            </a:endParaRPr>
          </a:p>
          <a:p>
            <a:endParaRPr kumimoji="1" lang="en-US" altLang="zh-TW" sz="1200" dirty="0"/>
          </a:p>
          <a:p>
            <a:pPr marL="228600" indent="-228600">
              <a:buAutoNum type="alphaLcPeriod"/>
            </a:pPr>
            <a:r>
              <a:rPr kumimoji="1" lang="en-US" altLang="zh-TW" sz="1200" dirty="0" smtClean="0">
                <a:latin typeface="Verdana" charset="0"/>
                <a:ea typeface="Verdana" charset="0"/>
                <a:cs typeface="Verdana" charset="0"/>
              </a:rPr>
              <a:t>Education </a:t>
            </a:r>
            <a:r>
              <a:rPr kumimoji="1" lang="en-US" altLang="zh-TW" sz="1200" dirty="0">
                <a:latin typeface="Verdana" charset="0"/>
                <a:ea typeface="Verdana" charset="0"/>
                <a:cs typeface="Verdana" charset="0"/>
              </a:rPr>
              <a:t>by government train all commander to be </a:t>
            </a:r>
            <a:r>
              <a:rPr kumimoji="1" lang="en-US" altLang="zh-TW" sz="1200" dirty="0" smtClean="0">
                <a:latin typeface="Verdana" charset="0"/>
                <a:ea typeface="Verdana" charset="0"/>
                <a:cs typeface="Verdana" charset="0"/>
              </a:rPr>
              <a:t>aggressive</a:t>
            </a:r>
          </a:p>
          <a:p>
            <a:pPr marL="228600" indent="-228600">
              <a:buAutoNum type="alphaLcPeriod"/>
            </a:pPr>
            <a:endParaRPr kumimoji="1" lang="en-US" altLang="zh-TW" sz="1200" dirty="0">
              <a:latin typeface="Verdana" charset="0"/>
              <a:ea typeface="Verdana" charset="0"/>
              <a:cs typeface="Verdana" charset="0"/>
            </a:endParaRPr>
          </a:p>
          <a:p>
            <a:pPr marL="228600" indent="-228600">
              <a:buAutoNum type="alphaLcPeriod"/>
            </a:pPr>
            <a:r>
              <a:rPr kumimoji="1" lang="en-US" altLang="zh-TW" sz="1200" dirty="0" smtClean="0">
                <a:latin typeface="Verdana" charset="0"/>
                <a:ea typeface="Verdana" charset="0"/>
                <a:cs typeface="Verdana" charset="0"/>
              </a:rPr>
              <a:t>Beat </a:t>
            </a:r>
            <a:r>
              <a:rPr kumimoji="1" lang="en-US" altLang="zh-TW" sz="1200" dirty="0">
                <a:latin typeface="Verdana" charset="0"/>
                <a:ea typeface="Verdana" charset="0"/>
                <a:cs typeface="Verdana" charset="0"/>
              </a:rPr>
              <a:t>each other, it will have very much things in, like " bully", "fighting"," </a:t>
            </a:r>
            <a:r>
              <a:rPr kumimoji="1" lang="en-US" altLang="zh-TW" sz="1200" dirty="0" smtClean="0">
                <a:latin typeface="Verdana" charset="0"/>
                <a:ea typeface="Verdana" charset="0"/>
                <a:cs typeface="Verdana" charset="0"/>
              </a:rPr>
              <a:t>striking”</a:t>
            </a:r>
          </a:p>
          <a:p>
            <a:pPr marL="228600" indent="-228600">
              <a:buAutoNum type="alphaLcPeriod"/>
            </a:pPr>
            <a:endParaRPr kumimoji="1" lang="en-US" altLang="zh-TW" sz="1200" dirty="0">
              <a:latin typeface="Verdana" charset="0"/>
              <a:ea typeface="Verdana" charset="0"/>
              <a:cs typeface="Verdana" charset="0"/>
            </a:endParaRPr>
          </a:p>
          <a:p>
            <a:pPr marL="228600" indent="-228600">
              <a:buAutoNum type="alphaLcPeriod"/>
            </a:pPr>
            <a:r>
              <a:rPr kumimoji="1" lang="en-US" altLang="zh-TW" sz="1200" dirty="0">
                <a:latin typeface="Verdana" charset="0"/>
                <a:ea typeface="Verdana" charset="0"/>
                <a:cs typeface="Verdana" charset="0"/>
              </a:rPr>
              <a:t>All the mail or contact will be spilt up in the battle school, </a:t>
            </a:r>
            <a:r>
              <a:rPr kumimoji="1" lang="en-US" altLang="zh-TW" sz="1200" dirty="0" smtClean="0">
                <a:latin typeface="Verdana" charset="0"/>
                <a:ea typeface="Verdana" charset="0"/>
                <a:cs typeface="Verdana" charset="0"/>
              </a:rPr>
              <a:t>they </a:t>
            </a:r>
            <a:r>
              <a:rPr kumimoji="1" lang="en-US" altLang="zh-TW" sz="1200" dirty="0">
                <a:latin typeface="Verdana" charset="0"/>
                <a:ea typeface="Verdana" charset="0"/>
                <a:cs typeface="Verdana" charset="0"/>
              </a:rPr>
              <a:t>need to do is to train , train , and </a:t>
            </a:r>
            <a:r>
              <a:rPr kumimoji="1" lang="en-US" altLang="zh-TW" sz="1200" dirty="0" smtClean="0">
                <a:latin typeface="Verdana" charset="0"/>
                <a:ea typeface="Verdana" charset="0"/>
                <a:cs typeface="Verdana" charset="0"/>
              </a:rPr>
              <a:t>train</a:t>
            </a:r>
          </a:p>
          <a:p>
            <a:pPr marL="228600" indent="-228600">
              <a:buAutoNum type="alphaLcPeriod"/>
            </a:pPr>
            <a:endParaRPr kumimoji="1" lang="en-US" altLang="zh-TW" sz="1200" dirty="0">
              <a:latin typeface="Verdana" charset="0"/>
              <a:ea typeface="Verdana" charset="0"/>
              <a:cs typeface="Verdana" charset="0"/>
            </a:endParaRPr>
          </a:p>
          <a:p>
            <a:pPr marL="228600" indent="-228600">
              <a:buAutoNum type="alphaLcPeriod"/>
            </a:pPr>
            <a:r>
              <a:rPr kumimoji="1" lang="en-US" altLang="zh-TW" sz="1200" dirty="0">
                <a:latin typeface="Verdana" charset="0"/>
                <a:ea typeface="Verdana" charset="0"/>
                <a:cs typeface="Verdana" charset="0"/>
              </a:rPr>
              <a:t>Ender is the best fellow to be the commander of the beating buggers, so he would receive many challenge like isolated, mind controlling, fight with each other. </a:t>
            </a:r>
            <a:endParaRPr kumimoji="1" lang="en-US" altLang="zh-TW" sz="1200" dirty="0" smtClean="0">
              <a:latin typeface="Verdana" charset="0"/>
              <a:ea typeface="Verdana" charset="0"/>
              <a:cs typeface="Verdana" charset="0"/>
            </a:endParaRPr>
          </a:p>
        </p:txBody>
      </p:sp>
    </p:spTree>
    <p:extLst>
      <p:ext uri="{BB962C8B-B14F-4D97-AF65-F5344CB8AC3E}">
        <p14:creationId xmlns:p14="http://schemas.microsoft.com/office/powerpoint/2010/main" val="684357052"/>
      </p:ext>
    </p:extLst>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65762"/>
            <a:ext cx="3793490" cy="253596"/>
          </a:xfrm>
          <a:prstGeom prst="rect">
            <a:avLst/>
          </a:prstGeom>
        </p:spPr>
        <p:txBody>
          <a:bodyPr vert="horz" wrap="square" lIns="0" tIns="0" rIns="0" bIns="0" rtlCol="0">
            <a:spAutoFit/>
          </a:bodyPr>
          <a:lstStyle/>
          <a:p>
            <a:pPr marL="12700" marR="5080">
              <a:lnSpc>
                <a:spcPct val="102600"/>
              </a:lnSpc>
            </a:pPr>
            <a:r>
              <a:rPr lang="en-US" sz="1600" b="1" dirty="0" smtClean="0">
                <a:latin typeface="Tahoma"/>
                <a:cs typeface="Tahoma"/>
              </a:rPr>
              <a:t>2.Introduction to</a:t>
            </a:r>
            <a:r>
              <a:rPr lang="zh-TW" altLang="en-US" sz="1600" b="1" dirty="0" smtClean="0">
                <a:latin typeface="Tahoma"/>
                <a:cs typeface="Tahoma"/>
              </a:rPr>
              <a:t> </a:t>
            </a:r>
            <a:r>
              <a:rPr lang="en-US" altLang="zh-TW" sz="1600" b="1" dirty="0" smtClean="0">
                <a:latin typeface="Tahoma"/>
                <a:cs typeface="Tahoma"/>
              </a:rPr>
              <a:t>ENDER’S GAME</a:t>
            </a:r>
            <a:endParaRPr sz="1600" b="1" dirty="0">
              <a:latin typeface="Tahoma"/>
              <a:cs typeface="Tahoma"/>
            </a:endParaRPr>
          </a:p>
        </p:txBody>
      </p:sp>
      <p:sp>
        <p:nvSpPr>
          <p:cNvPr id="10" name="object 10"/>
          <p:cNvSpPr/>
          <p:nvPr/>
        </p:nvSpPr>
        <p:spPr>
          <a:xfrm>
            <a:off x="-420" y="3338195"/>
            <a:ext cx="2304415" cy="122555"/>
          </a:xfrm>
          <a:custGeom>
            <a:avLst/>
            <a:gdLst/>
            <a:ahLst/>
            <a:cxnLst/>
            <a:rect l="l" t="t" r="r" b="b"/>
            <a:pathLst>
              <a:path w="2304415" h="122554">
                <a:moveTo>
                  <a:pt x="0" y="122313"/>
                </a:moveTo>
                <a:lnTo>
                  <a:pt x="2303995" y="122313"/>
                </a:lnTo>
                <a:lnTo>
                  <a:pt x="2303995" y="0"/>
                </a:lnTo>
                <a:lnTo>
                  <a:pt x="0" y="0"/>
                </a:lnTo>
                <a:lnTo>
                  <a:pt x="0" y="122313"/>
                </a:lnTo>
                <a:close/>
              </a:path>
            </a:pathLst>
          </a:custGeom>
          <a:solidFill>
            <a:srgbClr val="000000"/>
          </a:solidFill>
        </p:spPr>
        <p:txBody>
          <a:bodyPr wrap="square" lIns="0" tIns="0" rIns="0" bIns="0" rtlCol="0"/>
          <a:lstStyle/>
          <a:p>
            <a:endParaRPr/>
          </a:p>
        </p:txBody>
      </p:sp>
      <p:sp>
        <p:nvSpPr>
          <p:cNvPr id="11" name="object 11"/>
          <p:cNvSpPr/>
          <p:nvPr/>
        </p:nvSpPr>
        <p:spPr>
          <a:xfrm>
            <a:off x="2303995" y="3333686"/>
            <a:ext cx="2304415" cy="122555"/>
          </a:xfrm>
          <a:custGeom>
            <a:avLst/>
            <a:gdLst/>
            <a:ahLst/>
            <a:cxnLst/>
            <a:rect l="l" t="t" r="r" b="b"/>
            <a:pathLst>
              <a:path w="2304415" h="122554">
                <a:moveTo>
                  <a:pt x="0" y="122313"/>
                </a:moveTo>
                <a:lnTo>
                  <a:pt x="2303995" y="122313"/>
                </a:lnTo>
                <a:lnTo>
                  <a:pt x="2303995" y="0"/>
                </a:lnTo>
                <a:lnTo>
                  <a:pt x="0" y="0"/>
                </a:lnTo>
                <a:lnTo>
                  <a:pt x="0" y="122313"/>
                </a:lnTo>
                <a:close/>
              </a:path>
            </a:pathLst>
          </a:custGeom>
          <a:solidFill>
            <a:srgbClr val="3333B2"/>
          </a:solidFill>
        </p:spPr>
        <p:txBody>
          <a:bodyPr wrap="square" lIns="0" tIns="0" rIns="0" bIns="0" rtlCol="0"/>
          <a:lstStyle/>
          <a:p>
            <a:endParaRPr/>
          </a:p>
        </p:txBody>
      </p:sp>
      <p:sp>
        <p:nvSpPr>
          <p:cNvPr id="12" name="object 12"/>
          <p:cNvSpPr txBox="1">
            <a:spLocks noGrp="1"/>
          </p:cNvSpPr>
          <p:nvPr>
            <p:ph type="dt" sz="half" idx="6"/>
          </p:nvPr>
        </p:nvSpPr>
        <p:spPr>
          <a:xfrm>
            <a:off x="1607070" y="3348196"/>
            <a:ext cx="601980" cy="89768"/>
          </a:xfrm>
          <a:prstGeom prst="rect">
            <a:avLst/>
          </a:prstGeom>
        </p:spPr>
        <p:txBody>
          <a:bodyPr vert="horz" wrap="square" lIns="0" tIns="0" rIns="0" bIns="0" rtlCol="0">
            <a:spAutoFit/>
          </a:bodyPr>
          <a:lstStyle/>
          <a:p>
            <a:pPr marL="12700">
              <a:lnSpc>
                <a:spcPts val="670"/>
              </a:lnSpc>
            </a:pPr>
            <a:r>
              <a:rPr lang="en-US" spc="-50" dirty="0" err="1" smtClean="0"/>
              <a:t>Chih</a:t>
            </a:r>
            <a:r>
              <a:rPr lang="en-US" spc="-50" dirty="0" smtClean="0"/>
              <a:t>-Hsiang </a:t>
            </a:r>
            <a:r>
              <a:rPr lang="en-US" spc="-50" dirty="0" err="1" smtClean="0"/>
              <a:t>Yeh</a:t>
            </a:r>
            <a:endParaRPr spc="-50" dirty="0"/>
          </a:p>
        </p:txBody>
      </p:sp>
      <p:sp>
        <p:nvSpPr>
          <p:cNvPr id="13" name="object 13"/>
          <p:cNvSpPr txBox="1">
            <a:spLocks noGrp="1"/>
          </p:cNvSpPr>
          <p:nvPr>
            <p:ph type="ftr" sz="quarter" idx="5"/>
          </p:nvPr>
        </p:nvSpPr>
        <p:spPr>
          <a:xfrm>
            <a:off x="2398940" y="3348196"/>
            <a:ext cx="2206346" cy="179536"/>
          </a:xfrm>
          <a:prstGeom prst="rect">
            <a:avLst/>
          </a:prstGeom>
        </p:spPr>
        <p:txBody>
          <a:bodyPr vert="horz" wrap="square" lIns="0" tIns="0" rIns="0" bIns="0" rtlCol="0">
            <a:spAutoFit/>
          </a:bodyPr>
          <a:lstStyle/>
          <a:p>
            <a:pPr marL="12700">
              <a:lnSpc>
                <a:spcPts val="670"/>
              </a:lnSpc>
            </a:pPr>
            <a:r>
              <a:rPr lang="en-US" altLang="zh-TW" b="1" spc="25" dirty="0"/>
              <a:t>Summer homework - ENDER’S GAME</a:t>
            </a:r>
            <a:endParaRPr lang="en-US" altLang="zh-TW" spc="-5" dirty="0"/>
          </a:p>
          <a:p>
            <a:pPr marL="12700">
              <a:lnSpc>
                <a:spcPts val="670"/>
              </a:lnSpc>
            </a:pPr>
            <a:endParaRPr spc="-5" dirty="0"/>
          </a:p>
        </p:txBody>
      </p:sp>
      <p:sp>
        <p:nvSpPr>
          <p:cNvPr id="4" name="文字方塊 3"/>
          <p:cNvSpPr txBox="1"/>
          <p:nvPr/>
        </p:nvSpPr>
        <p:spPr>
          <a:xfrm>
            <a:off x="169968" y="329359"/>
            <a:ext cx="4268053" cy="2769989"/>
          </a:xfrm>
          <a:prstGeom prst="rect">
            <a:avLst/>
          </a:prstGeom>
          <a:noFill/>
        </p:spPr>
        <p:txBody>
          <a:bodyPr wrap="square" rtlCol="0">
            <a:spAutoFit/>
          </a:bodyPr>
          <a:lstStyle/>
          <a:p>
            <a:r>
              <a:rPr kumimoji="1" lang="en-US" altLang="zh-TW" b="1" dirty="0">
                <a:latin typeface="Verdana" charset="0"/>
                <a:ea typeface="Verdana" charset="0"/>
                <a:cs typeface="Verdana" charset="0"/>
              </a:rPr>
              <a:t>C</a:t>
            </a:r>
            <a:r>
              <a:rPr kumimoji="1" lang="en-US" altLang="zh-TW" b="1" dirty="0" smtClean="0">
                <a:latin typeface="Verdana" charset="0"/>
                <a:ea typeface="Verdana" charset="0"/>
                <a:cs typeface="Verdana" charset="0"/>
              </a:rPr>
              <a:t>. Realize</a:t>
            </a:r>
          </a:p>
          <a:p>
            <a:endParaRPr kumimoji="1" lang="en-US" altLang="zh-TW" sz="1200" dirty="0" smtClean="0"/>
          </a:p>
          <a:p>
            <a:pPr marL="228600" indent="-228600">
              <a:buAutoNum type="alphaLcPeriod"/>
            </a:pPr>
            <a:r>
              <a:rPr kumimoji="1" lang="en-US" altLang="zh-TW" sz="1200" dirty="0" smtClean="0">
                <a:latin typeface="Verdana" charset="0"/>
                <a:ea typeface="Verdana" charset="0"/>
                <a:cs typeface="Verdana" charset="0"/>
              </a:rPr>
              <a:t>In </a:t>
            </a:r>
            <a:r>
              <a:rPr kumimoji="1" lang="en-US" altLang="zh-TW" sz="1200" dirty="0">
                <a:latin typeface="Verdana" charset="0"/>
                <a:ea typeface="Verdana" charset="0"/>
                <a:cs typeface="Verdana" charset="0"/>
              </a:rPr>
              <a:t>the middle of the story, Ender's find out that he is </a:t>
            </a:r>
            <a:r>
              <a:rPr kumimoji="1" lang="en-US" altLang="zh-TW" sz="1200" dirty="0" smtClean="0">
                <a:latin typeface="Verdana" charset="0"/>
                <a:ea typeface="Verdana" charset="0"/>
                <a:cs typeface="Verdana" charset="0"/>
              </a:rPr>
              <a:t>aggressive. Like </a:t>
            </a:r>
            <a:r>
              <a:rPr kumimoji="1" lang="en-US" altLang="zh-TW" sz="1200" dirty="0">
                <a:latin typeface="Verdana" charset="0"/>
                <a:ea typeface="Verdana" charset="0"/>
                <a:cs typeface="Verdana" charset="0"/>
              </a:rPr>
              <a:t>one time that Ender beat the </a:t>
            </a:r>
            <a:r>
              <a:rPr kumimoji="1" lang="en-US" altLang="zh-TW" sz="1200" dirty="0" err="1" smtClean="0">
                <a:latin typeface="Verdana" charset="0"/>
                <a:ea typeface="Verdana" charset="0"/>
                <a:cs typeface="Verdana" charset="0"/>
              </a:rPr>
              <a:t>Bonzo</a:t>
            </a:r>
            <a:r>
              <a:rPr kumimoji="1" lang="en-US" altLang="zh-TW" sz="1200" dirty="0" smtClean="0">
                <a:latin typeface="Verdana" charset="0"/>
                <a:ea typeface="Verdana" charset="0"/>
                <a:cs typeface="Verdana" charset="0"/>
              </a:rPr>
              <a:t> because </a:t>
            </a:r>
            <a:r>
              <a:rPr kumimoji="1" lang="en-US" altLang="zh-TW" sz="1200" dirty="0" err="1" smtClean="0">
                <a:latin typeface="Verdana" charset="0"/>
                <a:ea typeface="Verdana" charset="0"/>
                <a:cs typeface="Verdana" charset="0"/>
              </a:rPr>
              <a:t>Bonzo</a:t>
            </a:r>
            <a:r>
              <a:rPr kumimoji="1" lang="en-US" altLang="zh-TW" sz="1200" dirty="0" smtClean="0">
                <a:latin typeface="Verdana" charset="0"/>
                <a:ea typeface="Verdana" charset="0"/>
                <a:cs typeface="Verdana" charset="0"/>
              </a:rPr>
              <a:t> bully him in first, and he hit </a:t>
            </a:r>
            <a:r>
              <a:rPr kumimoji="1" lang="en-US" altLang="zh-TW" sz="1200" dirty="0" err="1" smtClean="0">
                <a:latin typeface="Verdana" charset="0"/>
                <a:ea typeface="Verdana" charset="0"/>
                <a:cs typeface="Verdana" charset="0"/>
              </a:rPr>
              <a:t>Bonzo</a:t>
            </a:r>
            <a:r>
              <a:rPr kumimoji="1" lang="en-US" altLang="zh-TW" sz="1200" dirty="0" smtClean="0">
                <a:latin typeface="Verdana" charset="0"/>
                <a:ea typeface="Verdana" charset="0"/>
                <a:cs typeface="Verdana" charset="0"/>
              </a:rPr>
              <a:t> to die.</a:t>
            </a:r>
          </a:p>
          <a:p>
            <a:pPr marL="228600" indent="-228600">
              <a:buAutoNum type="alphaLcPeriod"/>
            </a:pPr>
            <a:endParaRPr kumimoji="1" lang="en-US" altLang="zh-TW" sz="1200" dirty="0">
              <a:latin typeface="Verdana" charset="0"/>
              <a:ea typeface="Verdana" charset="0"/>
              <a:cs typeface="Verdana" charset="0"/>
            </a:endParaRPr>
          </a:p>
          <a:p>
            <a:pPr marL="228600" indent="-228600">
              <a:buAutoNum type="alphaLcPeriod"/>
            </a:pPr>
            <a:r>
              <a:rPr kumimoji="1" lang="en-US" altLang="zh-TW" sz="1200" dirty="0">
                <a:latin typeface="Verdana" charset="0"/>
                <a:ea typeface="Verdana" charset="0"/>
                <a:cs typeface="Verdana" charset="0"/>
              </a:rPr>
              <a:t>In the end, he beat the buggers, but he realize and </a:t>
            </a:r>
            <a:r>
              <a:rPr kumimoji="1" lang="en-US" altLang="zh-TW" sz="1200" dirty="0" smtClean="0">
                <a:latin typeface="Verdana" charset="0"/>
                <a:ea typeface="Verdana" charset="0"/>
                <a:cs typeface="Verdana" charset="0"/>
              </a:rPr>
              <a:t>ask : </a:t>
            </a:r>
            <a:r>
              <a:rPr kumimoji="1" lang="en-US" altLang="zh-TW" sz="1200" b="1" dirty="0" smtClean="0">
                <a:latin typeface="Verdana" charset="0"/>
                <a:ea typeface="Verdana" charset="0"/>
                <a:cs typeface="Verdana" charset="0"/>
              </a:rPr>
              <a:t>” why we need to beat them?”</a:t>
            </a:r>
          </a:p>
          <a:p>
            <a:pPr marL="228600" indent="-228600">
              <a:buAutoNum type="alphaLcPeriod"/>
            </a:pPr>
            <a:endParaRPr kumimoji="1" lang="en-US" altLang="zh-TW" sz="1200" b="1" dirty="0">
              <a:latin typeface="Verdana" charset="0"/>
              <a:ea typeface="Verdana" charset="0"/>
              <a:cs typeface="Verdana" charset="0"/>
            </a:endParaRPr>
          </a:p>
          <a:p>
            <a:pPr marL="228600" indent="-228600">
              <a:buAutoNum type="alphaLcPeriod"/>
            </a:pPr>
            <a:r>
              <a:rPr kumimoji="1" lang="en-US" altLang="zh-TW" sz="1200" dirty="0">
                <a:latin typeface="Verdana" charset="0"/>
                <a:ea typeface="Verdana" charset="0"/>
                <a:cs typeface="Verdana" charset="0"/>
              </a:rPr>
              <a:t>He think they don't want to beat people, because they thought people want to beat them, so </a:t>
            </a:r>
            <a:r>
              <a:rPr kumimoji="1" lang="en-US" altLang="zh-TW" sz="1200" b="1" dirty="0">
                <a:latin typeface="Verdana" charset="0"/>
                <a:ea typeface="Verdana" charset="0"/>
                <a:cs typeface="Verdana" charset="0"/>
              </a:rPr>
              <a:t>they want to defend, and beat us is the best way of defend</a:t>
            </a:r>
          </a:p>
        </p:txBody>
      </p:sp>
    </p:spTree>
    <p:extLst>
      <p:ext uri="{BB962C8B-B14F-4D97-AF65-F5344CB8AC3E}">
        <p14:creationId xmlns:p14="http://schemas.microsoft.com/office/powerpoint/2010/main" val="1550645444"/>
      </p:ext>
    </p:extLst>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65762"/>
            <a:ext cx="3793490" cy="232371"/>
          </a:xfrm>
          <a:prstGeom prst="rect">
            <a:avLst/>
          </a:prstGeom>
        </p:spPr>
        <p:txBody>
          <a:bodyPr vert="horz" wrap="square" lIns="0" tIns="0" rIns="0" bIns="0" rtlCol="0">
            <a:spAutoFit/>
          </a:bodyPr>
          <a:lstStyle/>
          <a:p>
            <a:pPr marL="12700" marR="5080">
              <a:lnSpc>
                <a:spcPct val="102600"/>
              </a:lnSpc>
            </a:pPr>
            <a:r>
              <a:rPr lang="en-US" sz="1600" b="1" dirty="0">
                <a:latin typeface="Tahoma"/>
                <a:cs typeface="Tahoma"/>
              </a:rPr>
              <a:t>3</a:t>
            </a:r>
            <a:r>
              <a:rPr lang="en-US" sz="1600" b="1" dirty="0" smtClean="0">
                <a:latin typeface="Tahoma"/>
                <a:cs typeface="Tahoma"/>
              </a:rPr>
              <a:t>.Physics discuss in fiction </a:t>
            </a:r>
            <a:endParaRPr sz="1600" b="1" dirty="0">
              <a:latin typeface="Tahoma"/>
              <a:cs typeface="Tahoma"/>
            </a:endParaRPr>
          </a:p>
        </p:txBody>
      </p:sp>
      <p:sp>
        <p:nvSpPr>
          <p:cNvPr id="10" name="object 10"/>
          <p:cNvSpPr/>
          <p:nvPr/>
        </p:nvSpPr>
        <p:spPr>
          <a:xfrm>
            <a:off x="-420" y="3338195"/>
            <a:ext cx="2304415" cy="122555"/>
          </a:xfrm>
          <a:custGeom>
            <a:avLst/>
            <a:gdLst/>
            <a:ahLst/>
            <a:cxnLst/>
            <a:rect l="l" t="t" r="r" b="b"/>
            <a:pathLst>
              <a:path w="2304415" h="122554">
                <a:moveTo>
                  <a:pt x="0" y="122313"/>
                </a:moveTo>
                <a:lnTo>
                  <a:pt x="2303995" y="122313"/>
                </a:lnTo>
                <a:lnTo>
                  <a:pt x="2303995" y="0"/>
                </a:lnTo>
                <a:lnTo>
                  <a:pt x="0" y="0"/>
                </a:lnTo>
                <a:lnTo>
                  <a:pt x="0" y="122313"/>
                </a:lnTo>
                <a:close/>
              </a:path>
            </a:pathLst>
          </a:custGeom>
          <a:solidFill>
            <a:srgbClr val="000000"/>
          </a:solidFill>
        </p:spPr>
        <p:txBody>
          <a:bodyPr wrap="square" lIns="0" tIns="0" rIns="0" bIns="0" rtlCol="0"/>
          <a:lstStyle/>
          <a:p>
            <a:endParaRPr/>
          </a:p>
        </p:txBody>
      </p:sp>
      <p:sp>
        <p:nvSpPr>
          <p:cNvPr id="11" name="object 11"/>
          <p:cNvSpPr/>
          <p:nvPr/>
        </p:nvSpPr>
        <p:spPr>
          <a:xfrm>
            <a:off x="2303995" y="3333686"/>
            <a:ext cx="2304415" cy="122555"/>
          </a:xfrm>
          <a:custGeom>
            <a:avLst/>
            <a:gdLst/>
            <a:ahLst/>
            <a:cxnLst/>
            <a:rect l="l" t="t" r="r" b="b"/>
            <a:pathLst>
              <a:path w="2304415" h="122554">
                <a:moveTo>
                  <a:pt x="0" y="122313"/>
                </a:moveTo>
                <a:lnTo>
                  <a:pt x="2303995" y="122313"/>
                </a:lnTo>
                <a:lnTo>
                  <a:pt x="2303995" y="0"/>
                </a:lnTo>
                <a:lnTo>
                  <a:pt x="0" y="0"/>
                </a:lnTo>
                <a:lnTo>
                  <a:pt x="0" y="122313"/>
                </a:lnTo>
                <a:close/>
              </a:path>
            </a:pathLst>
          </a:custGeom>
          <a:solidFill>
            <a:srgbClr val="3333B2"/>
          </a:solidFill>
        </p:spPr>
        <p:txBody>
          <a:bodyPr wrap="square" lIns="0" tIns="0" rIns="0" bIns="0" rtlCol="0"/>
          <a:lstStyle/>
          <a:p>
            <a:endParaRPr/>
          </a:p>
        </p:txBody>
      </p:sp>
      <p:sp>
        <p:nvSpPr>
          <p:cNvPr id="12" name="object 12"/>
          <p:cNvSpPr txBox="1">
            <a:spLocks noGrp="1"/>
          </p:cNvSpPr>
          <p:nvPr>
            <p:ph type="dt" sz="half" idx="6"/>
          </p:nvPr>
        </p:nvSpPr>
        <p:spPr>
          <a:xfrm>
            <a:off x="1607070" y="3348196"/>
            <a:ext cx="601980" cy="89768"/>
          </a:xfrm>
          <a:prstGeom prst="rect">
            <a:avLst/>
          </a:prstGeom>
        </p:spPr>
        <p:txBody>
          <a:bodyPr vert="horz" wrap="square" lIns="0" tIns="0" rIns="0" bIns="0" rtlCol="0">
            <a:spAutoFit/>
          </a:bodyPr>
          <a:lstStyle/>
          <a:p>
            <a:pPr marL="12700">
              <a:lnSpc>
                <a:spcPts val="670"/>
              </a:lnSpc>
            </a:pPr>
            <a:r>
              <a:rPr lang="en-US" spc="-50" dirty="0" err="1" smtClean="0"/>
              <a:t>Chih</a:t>
            </a:r>
            <a:r>
              <a:rPr lang="en-US" spc="-50" dirty="0" smtClean="0"/>
              <a:t>-Hsiang </a:t>
            </a:r>
            <a:r>
              <a:rPr lang="en-US" spc="-50" dirty="0" err="1" smtClean="0"/>
              <a:t>Yeh</a:t>
            </a:r>
            <a:endParaRPr spc="-50" dirty="0"/>
          </a:p>
        </p:txBody>
      </p:sp>
      <p:sp>
        <p:nvSpPr>
          <p:cNvPr id="13" name="object 13"/>
          <p:cNvSpPr txBox="1">
            <a:spLocks noGrp="1"/>
          </p:cNvSpPr>
          <p:nvPr>
            <p:ph type="ftr" sz="quarter" idx="5"/>
          </p:nvPr>
        </p:nvSpPr>
        <p:spPr>
          <a:xfrm>
            <a:off x="2398940" y="3348196"/>
            <a:ext cx="2206346" cy="179536"/>
          </a:xfrm>
          <a:prstGeom prst="rect">
            <a:avLst/>
          </a:prstGeom>
        </p:spPr>
        <p:txBody>
          <a:bodyPr vert="horz" wrap="square" lIns="0" tIns="0" rIns="0" bIns="0" rtlCol="0">
            <a:spAutoFit/>
          </a:bodyPr>
          <a:lstStyle/>
          <a:p>
            <a:pPr marL="12700">
              <a:lnSpc>
                <a:spcPts val="670"/>
              </a:lnSpc>
            </a:pPr>
            <a:r>
              <a:rPr lang="en-US" altLang="zh-TW" b="1" spc="25" dirty="0"/>
              <a:t>Summer homework - ENDER’S GAME</a:t>
            </a:r>
            <a:endParaRPr lang="en-US" altLang="zh-TW" spc="-5" dirty="0"/>
          </a:p>
          <a:p>
            <a:pPr marL="12700">
              <a:lnSpc>
                <a:spcPts val="670"/>
              </a:lnSpc>
            </a:pPr>
            <a:endParaRPr spc="-5" dirty="0"/>
          </a:p>
        </p:txBody>
      </p:sp>
      <p:sp>
        <p:nvSpPr>
          <p:cNvPr id="4" name="文字方塊 3"/>
          <p:cNvSpPr txBox="1"/>
          <p:nvPr/>
        </p:nvSpPr>
        <p:spPr>
          <a:xfrm>
            <a:off x="169968" y="329359"/>
            <a:ext cx="4268053" cy="2400657"/>
          </a:xfrm>
          <a:prstGeom prst="rect">
            <a:avLst/>
          </a:prstGeom>
          <a:noFill/>
        </p:spPr>
        <p:txBody>
          <a:bodyPr wrap="square" rtlCol="0">
            <a:spAutoFit/>
          </a:bodyPr>
          <a:lstStyle/>
          <a:p>
            <a:r>
              <a:rPr kumimoji="1" lang="en-US" altLang="zh-TW" b="1" dirty="0" smtClean="0">
                <a:latin typeface="Verdana" charset="0"/>
                <a:ea typeface="Verdana" charset="0"/>
                <a:cs typeface="Verdana" charset="0"/>
              </a:rPr>
              <a:t>A. Gravity</a:t>
            </a:r>
          </a:p>
          <a:p>
            <a:pPr marL="228600" indent="-228600">
              <a:buAutoNum type="alphaLcPeriod"/>
            </a:pPr>
            <a:endParaRPr kumimoji="1" lang="en-US" altLang="zh-TW" sz="1200" dirty="0" smtClean="0">
              <a:latin typeface="Verdana" charset="0"/>
              <a:ea typeface="Verdana" charset="0"/>
              <a:cs typeface="Verdana" charset="0"/>
            </a:endParaRPr>
          </a:p>
          <a:p>
            <a:pPr marL="228600" indent="-228600">
              <a:buAutoNum type="alphaLcPeriod"/>
            </a:pPr>
            <a:r>
              <a:rPr kumimoji="1" lang="en-US" altLang="zh-TW" sz="1200" dirty="0" smtClean="0">
                <a:latin typeface="Verdana" charset="0"/>
                <a:ea typeface="Verdana" charset="0"/>
                <a:cs typeface="Verdana" charset="0"/>
              </a:rPr>
              <a:t>In </a:t>
            </a:r>
            <a:r>
              <a:rPr kumimoji="1" lang="en-US" altLang="zh-TW" sz="1200" dirty="0">
                <a:latin typeface="Verdana" charset="0"/>
                <a:ea typeface="Verdana" charset="0"/>
                <a:cs typeface="Verdana" charset="0"/>
              </a:rPr>
              <a:t>the battle school and they need to train to battle in the universe to hit the </a:t>
            </a:r>
            <a:r>
              <a:rPr kumimoji="1" lang="en-US" altLang="zh-TW" sz="1200" dirty="0" smtClean="0">
                <a:latin typeface="Verdana" charset="0"/>
                <a:ea typeface="Verdana" charset="0"/>
                <a:cs typeface="Verdana" charset="0"/>
              </a:rPr>
              <a:t>buggers</a:t>
            </a:r>
          </a:p>
          <a:p>
            <a:pPr marL="228600" indent="-228600">
              <a:buAutoNum type="alphaLcPeriod"/>
            </a:pPr>
            <a:endParaRPr kumimoji="1" lang="en-US" altLang="zh-TW" sz="1200" dirty="0">
              <a:latin typeface="Verdana" charset="0"/>
              <a:ea typeface="Verdana" charset="0"/>
              <a:cs typeface="Verdana" charset="0"/>
            </a:endParaRPr>
          </a:p>
          <a:p>
            <a:pPr marL="228600" indent="-228600">
              <a:buAutoNum type="alphaLcPeriod"/>
            </a:pPr>
            <a:r>
              <a:rPr kumimoji="1" lang="en-US" altLang="zh-TW" sz="1200" dirty="0" smtClean="0">
                <a:latin typeface="Verdana" charset="0"/>
                <a:ea typeface="Verdana" charset="0"/>
                <a:cs typeface="Verdana" charset="0"/>
              </a:rPr>
              <a:t>Train </a:t>
            </a:r>
            <a:r>
              <a:rPr kumimoji="1" lang="en-US" altLang="zh-TW" sz="1200" dirty="0">
                <a:latin typeface="Verdana" charset="0"/>
                <a:ea typeface="Verdana" charset="0"/>
                <a:cs typeface="Verdana" charset="0"/>
              </a:rPr>
              <a:t>in the null-gravity </a:t>
            </a:r>
            <a:r>
              <a:rPr kumimoji="1" lang="en-US" altLang="zh-TW" sz="1200" dirty="0" smtClean="0">
                <a:latin typeface="Verdana" charset="0"/>
                <a:ea typeface="Verdana" charset="0"/>
                <a:cs typeface="Verdana" charset="0"/>
              </a:rPr>
              <a:t>space</a:t>
            </a:r>
          </a:p>
          <a:p>
            <a:pPr marL="228600" indent="-228600">
              <a:buAutoNum type="alphaLcPeriod"/>
            </a:pPr>
            <a:endParaRPr kumimoji="1" lang="en-US" altLang="zh-TW" sz="1200" dirty="0">
              <a:latin typeface="Verdana" charset="0"/>
              <a:ea typeface="Verdana" charset="0"/>
              <a:cs typeface="Verdana" charset="0"/>
            </a:endParaRPr>
          </a:p>
          <a:p>
            <a:pPr marL="228600" indent="-228600">
              <a:buAutoNum type="alphaLcPeriod"/>
            </a:pPr>
            <a:r>
              <a:rPr kumimoji="1" lang="en-US" altLang="zh-TW" sz="1200" dirty="0">
                <a:latin typeface="Verdana" charset="0"/>
                <a:ea typeface="Verdana" charset="0"/>
                <a:cs typeface="Verdana" charset="0"/>
              </a:rPr>
              <a:t>In this space, we don't have up, down, left, right direction because this is the null-gravity </a:t>
            </a:r>
            <a:r>
              <a:rPr kumimoji="1" lang="en-US" altLang="zh-TW" sz="1200" dirty="0" smtClean="0">
                <a:latin typeface="Verdana" charset="0"/>
                <a:ea typeface="Verdana" charset="0"/>
                <a:cs typeface="Verdana" charset="0"/>
              </a:rPr>
              <a:t>space</a:t>
            </a:r>
          </a:p>
          <a:p>
            <a:pPr marL="228600" indent="-228600">
              <a:buAutoNum type="alphaLcPeriod"/>
            </a:pPr>
            <a:endParaRPr kumimoji="1" lang="en-US" altLang="zh-TW" sz="1200" dirty="0">
              <a:latin typeface="Verdana" charset="0"/>
              <a:ea typeface="Verdana" charset="0"/>
              <a:cs typeface="Verdana" charset="0"/>
            </a:endParaRPr>
          </a:p>
          <a:p>
            <a:pPr marL="228600" indent="-228600">
              <a:buAutoNum type="alphaLcPeriod"/>
            </a:pPr>
            <a:r>
              <a:rPr kumimoji="1" lang="en-US" altLang="zh-TW" sz="1200" dirty="0" smtClean="0">
                <a:latin typeface="Verdana" charset="0"/>
                <a:ea typeface="Verdana" charset="0"/>
                <a:cs typeface="Verdana" charset="0"/>
              </a:rPr>
              <a:t>Find </a:t>
            </a:r>
            <a:r>
              <a:rPr kumimoji="1" lang="en-US" altLang="zh-TW" sz="1200" dirty="0">
                <a:latin typeface="Verdana" charset="0"/>
                <a:ea typeface="Verdana" charset="0"/>
                <a:cs typeface="Verdana" charset="0"/>
              </a:rPr>
              <a:t>other building or other things to check the direction</a:t>
            </a:r>
          </a:p>
        </p:txBody>
      </p:sp>
    </p:spTree>
    <p:extLst>
      <p:ext uri="{BB962C8B-B14F-4D97-AF65-F5344CB8AC3E}">
        <p14:creationId xmlns:p14="http://schemas.microsoft.com/office/powerpoint/2010/main" val="321584941"/>
      </p:ext>
    </p:extLst>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65762"/>
            <a:ext cx="3793490" cy="253596"/>
          </a:xfrm>
          <a:prstGeom prst="rect">
            <a:avLst/>
          </a:prstGeom>
        </p:spPr>
        <p:txBody>
          <a:bodyPr vert="horz" wrap="square" lIns="0" tIns="0" rIns="0" bIns="0" rtlCol="0">
            <a:spAutoFit/>
          </a:bodyPr>
          <a:lstStyle/>
          <a:p>
            <a:pPr marL="12700" marR="5080">
              <a:lnSpc>
                <a:spcPct val="102600"/>
              </a:lnSpc>
            </a:pPr>
            <a:r>
              <a:rPr lang="en-US" sz="1600" b="1" dirty="0">
                <a:latin typeface="Tahoma"/>
                <a:cs typeface="Tahoma"/>
              </a:rPr>
              <a:t>3</a:t>
            </a:r>
            <a:r>
              <a:rPr lang="en-US" sz="1600" b="1" dirty="0" smtClean="0">
                <a:latin typeface="Tahoma"/>
                <a:cs typeface="Tahoma"/>
              </a:rPr>
              <a:t>.Physics discuss in fiction </a:t>
            </a:r>
            <a:endParaRPr sz="1600" b="1" dirty="0">
              <a:latin typeface="Tahoma"/>
              <a:cs typeface="Tahoma"/>
            </a:endParaRPr>
          </a:p>
        </p:txBody>
      </p:sp>
      <p:sp>
        <p:nvSpPr>
          <p:cNvPr id="10" name="object 10"/>
          <p:cNvSpPr/>
          <p:nvPr/>
        </p:nvSpPr>
        <p:spPr>
          <a:xfrm>
            <a:off x="-420" y="3338195"/>
            <a:ext cx="2304415" cy="122555"/>
          </a:xfrm>
          <a:custGeom>
            <a:avLst/>
            <a:gdLst/>
            <a:ahLst/>
            <a:cxnLst/>
            <a:rect l="l" t="t" r="r" b="b"/>
            <a:pathLst>
              <a:path w="2304415" h="122554">
                <a:moveTo>
                  <a:pt x="0" y="122313"/>
                </a:moveTo>
                <a:lnTo>
                  <a:pt x="2303995" y="122313"/>
                </a:lnTo>
                <a:lnTo>
                  <a:pt x="2303995" y="0"/>
                </a:lnTo>
                <a:lnTo>
                  <a:pt x="0" y="0"/>
                </a:lnTo>
                <a:lnTo>
                  <a:pt x="0" y="122313"/>
                </a:lnTo>
                <a:close/>
              </a:path>
            </a:pathLst>
          </a:custGeom>
          <a:solidFill>
            <a:srgbClr val="000000"/>
          </a:solidFill>
        </p:spPr>
        <p:txBody>
          <a:bodyPr wrap="square" lIns="0" tIns="0" rIns="0" bIns="0" rtlCol="0"/>
          <a:lstStyle/>
          <a:p>
            <a:endParaRPr/>
          </a:p>
        </p:txBody>
      </p:sp>
      <p:sp>
        <p:nvSpPr>
          <p:cNvPr id="11" name="object 11"/>
          <p:cNvSpPr/>
          <p:nvPr/>
        </p:nvSpPr>
        <p:spPr>
          <a:xfrm>
            <a:off x="2303995" y="3333686"/>
            <a:ext cx="2304415" cy="122555"/>
          </a:xfrm>
          <a:custGeom>
            <a:avLst/>
            <a:gdLst/>
            <a:ahLst/>
            <a:cxnLst/>
            <a:rect l="l" t="t" r="r" b="b"/>
            <a:pathLst>
              <a:path w="2304415" h="122554">
                <a:moveTo>
                  <a:pt x="0" y="122313"/>
                </a:moveTo>
                <a:lnTo>
                  <a:pt x="2303995" y="122313"/>
                </a:lnTo>
                <a:lnTo>
                  <a:pt x="2303995" y="0"/>
                </a:lnTo>
                <a:lnTo>
                  <a:pt x="0" y="0"/>
                </a:lnTo>
                <a:lnTo>
                  <a:pt x="0" y="122313"/>
                </a:lnTo>
                <a:close/>
              </a:path>
            </a:pathLst>
          </a:custGeom>
          <a:solidFill>
            <a:srgbClr val="3333B2"/>
          </a:solidFill>
        </p:spPr>
        <p:txBody>
          <a:bodyPr wrap="square" lIns="0" tIns="0" rIns="0" bIns="0" rtlCol="0"/>
          <a:lstStyle/>
          <a:p>
            <a:endParaRPr/>
          </a:p>
        </p:txBody>
      </p:sp>
      <p:sp>
        <p:nvSpPr>
          <p:cNvPr id="12" name="object 12"/>
          <p:cNvSpPr txBox="1">
            <a:spLocks noGrp="1"/>
          </p:cNvSpPr>
          <p:nvPr>
            <p:ph type="dt" sz="half" idx="6"/>
          </p:nvPr>
        </p:nvSpPr>
        <p:spPr>
          <a:xfrm>
            <a:off x="1607070" y="3348196"/>
            <a:ext cx="601980" cy="89768"/>
          </a:xfrm>
          <a:prstGeom prst="rect">
            <a:avLst/>
          </a:prstGeom>
        </p:spPr>
        <p:txBody>
          <a:bodyPr vert="horz" wrap="square" lIns="0" tIns="0" rIns="0" bIns="0" rtlCol="0">
            <a:spAutoFit/>
          </a:bodyPr>
          <a:lstStyle/>
          <a:p>
            <a:pPr marL="12700">
              <a:lnSpc>
                <a:spcPts val="670"/>
              </a:lnSpc>
            </a:pPr>
            <a:r>
              <a:rPr lang="en-US" spc="-50" dirty="0" err="1" smtClean="0"/>
              <a:t>Chih</a:t>
            </a:r>
            <a:r>
              <a:rPr lang="en-US" spc="-50" dirty="0" smtClean="0"/>
              <a:t>-Hsiang </a:t>
            </a:r>
            <a:r>
              <a:rPr lang="en-US" spc="-50" dirty="0" err="1" smtClean="0"/>
              <a:t>Yeh</a:t>
            </a:r>
            <a:endParaRPr spc="-50" dirty="0"/>
          </a:p>
        </p:txBody>
      </p:sp>
      <p:sp>
        <p:nvSpPr>
          <p:cNvPr id="13" name="object 13"/>
          <p:cNvSpPr txBox="1">
            <a:spLocks noGrp="1"/>
          </p:cNvSpPr>
          <p:nvPr>
            <p:ph type="ftr" sz="quarter" idx="5"/>
          </p:nvPr>
        </p:nvSpPr>
        <p:spPr>
          <a:xfrm>
            <a:off x="2398940" y="3348196"/>
            <a:ext cx="2206346" cy="179536"/>
          </a:xfrm>
          <a:prstGeom prst="rect">
            <a:avLst/>
          </a:prstGeom>
        </p:spPr>
        <p:txBody>
          <a:bodyPr vert="horz" wrap="square" lIns="0" tIns="0" rIns="0" bIns="0" rtlCol="0">
            <a:spAutoFit/>
          </a:bodyPr>
          <a:lstStyle/>
          <a:p>
            <a:pPr marL="12700">
              <a:lnSpc>
                <a:spcPts val="670"/>
              </a:lnSpc>
            </a:pPr>
            <a:r>
              <a:rPr lang="en-US" altLang="zh-TW" b="1" spc="25" dirty="0"/>
              <a:t>Summer homework - ENDER’S GAME</a:t>
            </a:r>
            <a:endParaRPr lang="en-US" altLang="zh-TW" spc="-5" dirty="0"/>
          </a:p>
          <a:p>
            <a:pPr marL="12700">
              <a:lnSpc>
                <a:spcPts val="670"/>
              </a:lnSpc>
            </a:pPr>
            <a:endParaRPr spc="-5" dirty="0"/>
          </a:p>
        </p:txBody>
      </p:sp>
      <p:sp>
        <p:nvSpPr>
          <p:cNvPr id="4" name="文字方塊 3"/>
          <p:cNvSpPr txBox="1"/>
          <p:nvPr/>
        </p:nvSpPr>
        <p:spPr>
          <a:xfrm>
            <a:off x="169968" y="329359"/>
            <a:ext cx="4268053" cy="2400657"/>
          </a:xfrm>
          <a:prstGeom prst="rect">
            <a:avLst/>
          </a:prstGeom>
          <a:noFill/>
        </p:spPr>
        <p:txBody>
          <a:bodyPr wrap="square" rtlCol="0">
            <a:spAutoFit/>
          </a:bodyPr>
          <a:lstStyle/>
          <a:p>
            <a:r>
              <a:rPr kumimoji="1" lang="en-US" altLang="zh-TW" b="1" dirty="0" smtClean="0">
                <a:latin typeface="Verdana" charset="0"/>
                <a:ea typeface="Verdana" charset="0"/>
                <a:cs typeface="Verdana" charset="0"/>
              </a:rPr>
              <a:t>B.</a:t>
            </a:r>
            <a:r>
              <a:rPr kumimoji="1" lang="zh-TW" altLang="en-US" b="1" dirty="0" smtClean="0">
                <a:latin typeface="Verdana" charset="0"/>
                <a:ea typeface="Verdana" charset="0"/>
                <a:cs typeface="Verdana" charset="0"/>
              </a:rPr>
              <a:t> </a:t>
            </a:r>
            <a:r>
              <a:rPr kumimoji="1" lang="en-US" altLang="zh-TW" b="1" dirty="0" smtClean="0">
                <a:latin typeface="Verdana" charset="0"/>
                <a:ea typeface="Verdana" charset="0"/>
                <a:cs typeface="Verdana" charset="0"/>
              </a:rPr>
              <a:t>Momentum </a:t>
            </a:r>
            <a:r>
              <a:rPr kumimoji="1" lang="en-US" altLang="zh-TW" b="1" dirty="0">
                <a:latin typeface="Verdana" charset="0"/>
                <a:ea typeface="Verdana" charset="0"/>
                <a:cs typeface="Verdana" charset="0"/>
              </a:rPr>
              <a:t>conservation</a:t>
            </a:r>
            <a:endParaRPr kumimoji="1" lang="en-US" altLang="zh-TW" b="1" dirty="0" smtClean="0">
              <a:latin typeface="Verdana" charset="0"/>
              <a:ea typeface="Verdana" charset="0"/>
              <a:cs typeface="Verdana" charset="0"/>
            </a:endParaRPr>
          </a:p>
          <a:p>
            <a:pPr marL="228600" indent="-228600">
              <a:buAutoNum type="alphaLcPeriod"/>
            </a:pPr>
            <a:endParaRPr kumimoji="1" lang="en-US" altLang="zh-TW" sz="1200" dirty="0" smtClean="0">
              <a:latin typeface="Verdana" charset="0"/>
              <a:ea typeface="Verdana" charset="0"/>
              <a:cs typeface="Verdana" charset="0"/>
            </a:endParaRPr>
          </a:p>
          <a:p>
            <a:pPr marL="228600" indent="-228600">
              <a:buAutoNum type="alphaLcPeriod"/>
            </a:pPr>
            <a:r>
              <a:rPr kumimoji="1" lang="en-US" altLang="zh-TW" sz="1200" dirty="0" smtClean="0">
                <a:latin typeface="Verdana" charset="0"/>
                <a:ea typeface="Verdana" charset="0"/>
                <a:cs typeface="Verdana" charset="0"/>
              </a:rPr>
              <a:t>We </a:t>
            </a:r>
            <a:r>
              <a:rPr kumimoji="1" lang="en-US" altLang="zh-TW" sz="1200" dirty="0">
                <a:latin typeface="Verdana" charset="0"/>
                <a:ea typeface="Verdana" charset="0"/>
                <a:cs typeface="Verdana" charset="0"/>
              </a:rPr>
              <a:t>can suppose that there is no friction in the </a:t>
            </a:r>
            <a:r>
              <a:rPr kumimoji="1" lang="en-US" altLang="zh-TW" sz="1200" dirty="0" smtClean="0">
                <a:latin typeface="Verdana" charset="0"/>
                <a:ea typeface="Verdana" charset="0"/>
                <a:cs typeface="Verdana" charset="0"/>
              </a:rPr>
              <a:t>space</a:t>
            </a:r>
          </a:p>
          <a:p>
            <a:pPr marL="228600" indent="-228600">
              <a:buAutoNum type="alphaLcPeriod"/>
            </a:pPr>
            <a:endParaRPr kumimoji="1" lang="en-US" altLang="zh-TW" sz="1200" dirty="0" smtClean="0">
              <a:latin typeface="Verdana" charset="0"/>
              <a:ea typeface="Verdana" charset="0"/>
              <a:cs typeface="Verdana" charset="0"/>
            </a:endParaRPr>
          </a:p>
          <a:p>
            <a:pPr marL="228600" indent="-228600">
              <a:buAutoNum type="alphaLcPeriod"/>
            </a:pPr>
            <a:r>
              <a:rPr kumimoji="1" lang="en-US" altLang="zh-TW" sz="1200" dirty="0">
                <a:latin typeface="Verdana" charset="0"/>
                <a:ea typeface="Verdana" charset="0"/>
                <a:cs typeface="Verdana" charset="0"/>
              </a:rPr>
              <a:t>N</a:t>
            </a:r>
            <a:r>
              <a:rPr kumimoji="1" lang="en-US" altLang="zh-TW" sz="1200" dirty="0" smtClean="0">
                <a:latin typeface="Verdana" charset="0"/>
                <a:ea typeface="Verdana" charset="0"/>
                <a:cs typeface="Verdana" charset="0"/>
              </a:rPr>
              <a:t>o </a:t>
            </a:r>
            <a:r>
              <a:rPr kumimoji="1" lang="en-US" altLang="zh-TW" sz="1200" dirty="0">
                <a:latin typeface="Verdana" charset="0"/>
                <a:ea typeface="Verdana" charset="0"/>
                <a:cs typeface="Verdana" charset="0"/>
              </a:rPr>
              <a:t>other total outer force on the </a:t>
            </a:r>
            <a:r>
              <a:rPr kumimoji="1" lang="en-US" altLang="zh-TW" sz="1200" dirty="0" smtClean="0">
                <a:latin typeface="Verdana" charset="0"/>
                <a:ea typeface="Verdana" charset="0"/>
                <a:cs typeface="Verdana" charset="0"/>
              </a:rPr>
              <a:t>system</a:t>
            </a:r>
          </a:p>
          <a:p>
            <a:pPr marL="228600" indent="-228600">
              <a:buAutoNum type="alphaLcPeriod"/>
            </a:pPr>
            <a:endParaRPr kumimoji="1" lang="en-US" altLang="zh-TW" sz="1200" dirty="0">
              <a:latin typeface="Verdana" charset="0"/>
              <a:ea typeface="Verdana" charset="0"/>
              <a:cs typeface="Verdana" charset="0"/>
            </a:endParaRPr>
          </a:p>
          <a:p>
            <a:pPr marL="228600" indent="-228600">
              <a:buAutoNum type="alphaLcPeriod"/>
            </a:pPr>
            <a:r>
              <a:rPr kumimoji="1" lang="en-US" altLang="zh-TW" sz="1200" dirty="0" smtClean="0">
                <a:latin typeface="Verdana" charset="0"/>
                <a:ea typeface="Verdana" charset="0"/>
                <a:cs typeface="Verdana" charset="0"/>
              </a:rPr>
              <a:t>In </a:t>
            </a:r>
            <a:r>
              <a:rPr kumimoji="1" lang="en-US" altLang="zh-TW" sz="1200" dirty="0">
                <a:latin typeface="Verdana" charset="0"/>
                <a:ea typeface="Verdana" charset="0"/>
                <a:cs typeface="Verdana" charset="0"/>
              </a:rPr>
              <a:t>the space, they can use this law to measure that what velocity they </a:t>
            </a:r>
            <a:r>
              <a:rPr kumimoji="1" lang="en-US" altLang="zh-TW" sz="1200" dirty="0" smtClean="0">
                <a:latin typeface="Verdana" charset="0"/>
                <a:ea typeface="Verdana" charset="0"/>
                <a:cs typeface="Verdana" charset="0"/>
              </a:rPr>
              <a:t>need</a:t>
            </a:r>
          </a:p>
          <a:p>
            <a:pPr marL="228600" indent="-228600">
              <a:buAutoNum type="alphaLcPeriod"/>
            </a:pPr>
            <a:endParaRPr kumimoji="1" lang="en-US" altLang="zh-TW" sz="1200" dirty="0">
              <a:latin typeface="Verdana" charset="0"/>
              <a:ea typeface="Verdana" charset="0"/>
              <a:cs typeface="Verdana" charset="0"/>
            </a:endParaRPr>
          </a:p>
          <a:p>
            <a:pPr marL="228600" indent="-228600">
              <a:buAutoNum type="alphaLcPeriod"/>
            </a:pPr>
            <a:r>
              <a:rPr kumimoji="1" lang="en-US" altLang="zh-TW" sz="1200" dirty="0" smtClean="0">
                <a:latin typeface="Verdana" charset="0"/>
                <a:ea typeface="Verdana" charset="0"/>
                <a:cs typeface="Verdana" charset="0"/>
              </a:rPr>
              <a:t>M1v1+m2v2=M1v1’+m2v2’</a:t>
            </a:r>
          </a:p>
          <a:p>
            <a:pPr marL="228600" indent="-228600">
              <a:buAutoNum type="alphaLcPeriod"/>
            </a:pPr>
            <a:endParaRPr kumimoji="1" lang="en-US" altLang="zh-TW" sz="1200" dirty="0">
              <a:latin typeface="Verdana" charset="0"/>
              <a:ea typeface="Verdana" charset="0"/>
              <a:cs typeface="Verdana" charset="0"/>
            </a:endParaRPr>
          </a:p>
        </p:txBody>
      </p:sp>
    </p:spTree>
    <p:extLst>
      <p:ext uri="{BB962C8B-B14F-4D97-AF65-F5344CB8AC3E}">
        <p14:creationId xmlns:p14="http://schemas.microsoft.com/office/powerpoint/2010/main" val="1372398803"/>
      </p:ext>
    </p:extLst>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65762"/>
            <a:ext cx="3793490" cy="253596"/>
          </a:xfrm>
          <a:prstGeom prst="rect">
            <a:avLst/>
          </a:prstGeom>
        </p:spPr>
        <p:txBody>
          <a:bodyPr vert="horz" wrap="square" lIns="0" tIns="0" rIns="0" bIns="0" rtlCol="0">
            <a:spAutoFit/>
          </a:bodyPr>
          <a:lstStyle/>
          <a:p>
            <a:pPr marL="12700" marR="5080">
              <a:lnSpc>
                <a:spcPct val="102600"/>
              </a:lnSpc>
            </a:pPr>
            <a:r>
              <a:rPr lang="en-US" sz="1600" b="1" dirty="0">
                <a:latin typeface="Tahoma"/>
                <a:cs typeface="Tahoma"/>
              </a:rPr>
              <a:t>3</a:t>
            </a:r>
            <a:r>
              <a:rPr lang="en-US" sz="1600" b="1" smtClean="0">
                <a:latin typeface="Tahoma"/>
                <a:cs typeface="Tahoma"/>
              </a:rPr>
              <a:t>.Physics </a:t>
            </a:r>
            <a:r>
              <a:rPr lang="en-US" sz="1600" b="1" dirty="0" smtClean="0">
                <a:latin typeface="Tahoma"/>
                <a:cs typeface="Tahoma"/>
              </a:rPr>
              <a:t>discuss in fiction </a:t>
            </a:r>
            <a:endParaRPr sz="1600" b="1" dirty="0">
              <a:latin typeface="Tahoma"/>
              <a:cs typeface="Tahoma"/>
            </a:endParaRPr>
          </a:p>
        </p:txBody>
      </p:sp>
      <p:sp>
        <p:nvSpPr>
          <p:cNvPr id="10" name="object 10"/>
          <p:cNvSpPr/>
          <p:nvPr/>
        </p:nvSpPr>
        <p:spPr>
          <a:xfrm>
            <a:off x="-420" y="3338195"/>
            <a:ext cx="2304415" cy="122555"/>
          </a:xfrm>
          <a:custGeom>
            <a:avLst/>
            <a:gdLst/>
            <a:ahLst/>
            <a:cxnLst/>
            <a:rect l="l" t="t" r="r" b="b"/>
            <a:pathLst>
              <a:path w="2304415" h="122554">
                <a:moveTo>
                  <a:pt x="0" y="122313"/>
                </a:moveTo>
                <a:lnTo>
                  <a:pt x="2303995" y="122313"/>
                </a:lnTo>
                <a:lnTo>
                  <a:pt x="2303995" y="0"/>
                </a:lnTo>
                <a:lnTo>
                  <a:pt x="0" y="0"/>
                </a:lnTo>
                <a:lnTo>
                  <a:pt x="0" y="122313"/>
                </a:lnTo>
                <a:close/>
              </a:path>
            </a:pathLst>
          </a:custGeom>
          <a:solidFill>
            <a:srgbClr val="000000"/>
          </a:solidFill>
        </p:spPr>
        <p:txBody>
          <a:bodyPr wrap="square" lIns="0" tIns="0" rIns="0" bIns="0" rtlCol="0"/>
          <a:lstStyle/>
          <a:p>
            <a:endParaRPr/>
          </a:p>
        </p:txBody>
      </p:sp>
      <p:sp>
        <p:nvSpPr>
          <p:cNvPr id="11" name="object 11"/>
          <p:cNvSpPr/>
          <p:nvPr/>
        </p:nvSpPr>
        <p:spPr>
          <a:xfrm>
            <a:off x="2303995" y="3333686"/>
            <a:ext cx="2304415" cy="122555"/>
          </a:xfrm>
          <a:custGeom>
            <a:avLst/>
            <a:gdLst/>
            <a:ahLst/>
            <a:cxnLst/>
            <a:rect l="l" t="t" r="r" b="b"/>
            <a:pathLst>
              <a:path w="2304415" h="122554">
                <a:moveTo>
                  <a:pt x="0" y="122313"/>
                </a:moveTo>
                <a:lnTo>
                  <a:pt x="2303995" y="122313"/>
                </a:lnTo>
                <a:lnTo>
                  <a:pt x="2303995" y="0"/>
                </a:lnTo>
                <a:lnTo>
                  <a:pt x="0" y="0"/>
                </a:lnTo>
                <a:lnTo>
                  <a:pt x="0" y="122313"/>
                </a:lnTo>
                <a:close/>
              </a:path>
            </a:pathLst>
          </a:custGeom>
          <a:solidFill>
            <a:srgbClr val="3333B2"/>
          </a:solidFill>
        </p:spPr>
        <p:txBody>
          <a:bodyPr wrap="square" lIns="0" tIns="0" rIns="0" bIns="0" rtlCol="0"/>
          <a:lstStyle/>
          <a:p>
            <a:endParaRPr/>
          </a:p>
        </p:txBody>
      </p:sp>
      <p:sp>
        <p:nvSpPr>
          <p:cNvPr id="12" name="object 12"/>
          <p:cNvSpPr txBox="1">
            <a:spLocks noGrp="1"/>
          </p:cNvSpPr>
          <p:nvPr>
            <p:ph type="dt" sz="half" idx="6"/>
          </p:nvPr>
        </p:nvSpPr>
        <p:spPr>
          <a:xfrm>
            <a:off x="1607070" y="3348196"/>
            <a:ext cx="601980" cy="89768"/>
          </a:xfrm>
          <a:prstGeom prst="rect">
            <a:avLst/>
          </a:prstGeom>
        </p:spPr>
        <p:txBody>
          <a:bodyPr vert="horz" wrap="square" lIns="0" tIns="0" rIns="0" bIns="0" rtlCol="0">
            <a:spAutoFit/>
          </a:bodyPr>
          <a:lstStyle/>
          <a:p>
            <a:pPr marL="12700">
              <a:lnSpc>
                <a:spcPts val="670"/>
              </a:lnSpc>
            </a:pPr>
            <a:r>
              <a:rPr lang="en-US" spc="-50" dirty="0" err="1" smtClean="0"/>
              <a:t>Chih</a:t>
            </a:r>
            <a:r>
              <a:rPr lang="en-US" spc="-50" dirty="0" smtClean="0"/>
              <a:t>-Hsiang </a:t>
            </a:r>
            <a:r>
              <a:rPr lang="en-US" spc="-50" dirty="0" err="1" smtClean="0"/>
              <a:t>Yeh</a:t>
            </a:r>
            <a:endParaRPr spc="-50" dirty="0"/>
          </a:p>
        </p:txBody>
      </p:sp>
      <p:sp>
        <p:nvSpPr>
          <p:cNvPr id="13" name="object 13"/>
          <p:cNvSpPr txBox="1">
            <a:spLocks noGrp="1"/>
          </p:cNvSpPr>
          <p:nvPr>
            <p:ph type="ftr" sz="quarter" idx="5"/>
          </p:nvPr>
        </p:nvSpPr>
        <p:spPr>
          <a:xfrm>
            <a:off x="2398940" y="3348196"/>
            <a:ext cx="2206346" cy="179536"/>
          </a:xfrm>
          <a:prstGeom prst="rect">
            <a:avLst/>
          </a:prstGeom>
        </p:spPr>
        <p:txBody>
          <a:bodyPr vert="horz" wrap="square" lIns="0" tIns="0" rIns="0" bIns="0" rtlCol="0">
            <a:spAutoFit/>
          </a:bodyPr>
          <a:lstStyle/>
          <a:p>
            <a:pPr marL="12700">
              <a:lnSpc>
                <a:spcPts val="670"/>
              </a:lnSpc>
            </a:pPr>
            <a:r>
              <a:rPr lang="en-US" altLang="zh-TW" b="1" spc="25" dirty="0"/>
              <a:t>Summer homework - ENDER’S GAME</a:t>
            </a:r>
            <a:endParaRPr lang="en-US" altLang="zh-TW" spc="-5" dirty="0"/>
          </a:p>
          <a:p>
            <a:pPr marL="12700">
              <a:lnSpc>
                <a:spcPts val="670"/>
              </a:lnSpc>
            </a:pPr>
            <a:endParaRPr spc="-5" dirty="0"/>
          </a:p>
        </p:txBody>
      </p:sp>
      <p:sp>
        <p:nvSpPr>
          <p:cNvPr id="4" name="文字方塊 3"/>
          <p:cNvSpPr txBox="1"/>
          <p:nvPr/>
        </p:nvSpPr>
        <p:spPr>
          <a:xfrm>
            <a:off x="-5234" y="319358"/>
            <a:ext cx="4610520" cy="2215991"/>
          </a:xfrm>
          <a:prstGeom prst="rect">
            <a:avLst/>
          </a:prstGeom>
          <a:noFill/>
        </p:spPr>
        <p:txBody>
          <a:bodyPr wrap="square" rtlCol="0">
            <a:spAutoFit/>
          </a:bodyPr>
          <a:lstStyle/>
          <a:p>
            <a:r>
              <a:rPr kumimoji="1" lang="en-US" altLang="zh-TW" b="1" dirty="0">
                <a:latin typeface="Verdana" charset="0"/>
                <a:ea typeface="Verdana" charset="0"/>
                <a:cs typeface="Verdana" charset="0"/>
              </a:rPr>
              <a:t>C</a:t>
            </a:r>
            <a:r>
              <a:rPr kumimoji="1" lang="en-US" altLang="zh-TW" b="1" dirty="0" smtClean="0">
                <a:latin typeface="Verdana" charset="0"/>
                <a:ea typeface="Verdana" charset="0"/>
                <a:cs typeface="Verdana" charset="0"/>
              </a:rPr>
              <a:t>.</a:t>
            </a:r>
            <a:r>
              <a:rPr kumimoji="1" lang="zh-TW" altLang="en-US" b="1" dirty="0" smtClean="0">
                <a:latin typeface="Verdana" charset="0"/>
                <a:ea typeface="Verdana" charset="0"/>
                <a:cs typeface="Verdana" charset="0"/>
              </a:rPr>
              <a:t> </a:t>
            </a:r>
            <a:r>
              <a:rPr kumimoji="1" lang="en-US" altLang="zh-TW" b="1" dirty="0">
                <a:latin typeface="Verdana" charset="0"/>
                <a:ea typeface="Verdana" charset="0"/>
                <a:cs typeface="Verdana" charset="0"/>
              </a:rPr>
              <a:t>Angular </a:t>
            </a:r>
            <a:r>
              <a:rPr kumimoji="1" lang="en-US" altLang="zh-TW" b="1" dirty="0" smtClean="0">
                <a:latin typeface="Verdana" charset="0"/>
                <a:ea typeface="Verdana" charset="0"/>
                <a:cs typeface="Verdana" charset="0"/>
              </a:rPr>
              <a:t>momentum conserve</a:t>
            </a:r>
          </a:p>
          <a:p>
            <a:pPr marL="228600" indent="-228600">
              <a:buAutoNum type="alphaLcPeriod"/>
            </a:pPr>
            <a:endParaRPr kumimoji="1" lang="en-US" altLang="zh-TW" sz="1200" dirty="0" smtClean="0">
              <a:latin typeface="Verdana" charset="0"/>
              <a:ea typeface="Verdana" charset="0"/>
              <a:cs typeface="Verdana" charset="0"/>
            </a:endParaRPr>
          </a:p>
          <a:p>
            <a:pPr marL="228600" indent="-228600">
              <a:buAutoNum type="alphaLcPeriod"/>
            </a:pPr>
            <a:r>
              <a:rPr kumimoji="1" lang="en-US" altLang="zh-TW" sz="1200" dirty="0" smtClean="0">
                <a:latin typeface="Verdana" charset="0"/>
                <a:ea typeface="Verdana" charset="0"/>
                <a:cs typeface="Verdana" charset="0"/>
              </a:rPr>
              <a:t>The </a:t>
            </a:r>
            <a:r>
              <a:rPr kumimoji="1" lang="en-US" altLang="zh-TW" sz="1200" dirty="0">
                <a:latin typeface="Verdana" charset="0"/>
                <a:ea typeface="Verdana" charset="0"/>
                <a:cs typeface="Verdana" charset="0"/>
              </a:rPr>
              <a:t>total outer torque is </a:t>
            </a:r>
            <a:r>
              <a:rPr kumimoji="1" lang="en-US" altLang="zh-TW" sz="1200" dirty="0" smtClean="0">
                <a:latin typeface="Verdana" charset="0"/>
                <a:ea typeface="Verdana" charset="0"/>
                <a:cs typeface="Verdana" charset="0"/>
              </a:rPr>
              <a:t>zero</a:t>
            </a:r>
          </a:p>
          <a:p>
            <a:pPr marL="228600" indent="-228600">
              <a:buAutoNum type="alphaLcPeriod"/>
            </a:pPr>
            <a:endParaRPr kumimoji="1" lang="en-US" altLang="zh-TW" sz="1200" dirty="0">
              <a:latin typeface="Verdana" charset="0"/>
              <a:ea typeface="Verdana" charset="0"/>
              <a:cs typeface="Verdana" charset="0"/>
            </a:endParaRPr>
          </a:p>
          <a:p>
            <a:pPr marL="228600" indent="-228600">
              <a:buAutoNum type="alphaLcPeriod"/>
            </a:pPr>
            <a:r>
              <a:rPr kumimoji="1" lang="en-US" altLang="zh-TW" sz="1200" dirty="0" smtClean="0">
                <a:latin typeface="Verdana" charset="0"/>
                <a:ea typeface="Verdana" charset="0"/>
                <a:cs typeface="Verdana" charset="0"/>
              </a:rPr>
              <a:t>Use </a:t>
            </a:r>
            <a:r>
              <a:rPr kumimoji="1" lang="en-US" altLang="zh-TW" sz="1200" dirty="0">
                <a:latin typeface="Verdana" charset="0"/>
                <a:ea typeface="Verdana" charset="0"/>
                <a:cs typeface="Verdana" charset="0"/>
              </a:rPr>
              <a:t>this one law to do like rotate in the space and shot the bullet in the 360 </a:t>
            </a:r>
            <a:r>
              <a:rPr kumimoji="1" lang="en-US" altLang="zh-TW" sz="1200" dirty="0" smtClean="0">
                <a:latin typeface="Verdana" charset="0"/>
                <a:ea typeface="Verdana" charset="0"/>
                <a:cs typeface="Verdana" charset="0"/>
              </a:rPr>
              <a:t>degree</a:t>
            </a:r>
          </a:p>
          <a:p>
            <a:pPr marL="228600" indent="-228600">
              <a:buAutoNum type="alphaLcPeriod"/>
            </a:pPr>
            <a:endParaRPr kumimoji="1" lang="en-US" altLang="zh-TW" sz="1200" dirty="0" smtClean="0">
              <a:latin typeface="Verdana" charset="0"/>
              <a:ea typeface="Verdana" charset="0"/>
              <a:cs typeface="Verdana" charset="0"/>
            </a:endParaRPr>
          </a:p>
          <a:p>
            <a:pPr marL="228600" indent="-228600">
              <a:buAutoNum type="alphaLcPeriod"/>
            </a:pPr>
            <a:endParaRPr kumimoji="1" lang="en-US" altLang="zh-TW" sz="1200" dirty="0">
              <a:latin typeface="Verdana" charset="0"/>
              <a:ea typeface="Verdana" charset="0"/>
              <a:cs typeface="Verdana" charset="0"/>
            </a:endParaRPr>
          </a:p>
          <a:p>
            <a:pPr marL="228600" indent="-228600">
              <a:buAutoNum type="alphaLcPeriod"/>
            </a:pPr>
            <a:r>
              <a:rPr kumimoji="1" lang="en-US" altLang="zh-TW" sz="1200" dirty="0">
                <a:latin typeface="Verdana" charset="0"/>
                <a:ea typeface="Verdana" charset="0"/>
                <a:cs typeface="Verdana" charset="0"/>
              </a:rPr>
              <a:t>Basically, all things in the fiction that happen in the battle room ( null-gravity ) can use these three law to figure out</a:t>
            </a:r>
          </a:p>
        </p:txBody>
      </p:sp>
    </p:spTree>
    <p:extLst>
      <p:ext uri="{BB962C8B-B14F-4D97-AF65-F5344CB8AC3E}">
        <p14:creationId xmlns:p14="http://schemas.microsoft.com/office/powerpoint/2010/main" val="676309071"/>
      </p:ext>
    </p:extLst>
  </p:cSld>
  <p:clrMapOvr>
    <a:masterClrMapping/>
  </p:clrMapOvr>
  <p:transition>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1116</TotalTime>
  <Words>860</Words>
  <Application>Microsoft Macintosh PowerPoint</Application>
  <PresentationFormat>自訂</PresentationFormat>
  <Paragraphs>136</Paragraphs>
  <Slides>13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Calibri</vt:lpstr>
      <vt:lpstr>Tahoma</vt:lpstr>
      <vt:lpstr>Times New Roman</vt:lpstr>
      <vt:lpstr>Verdana</vt:lpstr>
      <vt:lpstr>新細明體</vt:lpstr>
      <vt:lpstr>Office Theme</vt:lpstr>
      <vt:lpstr>Summer homework ENDER’S GAME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dc:title>
  <cp:lastModifiedBy>Microsoft Office 使用者</cp:lastModifiedBy>
  <cp:revision>45</cp:revision>
  <dcterms:created xsi:type="dcterms:W3CDTF">2017-08-14T11:05:35Z</dcterms:created>
  <dcterms:modified xsi:type="dcterms:W3CDTF">2017-09-09T09:31:25Z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2017-06-02T00:00:00Z</vt:filetime>
  </property>
  <property fmtid="{D5CDD505-2E9C-101B-9397-08002B2CF9AE}" pid="3" name="Creator">
    <vt:lpwstr>LaTeX with beamer class version 3.07</vt:lpwstr>
  </property>
  <property fmtid="{D5CDD505-2E9C-101B-9397-08002B2CF9AE}" pid="4" name="LastSaved">
    <vt:filetime>2017-08-14T00:00:00Z</vt:filetime>
  </property>
</Properties>
</file>