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4" r:id="rId5"/>
    <p:sldId id="266" r:id="rId6"/>
    <p:sldId id="265" r:id="rId7"/>
    <p:sldId id="272" r:id="rId8"/>
    <p:sldId id="270" r:id="rId9"/>
    <p:sldId id="271" r:id="rId10"/>
    <p:sldId id="268" r:id="rId11"/>
    <p:sldId id="269" r:id="rId12"/>
    <p:sldId id="274" r:id="rId13"/>
    <p:sldId id="275" r:id="rId14"/>
    <p:sldId id="259" r:id="rId15"/>
    <p:sldId id="258" r:id="rId16"/>
    <p:sldId id="263" r:id="rId17"/>
    <p:sldId id="267" r:id="rId18"/>
    <p:sldId id="273" r:id="rId19"/>
  </p:sldIdLst>
  <p:sldSz cx="4610100" cy="3460750"/>
  <p:notesSz cx="4610100" cy="34607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>
        <p:scale>
          <a:sx n="187" d="100"/>
          <a:sy n="187" d="100"/>
        </p:scale>
        <p:origin x="160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3E9-C485-9F41-81CE-1CE1F5B3907B}" type="datetimeFigureOut">
              <a:rPr kumimoji="1" lang="zh-TW" altLang="en-US" smtClean="0"/>
              <a:t>2017/9/6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EF5A-1E9C-F443-8CD0-E9BD86ED96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886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10" dirty="0"/>
              <a:t>NONLINEAR </a:t>
            </a:r>
            <a:r>
              <a:rPr spc="-5" dirty="0"/>
              <a:t>STABILITY </a:t>
            </a:r>
            <a:r>
              <a:rPr spc="5" dirty="0"/>
              <a:t>OF </a:t>
            </a:r>
            <a:r>
              <a:rPr spc="-15" dirty="0"/>
              <a:t>TWO-DIMENSIONAL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QUA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40" dirty="0"/>
              <a:t>Olga</a:t>
            </a:r>
            <a:r>
              <a:rPr spc="-50" dirty="0"/>
              <a:t> S.Rozanova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10" dirty="0"/>
              <a:t>NONLINEAR </a:t>
            </a:r>
            <a:r>
              <a:rPr spc="-5" dirty="0"/>
              <a:t>STABILITY </a:t>
            </a:r>
            <a:r>
              <a:rPr spc="5" dirty="0"/>
              <a:t>OF </a:t>
            </a:r>
            <a:r>
              <a:rPr spc="-15" dirty="0"/>
              <a:t>TWO-DIMENSIONAL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QUA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40" dirty="0"/>
              <a:t>Olga</a:t>
            </a:r>
            <a:r>
              <a:rPr spc="-50" dirty="0"/>
              <a:t> S.Rozanova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10" dirty="0"/>
              <a:t>NONLINEAR </a:t>
            </a:r>
            <a:r>
              <a:rPr spc="-5" dirty="0"/>
              <a:t>STABILITY </a:t>
            </a:r>
            <a:r>
              <a:rPr spc="5" dirty="0"/>
              <a:t>OF </a:t>
            </a:r>
            <a:r>
              <a:rPr spc="-15" dirty="0"/>
              <a:t>TWO-DIMENSIONAL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QUA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40" dirty="0"/>
              <a:t>Olga</a:t>
            </a:r>
            <a:r>
              <a:rPr spc="-50" dirty="0"/>
              <a:t> S.Rozanova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10" dirty="0"/>
              <a:t>NONLINEAR </a:t>
            </a:r>
            <a:r>
              <a:rPr spc="-5" dirty="0"/>
              <a:t>STABILITY </a:t>
            </a:r>
            <a:r>
              <a:rPr spc="5" dirty="0"/>
              <a:t>OF </a:t>
            </a:r>
            <a:r>
              <a:rPr spc="-15" dirty="0"/>
              <a:t>TWO-DIMENSIONAL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QUA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40" dirty="0"/>
              <a:t>Olga</a:t>
            </a:r>
            <a:r>
              <a:rPr spc="-50" dirty="0"/>
              <a:t> S.Rozanova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5904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4877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3861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5639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5639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10" dirty="0"/>
              <a:t>NONLINEAR </a:t>
            </a:r>
            <a:r>
              <a:rPr spc="-5" dirty="0"/>
              <a:t>STABILITY </a:t>
            </a:r>
            <a:r>
              <a:rPr spc="5" dirty="0"/>
              <a:t>OF </a:t>
            </a:r>
            <a:r>
              <a:rPr spc="-15" dirty="0"/>
              <a:t>TWO-DIMENSIONAL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QUA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40" dirty="0"/>
              <a:t>Olga</a:t>
            </a:r>
            <a:r>
              <a:rPr spc="-50" dirty="0"/>
              <a:t> S.Rozanova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5904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4877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3861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-2306"/>
            <a:ext cx="4300575" cy="478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603832"/>
            <a:ext cx="3721735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48196"/>
            <a:ext cx="220599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10" dirty="0"/>
              <a:t>NONLINEAR </a:t>
            </a:r>
            <a:r>
              <a:rPr spc="-5" dirty="0"/>
              <a:t>STABILITY </a:t>
            </a:r>
            <a:r>
              <a:rPr spc="5" dirty="0"/>
              <a:t>OF </a:t>
            </a:r>
            <a:r>
              <a:rPr spc="-15" dirty="0"/>
              <a:t>TWO-DIMENSIONAL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QUA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40" dirty="0"/>
              <a:t>Olga</a:t>
            </a:r>
            <a:r>
              <a:rPr spc="-50" dirty="0"/>
              <a:t> S.Rozanova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ys.cts.nthu.edu.tw/actnews/intro.php?Sn=353&amp;OSn=759" TargetMode="External"/><Relationship Id="rId4" Type="http://schemas.openxmlformats.org/officeDocument/2006/relationships/hyperlink" Target="http://phys.cts.nthu.edu.tw/actnews/content.php?Sn=361" TargetMode="External"/><Relationship Id="rId5" Type="http://schemas.openxmlformats.org/officeDocument/2006/relationships/hyperlink" Target="http://www.phys.sinica.edu.tw/QCD2017/index.php?id=2&amp;fid=2" TargetMode="External"/><Relationship Id="rId6" Type="http://schemas.openxmlformats.org/officeDocument/2006/relationships/hyperlink" Target="http://phys.cts.nthu.edu.tw/actnews/?Sn=354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aipeigravitationalwavegroup.weebly.com/mini-schoo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090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7790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5639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5639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64650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994" y="162046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5348" y="1607769"/>
            <a:ext cx="114249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794" y="1658569"/>
            <a:ext cx="3837254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697077"/>
            <a:ext cx="5074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747858"/>
            <a:ext cx="50749" cy="8726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3" y="690922"/>
            <a:ext cx="3989704" cy="980440"/>
          </a:xfrm>
          <a:custGeom>
            <a:avLst/>
            <a:gdLst/>
            <a:ahLst/>
            <a:cxnLst/>
            <a:rect l="l" t="t" r="r" b="b"/>
            <a:pathLst>
              <a:path w="3989704" h="980439">
                <a:moveTo>
                  <a:pt x="3989654" y="0"/>
                </a:moveTo>
                <a:lnTo>
                  <a:pt x="0" y="0"/>
                </a:lnTo>
                <a:lnTo>
                  <a:pt x="0" y="929547"/>
                </a:lnTo>
                <a:lnTo>
                  <a:pt x="4008" y="949272"/>
                </a:lnTo>
                <a:lnTo>
                  <a:pt x="14922" y="965424"/>
                </a:lnTo>
                <a:lnTo>
                  <a:pt x="31075" y="976339"/>
                </a:lnTo>
                <a:lnTo>
                  <a:pt x="50800" y="980347"/>
                </a:lnTo>
                <a:lnTo>
                  <a:pt x="3938854" y="980347"/>
                </a:lnTo>
                <a:lnTo>
                  <a:pt x="3958579" y="976339"/>
                </a:lnTo>
                <a:lnTo>
                  <a:pt x="3974732" y="965424"/>
                </a:lnTo>
                <a:lnTo>
                  <a:pt x="3985646" y="949272"/>
                </a:lnTo>
                <a:lnTo>
                  <a:pt x="3989654" y="929547"/>
                </a:lnTo>
                <a:lnTo>
                  <a:pt x="39896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8" y="73515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90436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8" y="7224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8" y="7097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8" y="6970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03313" y="701095"/>
            <a:ext cx="3401695" cy="69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584200" algn="ctr">
              <a:lnSpc>
                <a:spcPct val="106700"/>
              </a:lnSpc>
            </a:pPr>
            <a:r>
              <a:rPr lang="en-US" b="1" spc="25" dirty="0" err="1" smtClean="0"/>
              <a:t>IoPAS</a:t>
            </a:r>
            <a:r>
              <a:rPr lang="en-US" b="1" spc="25" dirty="0" smtClean="0"/>
              <a:t> summer student program </a:t>
            </a:r>
            <a:r>
              <a:rPr lang="en-US" b="1" spc="25" dirty="0"/>
              <a:t/>
            </a:r>
            <a:br>
              <a:rPr lang="en-US" b="1" spc="25" dirty="0"/>
            </a:br>
            <a:r>
              <a:rPr lang="en-US" b="1" spc="25" dirty="0" smtClean="0"/>
              <a:t>-final report</a:t>
            </a:r>
            <a:endParaRPr b="1" spc="25" dirty="0"/>
          </a:p>
        </p:txBody>
      </p:sp>
      <p:sp>
        <p:nvSpPr>
          <p:cNvPr id="23" name="object 23"/>
          <p:cNvSpPr txBox="1"/>
          <p:nvPr/>
        </p:nvSpPr>
        <p:spPr>
          <a:xfrm>
            <a:off x="1162050" y="1892896"/>
            <a:ext cx="2209800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50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Student</a:t>
            </a:r>
            <a:r>
              <a:rPr lang="zh-TW" altLang="en-US" sz="1250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1250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:</a:t>
            </a:r>
            <a:r>
              <a:rPr lang="zh-TW" altLang="en-US" sz="1250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1250" b="1" dirty="0" err="1" smtClean="0">
                <a:solidFill>
                  <a:srgbClr val="FFC000"/>
                </a:solidFill>
                <a:latin typeface="Times New Roman"/>
                <a:cs typeface="Times New Roman"/>
              </a:rPr>
              <a:t>Chih</a:t>
            </a:r>
            <a:r>
              <a:rPr lang="en-US" sz="1250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-Hsiang </a:t>
            </a:r>
            <a:r>
              <a:rPr lang="en-US" sz="1250" b="1" dirty="0" err="1" smtClean="0">
                <a:solidFill>
                  <a:srgbClr val="FFC000"/>
                </a:solidFill>
                <a:latin typeface="Times New Roman"/>
                <a:cs typeface="Times New Roman"/>
              </a:rPr>
              <a:t>Yeh</a:t>
            </a:r>
            <a:endParaRPr lang="en-US" sz="1250" b="1" dirty="0" smtClean="0">
              <a:solidFill>
                <a:srgbClr val="FFC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900" b="1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900" b="1" dirty="0" smtClean="0">
                <a:latin typeface="Times New Roman"/>
                <a:cs typeface="Times New Roman"/>
              </a:rPr>
              <a:t>National Central University</a:t>
            </a:r>
          </a:p>
          <a:p>
            <a:pPr algn="ctr">
              <a:lnSpc>
                <a:spcPct val="100000"/>
              </a:lnSpc>
            </a:pPr>
            <a:r>
              <a:rPr lang="en-US" sz="900" b="1" dirty="0" smtClean="0">
                <a:latin typeface="Times New Roman"/>
                <a:cs typeface="Times New Roman"/>
              </a:rPr>
              <a:t>Academia </a:t>
            </a:r>
            <a:r>
              <a:rPr lang="en-US" sz="900" b="1" dirty="0" err="1" smtClean="0">
                <a:latin typeface="Times New Roman"/>
                <a:cs typeface="Times New Roman"/>
              </a:rPr>
              <a:t>sinica</a:t>
            </a:r>
            <a:endParaRPr lang="en-US" sz="900" b="1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9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00000"/>
              </a:lnSpc>
            </a:pPr>
            <a:r>
              <a:rPr lang="en-US" sz="900" b="1" dirty="0" smtClean="0">
                <a:latin typeface="Times New Roman" charset="0"/>
                <a:ea typeface="Times New Roman" charset="0"/>
                <a:cs typeface="Times New Roman" charset="0"/>
              </a:rPr>
              <a:t>PI: Henry </a:t>
            </a:r>
            <a:r>
              <a:rPr lang="en-US" sz="900" b="1" dirty="0" err="1" smtClean="0">
                <a:latin typeface="Times New Roman" charset="0"/>
                <a:ea typeface="Times New Roman" charset="0"/>
                <a:cs typeface="Times New Roman" charset="0"/>
              </a:rPr>
              <a:t>Tsz</a:t>
            </a:r>
            <a:r>
              <a:rPr lang="en-US" sz="900" b="1" dirty="0" smtClean="0">
                <a:latin typeface="Times New Roman" charset="0"/>
                <a:ea typeface="Times New Roman" charset="0"/>
                <a:cs typeface="Times New Roman" charset="0"/>
              </a:rPr>
              <a:t>-King Wong</a:t>
            </a:r>
          </a:p>
          <a:p>
            <a:pPr algn="ctr"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5497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360" y="3348196"/>
            <a:ext cx="220592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</a:t>
            </a:r>
            <a:r>
              <a:rPr lang="mr-IN" altLang="zh-TW" spc="25" dirty="0" smtClean="0"/>
              <a:t>–</a:t>
            </a:r>
            <a:r>
              <a:rPr lang="en-US" altLang="zh-TW" spc="25" dirty="0" smtClean="0"/>
              <a:t>final report</a:t>
            </a:r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154825"/>
            <a:ext cx="3740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altLang="zh-TW" b="1" dirty="0">
                <a:latin typeface="Tahoma"/>
                <a:cs typeface="Tahoma"/>
              </a:rPr>
              <a:t>a. Gravitational Wave related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0895" y="2488296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>
                <a:latin typeface="Verdana" charset="0"/>
                <a:ea typeface="Verdana" charset="0"/>
                <a:cs typeface="Verdana" charset="0"/>
              </a:rPr>
              <a:t>Now want to built more LIGO-like interference to sure the signal and location about event</a:t>
            </a:r>
            <a:endParaRPr kumimoji="1" lang="zh-TW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4" y="482316"/>
            <a:ext cx="3572625" cy="20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66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21576"/>
            <a:ext cx="3740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altLang="zh-TW" b="1" dirty="0">
                <a:latin typeface="Tahoma"/>
                <a:cs typeface="Tahoma"/>
              </a:rPr>
              <a:t>a. Gravitational Wave related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5840" y="267742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>
                <a:latin typeface="Verdana" charset="0"/>
                <a:ea typeface="Verdana" charset="0"/>
                <a:cs typeface="Verdana" charset="0"/>
              </a:rPr>
              <a:t>From universe, can minus more noise and deep traveling </a:t>
            </a:r>
            <a:endParaRPr kumimoji="1" lang="zh-TW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0" y="518145"/>
            <a:ext cx="4036229" cy="2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18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sp>
        <p:nvSpPr>
          <p:cNvPr id="5" name="文字方塊 4"/>
          <p:cNvSpPr txBox="1"/>
          <p:nvPr/>
        </p:nvSpPr>
        <p:spPr>
          <a:xfrm>
            <a:off x="-4814" y="34188"/>
            <a:ext cx="3591368" cy="65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latin typeface="Tahoma"/>
                <a:cs typeface="Tahoma"/>
              </a:rPr>
              <a:t>a. </a:t>
            </a:r>
            <a:r>
              <a:rPr lang="en-US" altLang="zh-TW" b="1" dirty="0">
                <a:latin typeface="Tahoma"/>
                <a:cs typeface="Tahoma"/>
              </a:rPr>
              <a:t>Gravitational Wave related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4" y="437083"/>
            <a:ext cx="4610100" cy="11636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" y="1609303"/>
            <a:ext cx="4605706" cy="17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804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21576"/>
            <a:ext cx="3740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b="1" dirty="0" smtClean="0">
                <a:latin typeface="Tahoma"/>
                <a:cs typeface="Tahoma"/>
              </a:rPr>
              <a:t>b. Statistics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5840" y="276599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>
                <a:latin typeface="Verdana" charset="0"/>
                <a:ea typeface="Verdana" charset="0"/>
                <a:cs typeface="Verdana" charset="0"/>
              </a:rPr>
              <a:t>Before and after the experiment we need to </a:t>
            </a:r>
            <a:r>
              <a:rPr kumimoji="1" lang="en-US" altLang="zh-TW" sz="1200" smtClean="0">
                <a:latin typeface="Verdana" charset="0"/>
                <a:ea typeface="Verdana" charset="0"/>
                <a:cs typeface="Verdana" charset="0"/>
              </a:rPr>
              <a:t>expect how much event we want to see</a:t>
            </a:r>
            <a:endParaRPr kumimoji="1" lang="zh-TW" alt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3" y="493059"/>
            <a:ext cx="3376664" cy="23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9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149145"/>
            <a:ext cx="3793490" cy="485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altLang="zh-TW" sz="1600" b="1" dirty="0" smtClean="0">
                <a:latin typeface="Tahoma"/>
                <a:cs typeface="Tahoma"/>
              </a:rPr>
              <a:t>2.Some</a:t>
            </a:r>
            <a:r>
              <a:rPr lang="zh-TW" altLang="en-US" sz="1600" b="1" dirty="0" smtClean="0">
                <a:latin typeface="Tahoma"/>
                <a:cs typeface="Tahoma"/>
              </a:rPr>
              <a:t> </a:t>
            </a:r>
            <a:r>
              <a:rPr lang="en-US" altLang="zh-TW" sz="1600" b="1" dirty="0" smtClean="0">
                <a:latin typeface="Tahoma"/>
                <a:cs typeface="Tahoma"/>
              </a:rPr>
              <a:t>interesting</a:t>
            </a:r>
            <a:r>
              <a:rPr lang="zh-TW" altLang="en-US" sz="1600" b="1" dirty="0" smtClean="0">
                <a:latin typeface="Tahoma"/>
                <a:cs typeface="Tahoma"/>
              </a:rPr>
              <a:t> </a:t>
            </a:r>
            <a:r>
              <a:rPr lang="en-US" altLang="zh-TW" sz="1600" b="1" dirty="0" smtClean="0">
                <a:latin typeface="Tahoma"/>
                <a:cs typeface="Tahoma"/>
              </a:rPr>
              <a:t>problems-LIGO challenge</a:t>
            </a:r>
            <a:r>
              <a:rPr lang="zh-TW" altLang="en-US" sz="1600" b="1" dirty="0" smtClean="0">
                <a:latin typeface="Tahoma"/>
                <a:cs typeface="Tahoma"/>
              </a:rPr>
              <a:t> 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101" y="709335"/>
            <a:ext cx="3886201" cy="274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-What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the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scale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about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light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difference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and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location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difference(test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mass)?</a:t>
            </a: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-Light change scale is different from location</a:t>
            </a: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-Different effect</a:t>
            </a: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-</a:t>
            </a:r>
            <a:r>
              <a:rPr lang="en-US" altLang="zh-TW" sz="1050" b="1" u="sng" dirty="0" smtClean="0">
                <a:latin typeface="Verdana"/>
                <a:cs typeface="Verdana"/>
              </a:rPr>
              <a:t>Light-&gt;Red shift</a:t>
            </a: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-</a:t>
            </a:r>
            <a:r>
              <a:rPr lang="en-US" altLang="zh-TW" sz="1050" b="1" u="sng" dirty="0" smtClean="0">
                <a:latin typeface="Verdana"/>
                <a:cs typeface="Verdana"/>
              </a:rPr>
              <a:t>location-&gt;Metric tensor itself</a:t>
            </a:r>
          </a:p>
          <a:p>
            <a:pPr>
              <a:lnSpc>
                <a:spcPct val="100000"/>
              </a:lnSpc>
            </a:pP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-Is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that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chirp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the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real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signal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?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not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from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the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same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noise</a:t>
            </a:r>
            <a:r>
              <a:rPr lang="en-US" altLang="zh-TW" sz="1050" dirty="0" smtClean="0">
                <a:latin typeface="Verdana"/>
                <a:cs typeface="Verdana"/>
              </a:rPr>
              <a:t>?</a:t>
            </a:r>
          </a:p>
          <a:p>
            <a:pPr>
              <a:lnSpc>
                <a:spcPct val="100000"/>
              </a:lnSpc>
            </a:pPr>
            <a:endParaRPr lang="en-US" altLang="zh-TW" sz="1050" b="1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1050" b="1" dirty="0" smtClean="0">
                <a:latin typeface="Verdana" charset="0"/>
                <a:ea typeface="Verdana" charset="0"/>
                <a:cs typeface="Verdana" charset="0"/>
              </a:rPr>
              <a:t>-Questionable </a:t>
            </a:r>
            <a:r>
              <a:rPr lang="en-US" altLang="zh-TW" sz="1050" b="1" dirty="0">
                <a:latin typeface="Verdana" charset="0"/>
                <a:ea typeface="Verdana" charset="0"/>
                <a:cs typeface="Verdana" charset="0"/>
              </a:rPr>
              <a:t>mirror </a:t>
            </a:r>
            <a:r>
              <a:rPr lang="en-US" altLang="zh-TW" sz="1050" b="1" dirty="0" smtClean="0">
                <a:latin typeface="Verdana" charset="0"/>
                <a:ea typeface="Verdana" charset="0"/>
                <a:cs typeface="Verdana" charset="0"/>
              </a:rPr>
              <a:t>isolation?</a:t>
            </a: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 charset="0"/>
                <a:ea typeface="Verdana" charset="0"/>
                <a:cs typeface="Verdana" charset="0"/>
              </a:rPr>
              <a:t>tolerances </a:t>
            </a:r>
            <a:r>
              <a:rPr lang="en-US" altLang="zh-TW" sz="1050" dirty="0">
                <a:latin typeface="Verdana" charset="0"/>
                <a:ea typeface="Verdana" charset="0"/>
                <a:cs typeface="Verdana" charset="0"/>
              </a:rPr>
              <a:t>of almost one angstrom (1Å</a:t>
            </a:r>
            <a:r>
              <a:rPr lang="en-US" altLang="zh-TW" sz="1050" dirty="0" smtClean="0">
                <a:latin typeface="Verdana" charset="0"/>
                <a:ea typeface="Verdana" charset="0"/>
                <a:cs typeface="Verdana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TW" sz="1050" dirty="0">
                <a:latin typeface="Verdana" charset="0"/>
                <a:ea typeface="Verdana" charset="0"/>
                <a:cs typeface="Verdana" charset="0"/>
              </a:rPr>
              <a:t>-a billion times larger than the predicted size of gravitational waves </a:t>
            </a:r>
            <a:endParaRPr lang="en-US" altLang="zh-TW" sz="1050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 charset="0"/>
                <a:ea typeface="Verdana" charset="0"/>
                <a:cs typeface="Verdana" charset="0"/>
              </a:rPr>
              <a:t>-include in </a:t>
            </a:r>
            <a:r>
              <a:rPr lang="en-US" altLang="zh-TW" sz="1050" b="1" dirty="0" smtClean="0">
                <a:latin typeface="Verdana" charset="0"/>
                <a:ea typeface="Verdana" charset="0"/>
                <a:cs typeface="Verdana" charset="0"/>
              </a:rPr>
              <a:t>random error(system error)-&gt;problem precisely measure</a:t>
            </a:r>
          </a:p>
          <a:p>
            <a:pPr>
              <a:lnSpc>
                <a:spcPct val="100000"/>
              </a:lnSpc>
            </a:pPr>
            <a:endParaRPr lang="en-US" altLang="zh-TW" sz="1050" dirty="0" smtClean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46904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35374"/>
            <a:ext cx="3793490" cy="54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b="1" dirty="0" smtClean="0">
                <a:latin typeface="Tahoma"/>
                <a:cs typeface="Tahoma"/>
              </a:rPr>
              <a:t>3.Some new ideas </a:t>
            </a:r>
            <a:r>
              <a:rPr lang="mr-IN" b="1" dirty="0" smtClean="0">
                <a:latin typeface="Tahoma"/>
                <a:cs typeface="Tahoma"/>
              </a:rPr>
              <a:t>–</a:t>
            </a:r>
            <a:r>
              <a:rPr lang="en-US" b="1" dirty="0" smtClean="0">
                <a:latin typeface="Tahoma"/>
                <a:cs typeface="Tahoma"/>
              </a:rPr>
              <a:t>produce GW that can be measured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49" y="972756"/>
            <a:ext cx="3886201" cy="2262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1.Use the </a:t>
            </a:r>
            <a:r>
              <a:rPr lang="en-US" sz="1050" b="1" dirty="0" smtClean="0">
                <a:latin typeface="Verdana"/>
                <a:cs typeface="Verdana"/>
              </a:rPr>
              <a:t>GR concept </a:t>
            </a:r>
            <a:r>
              <a:rPr lang="mr-IN" sz="1050" dirty="0" smtClean="0">
                <a:latin typeface="Verdana"/>
                <a:cs typeface="Verdana"/>
              </a:rPr>
              <a:t>–</a:t>
            </a:r>
            <a:r>
              <a:rPr lang="en-US" sz="1050" dirty="0" smtClean="0">
                <a:latin typeface="Verdana"/>
                <a:cs typeface="Verdana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-Gravitation propagation </a:t>
            </a:r>
            <a:r>
              <a:rPr lang="en-US" sz="1050" b="1" dirty="0" smtClean="0">
                <a:latin typeface="Verdana"/>
                <a:cs typeface="Verdana"/>
              </a:rPr>
              <a:t>can’t faster than light speed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2.Use </a:t>
            </a:r>
            <a:r>
              <a:rPr lang="en-US" sz="1050" b="1" dirty="0" smtClean="0">
                <a:latin typeface="Verdana"/>
                <a:cs typeface="Verdana"/>
              </a:rPr>
              <a:t>Michelson interference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3.Use the </a:t>
            </a:r>
            <a:r>
              <a:rPr lang="en-US" sz="1050" b="1" dirty="0" smtClean="0">
                <a:latin typeface="Verdana"/>
                <a:cs typeface="Verdana"/>
              </a:rPr>
              <a:t>high energy field </a:t>
            </a:r>
            <a:r>
              <a:rPr lang="en-US" sz="1050" dirty="0" smtClean="0">
                <a:latin typeface="Verdana"/>
                <a:cs typeface="Verdana"/>
              </a:rPr>
              <a:t>to form the black hole -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-Laser could possible to do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4.We can produce the Gravitational wave by ourselves and </a:t>
            </a:r>
            <a:r>
              <a:rPr lang="en-US" sz="1050" b="1" dirty="0" smtClean="0">
                <a:latin typeface="Verdana"/>
                <a:cs typeface="Verdana"/>
              </a:rPr>
              <a:t>possible to measure</a:t>
            </a:r>
            <a:r>
              <a:rPr lang="en-US" sz="1050" dirty="0" smtClean="0">
                <a:latin typeface="Verdana"/>
                <a:cs typeface="Verdana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**Actually we can produce in our lifetime, But the scale is too too small to measure, so I think we can use other way to produce**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329519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218640"/>
            <a:ext cx="3793490" cy="232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altLang="zh-TW" sz="1600" b="1" dirty="0" smtClean="0">
                <a:latin typeface="Tahoma"/>
                <a:cs typeface="Tahoma"/>
              </a:rPr>
              <a:t>4.</a:t>
            </a:r>
            <a:r>
              <a:rPr lang="en-US" sz="1600" b="1" dirty="0" smtClean="0">
                <a:latin typeface="Tahoma"/>
                <a:cs typeface="Tahoma"/>
              </a:rPr>
              <a:t>Conclusion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49" y="972756"/>
            <a:ext cx="3886201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1.</a:t>
            </a:r>
            <a:r>
              <a:rPr lang="en-US" sz="1050" dirty="0" smtClean="0">
                <a:latin typeface="Verdana"/>
                <a:cs typeface="Verdana"/>
              </a:rPr>
              <a:t>Gravitational wave is the </a:t>
            </a:r>
            <a:r>
              <a:rPr lang="en-US" altLang="zh-TW" sz="1050" b="1" dirty="0" smtClean="0">
                <a:latin typeface="Verdana"/>
                <a:cs typeface="Verdana"/>
              </a:rPr>
              <a:t>promising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program</a:t>
            </a:r>
          </a:p>
          <a:p>
            <a:pPr>
              <a:lnSpc>
                <a:spcPct val="100000"/>
              </a:lnSpc>
            </a:pP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2.Many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problems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like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dark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matter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or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other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universe</a:t>
            </a:r>
            <a:r>
              <a:rPr lang="zh-TW" altLang="en-US" sz="1050" dirty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problem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want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to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through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this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spectrum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to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solve</a:t>
            </a:r>
          </a:p>
          <a:p>
            <a:pPr>
              <a:lnSpc>
                <a:spcPct val="100000"/>
              </a:lnSpc>
            </a:pP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3.Behind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and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after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experiment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are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there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own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statistics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problem,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and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we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need</a:t>
            </a:r>
            <a:r>
              <a:rPr lang="zh-TW" altLang="en-US" sz="1050" dirty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to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see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them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carefully.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4.Every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time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we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think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about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experiment,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we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need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to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carefully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to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write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down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the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detail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dirty="0" smtClean="0">
                <a:latin typeface="Verdana"/>
                <a:cs typeface="Verdana"/>
              </a:rPr>
              <a:t>to</a:t>
            </a:r>
            <a:r>
              <a:rPr lang="zh-TW" altLang="en-US" sz="1050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face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the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altLang="zh-TW" sz="1050" b="1" dirty="0" smtClean="0">
                <a:latin typeface="Verdana"/>
                <a:cs typeface="Verdana"/>
              </a:rPr>
              <a:t>challenge</a:t>
            </a:r>
            <a:r>
              <a:rPr lang="en-US" altLang="zh-TW" sz="1050" dirty="0" smtClean="0">
                <a:latin typeface="Verdana"/>
                <a:cs typeface="Verdana"/>
              </a:rPr>
              <a:t>.</a:t>
            </a:r>
            <a:endParaRPr lang="en-US" sz="1050" dirty="0" smtClean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772162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218640"/>
            <a:ext cx="3793490" cy="232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sz="1600" b="1" dirty="0" smtClean="0">
                <a:latin typeface="Tahoma"/>
                <a:cs typeface="Tahoma"/>
              </a:rPr>
              <a:t>Thanks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49" y="972756"/>
            <a:ext cx="3886201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1.Thanks to teacher for giving us the opportunity to stay at </a:t>
            </a:r>
            <a:r>
              <a:rPr lang="en-US" altLang="zh-TW" sz="1050" dirty="0" err="1" smtClean="0">
                <a:latin typeface="Verdana"/>
                <a:cs typeface="Verdana"/>
              </a:rPr>
              <a:t>IoPAS</a:t>
            </a:r>
            <a:r>
              <a:rPr lang="en-US" altLang="zh-TW" sz="1050" dirty="0" smtClean="0">
                <a:latin typeface="Verdana"/>
                <a:cs typeface="Verdana"/>
              </a:rPr>
              <a:t> to study in summer vacation, I think most of the experience that is precious.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2.Have the nice day and nice future for everyone!</a:t>
            </a:r>
          </a:p>
          <a:p>
            <a:pPr>
              <a:lnSpc>
                <a:spcPct val="100000"/>
              </a:lnSpc>
            </a:pPr>
            <a:endParaRPr lang="en-US" sz="1050" dirty="0" smtClean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51787" y="2187575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/>
              <a:t>Thanks and see you!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22604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30175"/>
            <a:ext cx="3793490" cy="232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sz="1600" b="1" dirty="0" smtClean="0">
                <a:latin typeface="Tahoma"/>
                <a:cs typeface="Tahoma"/>
              </a:rPr>
              <a:t>5.Reference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894" y="434975"/>
            <a:ext cx="3886201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1.TGWG mini-school</a:t>
            </a: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  <a:hlinkClick r:id="rId2"/>
              </a:rPr>
              <a:t>http</a:t>
            </a:r>
            <a:r>
              <a:rPr lang="en-US" altLang="zh-TW" sz="1050" dirty="0">
                <a:latin typeface="Verdana"/>
                <a:cs typeface="Verdana"/>
                <a:hlinkClick r:id="rId2"/>
              </a:rPr>
              <a:t>://</a:t>
            </a:r>
            <a:r>
              <a:rPr lang="en-US" altLang="zh-TW" sz="1050" dirty="0" smtClean="0">
                <a:latin typeface="Verdana"/>
                <a:cs typeface="Verdana"/>
                <a:hlinkClick r:id="rId2"/>
              </a:rPr>
              <a:t>taipeigravitationalwavegroup.weebly.com/mini-school.html</a:t>
            </a: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altLang="zh-TW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2.AMO summer school</a:t>
            </a:r>
          </a:p>
          <a:p>
            <a:pPr>
              <a:lnSpc>
                <a:spcPct val="100000"/>
              </a:lnSpc>
            </a:pPr>
            <a:r>
              <a:rPr lang="en-US" altLang="zh-TW" sz="1050" dirty="0">
                <a:latin typeface="Verdana"/>
                <a:cs typeface="Verdana"/>
                <a:hlinkClick r:id="rId3"/>
              </a:rPr>
              <a:t>http://</a:t>
            </a:r>
            <a:r>
              <a:rPr lang="en-US" altLang="zh-TW" sz="1050" dirty="0" smtClean="0">
                <a:latin typeface="Verdana"/>
                <a:cs typeface="Verdana"/>
                <a:hlinkClick r:id="rId3"/>
              </a:rPr>
              <a:t>phys.cts.nthu.edu.tw/actnews/intro.php?Sn=353&amp;OSn=759</a:t>
            </a: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altLang="zh-TW" sz="1050" dirty="0" smtClean="0">
              <a:latin typeface="Verdana"/>
              <a:cs typeface="Verdana"/>
            </a:endParaRPr>
          </a:p>
          <a:p>
            <a:r>
              <a:rPr lang="en-US" altLang="zh-TW" sz="1050" dirty="0" smtClean="0">
                <a:latin typeface="Verdana"/>
                <a:cs typeface="Verdana"/>
              </a:rPr>
              <a:t>3.Summer </a:t>
            </a:r>
            <a:r>
              <a:rPr lang="en-US" altLang="zh-TW" sz="1050" dirty="0">
                <a:latin typeface="Verdana"/>
                <a:cs typeface="Verdana"/>
              </a:rPr>
              <a:t>School on Gravity, Fields and Strings</a:t>
            </a:r>
          </a:p>
          <a:p>
            <a:pPr>
              <a:lnSpc>
                <a:spcPct val="100000"/>
              </a:lnSpc>
            </a:pPr>
            <a:r>
              <a:rPr lang="en-US" altLang="zh-TW" sz="1050" dirty="0">
                <a:latin typeface="Verdana"/>
                <a:cs typeface="Verdana"/>
                <a:hlinkClick r:id="rId4"/>
              </a:rPr>
              <a:t>http://</a:t>
            </a:r>
            <a:r>
              <a:rPr lang="en-US" altLang="zh-TW" sz="1050" dirty="0" smtClean="0">
                <a:latin typeface="Verdana"/>
                <a:cs typeface="Verdana"/>
                <a:hlinkClick r:id="rId4"/>
              </a:rPr>
              <a:t>phys.cts.nthu.edu.tw/actnews/content.php?Sn=361</a:t>
            </a: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4.Hadron physics &amp; QCD</a:t>
            </a:r>
          </a:p>
          <a:p>
            <a:pPr>
              <a:lnSpc>
                <a:spcPct val="100000"/>
              </a:lnSpc>
            </a:pPr>
            <a:r>
              <a:rPr lang="en-US" altLang="zh-TW" sz="1050" dirty="0">
                <a:latin typeface="Verdana"/>
                <a:cs typeface="Verdana"/>
                <a:hlinkClick r:id="rId5"/>
              </a:rPr>
              <a:t>http://</a:t>
            </a:r>
            <a:r>
              <a:rPr lang="en-US" altLang="zh-TW" sz="1050" dirty="0" smtClean="0">
                <a:latin typeface="Verdana"/>
                <a:cs typeface="Verdana"/>
                <a:hlinkClick r:id="rId5"/>
              </a:rPr>
              <a:t>www.phys.sinica.edu.tw/QCD2017/index.php?id=2&amp;fid=2</a:t>
            </a: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altLang="zh-TW" sz="1050" dirty="0" smtClean="0">
                <a:latin typeface="Verdana"/>
                <a:cs typeface="Verdana"/>
              </a:rPr>
              <a:t>5.Dark Matter at LHC</a:t>
            </a:r>
          </a:p>
          <a:p>
            <a:pPr>
              <a:lnSpc>
                <a:spcPct val="100000"/>
              </a:lnSpc>
            </a:pPr>
            <a:r>
              <a:rPr lang="en-US" altLang="zh-TW" sz="1050" dirty="0">
                <a:latin typeface="Verdana"/>
                <a:cs typeface="Verdana"/>
                <a:hlinkClick r:id="rId6"/>
              </a:rPr>
              <a:t>http://phys.cts.nthu.edu.tw/actnews/?</a:t>
            </a:r>
            <a:r>
              <a:rPr lang="en-US" altLang="zh-TW" sz="1050" dirty="0" smtClean="0">
                <a:latin typeface="Verdana"/>
                <a:cs typeface="Verdana"/>
                <a:hlinkClick r:id="rId6"/>
              </a:rPr>
              <a:t>Sn=354</a:t>
            </a:r>
            <a:endParaRPr lang="en-US" altLang="zh-TW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altLang="zh-TW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altLang="zh-TW" sz="1050" dirty="0" smtClean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1487149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206375"/>
            <a:ext cx="3740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b="1" dirty="0" smtClean="0">
                <a:latin typeface="Tahoma"/>
                <a:cs typeface="Tahoma"/>
              </a:rPr>
              <a:t>Outline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894" y="663575"/>
            <a:ext cx="3886201" cy="24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u="sng" dirty="0" smtClean="0">
                <a:latin typeface="Verdana"/>
                <a:cs typeface="Verdana"/>
              </a:rPr>
              <a:t>1.The related topics</a:t>
            </a:r>
            <a:r>
              <a:rPr lang="en-US" sz="1050" dirty="0" smtClean="0">
                <a:latin typeface="Verdana"/>
                <a:cs typeface="Verdana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  </a:t>
            </a:r>
            <a:r>
              <a:rPr lang="en-US" sz="1050" b="1" dirty="0" smtClean="0">
                <a:latin typeface="Verdana"/>
                <a:cs typeface="Verdana"/>
              </a:rPr>
              <a:t>a.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sz="1050" b="1" dirty="0" smtClean="0">
                <a:latin typeface="Verdana"/>
                <a:cs typeface="Verdana"/>
              </a:rPr>
              <a:t>Gravitational wave</a:t>
            </a:r>
            <a:r>
              <a:rPr lang="en-US" sz="1050" dirty="0" smtClean="0">
                <a:latin typeface="Verdana"/>
                <a:cs typeface="Verdana"/>
              </a:rPr>
              <a:t>	</a:t>
            </a:r>
            <a:r>
              <a:rPr lang="en-US" sz="1050" b="1" dirty="0" smtClean="0">
                <a:latin typeface="Verdana"/>
                <a:cs typeface="Verdana"/>
              </a:rPr>
              <a:t>b.</a:t>
            </a:r>
            <a:r>
              <a:rPr lang="zh-TW" altLang="en-US" sz="1050" b="1" dirty="0" smtClean="0">
                <a:latin typeface="Verdana"/>
                <a:cs typeface="Verdana"/>
              </a:rPr>
              <a:t> </a:t>
            </a:r>
            <a:r>
              <a:rPr lang="en-US" sz="1050" b="1" dirty="0" smtClean="0">
                <a:latin typeface="Verdana"/>
                <a:cs typeface="Verdana"/>
              </a:rPr>
              <a:t>statistics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(use the most reference from other Professor’s </a:t>
            </a:r>
            <a:r>
              <a:rPr lang="en-US" sz="1050" dirty="0" err="1" smtClean="0">
                <a:latin typeface="Verdana"/>
                <a:cs typeface="Verdana"/>
              </a:rPr>
              <a:t>p</a:t>
            </a:r>
            <a:r>
              <a:rPr lang="en-US" altLang="zh-TW" sz="1050" dirty="0" err="1" smtClean="0">
                <a:latin typeface="Verdana"/>
                <a:cs typeface="Verdana"/>
              </a:rPr>
              <a:t>owerpoint</a:t>
            </a:r>
            <a:r>
              <a:rPr lang="en-US" sz="1050" dirty="0" smtClean="0">
                <a:latin typeface="Verdana"/>
                <a:cs typeface="Verdana"/>
              </a:rPr>
              <a:t> from workshop or summer school)</a:t>
            </a:r>
          </a:p>
          <a:p>
            <a:pPr>
              <a:lnSpc>
                <a:spcPct val="100000"/>
              </a:lnSpc>
            </a:pPr>
            <a:endParaRPr lang="en-US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u="sng" dirty="0" smtClean="0">
                <a:latin typeface="Verdana"/>
                <a:cs typeface="Verdana"/>
              </a:rPr>
              <a:t>2.Some interesting challenge for LIGO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u="sng" dirty="0" smtClean="0">
                <a:latin typeface="Verdana"/>
                <a:cs typeface="Verdana"/>
              </a:rPr>
              <a:t>3.Some new ideas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105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u="sng" dirty="0" smtClean="0">
                <a:latin typeface="Verdana"/>
                <a:cs typeface="Verdana"/>
              </a:rPr>
              <a:t>4.Conclusion</a:t>
            </a:r>
          </a:p>
          <a:p>
            <a:pPr>
              <a:lnSpc>
                <a:spcPct val="100000"/>
              </a:lnSpc>
            </a:pPr>
            <a:endParaRPr lang="en-US" sz="1050" u="sng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1050" u="sng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50" u="sng" dirty="0" smtClean="0">
                <a:latin typeface="Verdana"/>
                <a:cs typeface="Verdana"/>
              </a:rPr>
              <a:t>5.Reference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65762"/>
            <a:ext cx="3793490" cy="232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sz="1600" b="1" dirty="0" smtClean="0">
                <a:latin typeface="Tahoma"/>
                <a:cs typeface="Tahoma"/>
              </a:rPr>
              <a:t>Summer school and workshop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402" y="204734"/>
            <a:ext cx="4433836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100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Verdana"/>
                <a:cs typeface="Verdana"/>
              </a:rPr>
              <a:t>This summer I participate in many </a:t>
            </a:r>
            <a:r>
              <a:rPr lang="en-US" sz="1000" b="1" dirty="0" smtClean="0">
                <a:latin typeface="Verdana"/>
                <a:cs typeface="Verdana"/>
              </a:rPr>
              <a:t>summer school </a:t>
            </a:r>
            <a:r>
              <a:rPr lang="en-US" sz="1000" dirty="0" smtClean="0">
                <a:latin typeface="Verdana"/>
                <a:cs typeface="Verdana"/>
              </a:rPr>
              <a:t>and workshop:</a:t>
            </a:r>
          </a:p>
          <a:p>
            <a:pPr>
              <a:lnSpc>
                <a:spcPct val="100000"/>
              </a:lnSpc>
            </a:pPr>
            <a:endParaRPr lang="en-US" sz="100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00" b="1" dirty="0" smtClean="0">
                <a:latin typeface="Verdana"/>
                <a:cs typeface="Verdana"/>
              </a:rPr>
              <a:t>1.Summer </a:t>
            </a:r>
            <a:r>
              <a:rPr lang="en-US" sz="1000" b="1" dirty="0">
                <a:latin typeface="Verdana"/>
                <a:cs typeface="Verdana"/>
              </a:rPr>
              <a:t>Mini-School of Gravitational </a:t>
            </a:r>
            <a:r>
              <a:rPr lang="en-US" sz="1000" b="1" dirty="0" smtClean="0">
                <a:latin typeface="Verdana"/>
                <a:cs typeface="Verdana"/>
              </a:rPr>
              <a:t>Wave</a:t>
            </a:r>
          </a:p>
          <a:p>
            <a:pPr>
              <a:lnSpc>
                <a:spcPct val="100000"/>
              </a:lnSpc>
            </a:pPr>
            <a:r>
              <a:rPr lang="zh-TW" altLang="en-US" sz="1000" b="1" dirty="0" smtClean="0">
                <a:latin typeface="Verdana"/>
                <a:cs typeface="Verdana"/>
              </a:rPr>
              <a:t>（</a:t>
            </a:r>
            <a:r>
              <a:rPr lang="en-US" altLang="zh-TW" sz="1000" b="1" dirty="0" smtClean="0">
                <a:latin typeface="Verdana"/>
                <a:cs typeface="Verdana"/>
              </a:rPr>
              <a:t>TGWG)</a:t>
            </a:r>
            <a:endParaRPr lang="en-US" sz="10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100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00" b="1" dirty="0" smtClean="0">
                <a:latin typeface="Verdana"/>
                <a:cs typeface="Verdana"/>
              </a:rPr>
              <a:t>2.AMO </a:t>
            </a:r>
            <a:r>
              <a:rPr lang="en-US" sz="1000" b="1" dirty="0">
                <a:latin typeface="Verdana"/>
                <a:cs typeface="Verdana"/>
              </a:rPr>
              <a:t>Physics Summer </a:t>
            </a:r>
            <a:r>
              <a:rPr lang="en-US" sz="1000" b="1" dirty="0" smtClean="0">
                <a:latin typeface="Verdana"/>
                <a:cs typeface="Verdana"/>
              </a:rPr>
              <a:t>School</a:t>
            </a:r>
          </a:p>
          <a:p>
            <a:pPr>
              <a:lnSpc>
                <a:spcPct val="100000"/>
              </a:lnSpc>
            </a:pPr>
            <a:r>
              <a:rPr lang="en-US" sz="1000" b="1" dirty="0" smtClean="0">
                <a:latin typeface="Verdana"/>
                <a:cs typeface="Verdana"/>
              </a:rPr>
              <a:t>(AMO: atom , molecule, optics)</a:t>
            </a:r>
          </a:p>
          <a:p>
            <a:pPr>
              <a:lnSpc>
                <a:spcPct val="100000"/>
              </a:lnSpc>
            </a:pPr>
            <a:endParaRPr lang="en-US" sz="100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00" b="1" dirty="0" smtClean="0">
                <a:latin typeface="Verdana"/>
                <a:cs typeface="Verdana"/>
              </a:rPr>
              <a:t>3.Summer </a:t>
            </a:r>
            <a:r>
              <a:rPr lang="en-US" sz="1000" b="1" dirty="0">
                <a:latin typeface="Verdana"/>
                <a:cs typeface="Verdana"/>
              </a:rPr>
              <a:t>School on Gravity, Fields and </a:t>
            </a:r>
            <a:r>
              <a:rPr lang="en-US" sz="1000" b="1" dirty="0" smtClean="0">
                <a:latin typeface="Verdana"/>
                <a:cs typeface="Verdana"/>
              </a:rPr>
              <a:t>Strings</a:t>
            </a:r>
          </a:p>
          <a:p>
            <a:pPr>
              <a:lnSpc>
                <a:spcPct val="100000"/>
              </a:lnSpc>
            </a:pPr>
            <a:r>
              <a:rPr lang="en-US" sz="1000" b="1" dirty="0" smtClean="0">
                <a:latin typeface="Verdana"/>
                <a:cs typeface="Verdana"/>
              </a:rPr>
              <a:t>(This week in NTU in Astro-Math buliding,R440)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Verdana"/>
                <a:cs typeface="Verdana"/>
              </a:rPr>
              <a:t>4.Workshop </a:t>
            </a:r>
            <a:r>
              <a:rPr lang="en-US" sz="1000" dirty="0">
                <a:latin typeface="Verdana"/>
                <a:cs typeface="Verdana"/>
              </a:rPr>
              <a:t>on hadron physics &amp; </a:t>
            </a:r>
            <a:r>
              <a:rPr lang="en-US" sz="1000" dirty="0" smtClean="0">
                <a:latin typeface="Verdana"/>
                <a:cs typeface="Verdana"/>
              </a:rPr>
              <a:t>QCD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Verdana"/>
                <a:cs typeface="Verdana"/>
              </a:rPr>
              <a:t>5.Workshop Dark matter at LHC</a:t>
            </a:r>
          </a:p>
          <a:p>
            <a:pPr>
              <a:lnSpc>
                <a:spcPct val="100000"/>
              </a:lnSpc>
            </a:pPr>
            <a:endParaRPr lang="en-US" sz="100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Verdana"/>
                <a:cs typeface="Verdana"/>
              </a:rPr>
              <a:t>**Actually , summer school is easy to understand than workshop because they want everyone know, workshop is for profession, although much time can absorb half to two over third*    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999367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21576"/>
            <a:ext cx="3740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altLang="zh-TW" b="1" dirty="0" smtClean="0">
                <a:latin typeface="Tahoma"/>
                <a:cs typeface="Tahoma"/>
              </a:rPr>
              <a:t>1.The</a:t>
            </a:r>
            <a:r>
              <a:rPr lang="zh-TW" altLang="en-US" b="1" dirty="0" smtClean="0">
                <a:latin typeface="Tahoma"/>
                <a:cs typeface="Tahoma"/>
              </a:rPr>
              <a:t> </a:t>
            </a:r>
            <a:r>
              <a:rPr lang="en-US" altLang="zh-TW" b="1" dirty="0" smtClean="0">
                <a:latin typeface="Tahoma"/>
                <a:cs typeface="Tahoma"/>
              </a:rPr>
              <a:t>related</a:t>
            </a:r>
            <a:r>
              <a:rPr lang="zh-TW" altLang="en-US" b="1" dirty="0" smtClean="0">
                <a:latin typeface="Tahoma"/>
                <a:cs typeface="Tahoma"/>
              </a:rPr>
              <a:t> </a:t>
            </a:r>
            <a:r>
              <a:rPr lang="en-US" altLang="zh-TW" b="1" dirty="0" smtClean="0">
                <a:latin typeface="Tahoma"/>
                <a:cs typeface="Tahoma"/>
              </a:rPr>
              <a:t>topics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49" y="972756"/>
            <a:ext cx="388620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indent="-228600" algn="ctr">
              <a:lnSpc>
                <a:spcPct val="100000"/>
              </a:lnSpc>
              <a:buAutoNum type="alphaLcPeriod"/>
            </a:pPr>
            <a:r>
              <a:rPr lang="en-US" dirty="0" smtClean="0">
                <a:latin typeface="Verdana"/>
                <a:cs typeface="Verdana"/>
              </a:rPr>
              <a:t>Gravitational wave	</a:t>
            </a:r>
          </a:p>
          <a:p>
            <a:pPr marL="228600" indent="-228600" algn="ctr">
              <a:lnSpc>
                <a:spcPct val="100000"/>
              </a:lnSpc>
              <a:buAutoNum type="alphaLcPeriod"/>
            </a:pPr>
            <a:r>
              <a:rPr lang="en-US" dirty="0" smtClean="0">
                <a:latin typeface="Verdana"/>
                <a:cs typeface="Verdana"/>
              </a:rPr>
              <a:t>Statistics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0050" y="1755049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 smtClean="0">
                <a:latin typeface="Verdana" charset="0"/>
                <a:ea typeface="Verdana" charset="0"/>
                <a:cs typeface="Verdana" charset="0"/>
              </a:rPr>
              <a:t>**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I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will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use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the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err="1" smtClean="0">
                <a:latin typeface="Verdana" charset="0"/>
                <a:ea typeface="Verdana" charset="0"/>
                <a:cs typeface="Verdana" charset="0"/>
              </a:rPr>
              <a:t>ppt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that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I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see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that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easy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to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understand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to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talk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kumimoji="1" lang="zh-TW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summary</a:t>
            </a:r>
            <a:endParaRPr kumimoji="1" lang="zh-TW" altLang="en-US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433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92" y="130175"/>
            <a:ext cx="3740735" cy="28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b="1" dirty="0" smtClean="0">
                <a:latin typeface="Tahoma"/>
                <a:cs typeface="Tahoma"/>
              </a:rPr>
              <a:t>a. Gravitational Wave related     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647" y="815975"/>
            <a:ext cx="388620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dirty="0" smtClean="0">
                <a:latin typeface="Verdana"/>
                <a:cs typeface="Verdana"/>
              </a:rPr>
              <a:t>We can use picture to see the promising of GW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180"/>
            <a:ext cx="4610100" cy="22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26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0175"/>
            <a:ext cx="3778427" cy="28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b="1" dirty="0">
                <a:latin typeface="Tahoma"/>
                <a:cs typeface="Tahoma"/>
              </a:rPr>
              <a:t>a</a:t>
            </a:r>
            <a:r>
              <a:rPr lang="en-US" b="1" dirty="0" smtClean="0">
                <a:latin typeface="Tahoma"/>
                <a:cs typeface="Tahoma"/>
              </a:rPr>
              <a:t>.</a:t>
            </a:r>
            <a:r>
              <a:rPr lang="zh-TW" altLang="en-US" b="1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Gravitational Wave related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49" y="972756"/>
            <a:ext cx="388620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t"/>
            <a:r>
              <a:rPr lang="en-US" sz="1050" u="sng" dirty="0" smtClean="0">
                <a:latin typeface="Verdana"/>
                <a:cs typeface="Verdana"/>
              </a:rPr>
              <a:t>1.</a:t>
            </a:r>
            <a:r>
              <a:rPr lang="en-US" altLang="zh-TW" sz="1050" b="1" dirty="0"/>
              <a:t> </a:t>
            </a:r>
            <a:endParaRPr lang="en-US" sz="1050" u="sng" dirty="0" smtClean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6"/>
            <a:ext cx="4610100" cy="26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35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21576"/>
            <a:ext cx="3740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altLang="zh-TW" b="1" dirty="0">
                <a:latin typeface="Tahoma"/>
                <a:cs typeface="Tahoma"/>
              </a:rPr>
              <a:t>a. Gravitational Wave related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5950" y="2417611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1.Michelson interference</a:t>
            </a:r>
          </a:p>
          <a:p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2.Laser stabilization (PID)</a:t>
            </a:r>
          </a:p>
          <a:p>
            <a:r>
              <a:rPr kumimoji="1" lang="en-US" altLang="zh-TW" dirty="0" smtClean="0">
                <a:latin typeface="Verdana" charset="0"/>
                <a:ea typeface="Verdana" charset="0"/>
                <a:cs typeface="Verdana" charset="0"/>
              </a:rPr>
              <a:t>3.Mirror calibration(NTHU)</a:t>
            </a:r>
            <a:endParaRPr kumimoji="1" lang="zh-TW" altLang="en-US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1" y="505174"/>
            <a:ext cx="3039377" cy="18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439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92" y="133203"/>
            <a:ext cx="3740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altLang="zh-TW" b="1" dirty="0">
                <a:latin typeface="Tahoma"/>
                <a:cs typeface="Tahoma"/>
              </a:rPr>
              <a:t>a. Gravitational Wave related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" y="511175"/>
            <a:ext cx="4605705" cy="27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842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21576"/>
            <a:ext cx="3740735" cy="26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altLang="zh-TW" b="1" dirty="0">
                <a:latin typeface="Tahoma"/>
                <a:cs typeface="Tahoma"/>
              </a:rPr>
              <a:t>a. Gravitational Wave related</a:t>
            </a:r>
          </a:p>
        </p:txBody>
      </p:sp>
      <p:sp>
        <p:nvSpPr>
          <p:cNvPr id="10" name="object 10"/>
          <p:cNvSpPr/>
          <p:nvPr/>
        </p:nvSpPr>
        <p:spPr>
          <a:xfrm>
            <a:off x="-420" y="333819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33686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607070" y="3348196"/>
            <a:ext cx="6019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50" dirty="0" err="1" smtClean="0"/>
              <a:t>Chih</a:t>
            </a:r>
            <a:r>
              <a:rPr lang="en-US" spc="-50" dirty="0" smtClean="0"/>
              <a:t>-Hsiang </a:t>
            </a:r>
            <a:r>
              <a:rPr lang="en-US" spc="-50" dirty="0" err="1" smtClean="0"/>
              <a:t>Yeh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8940" y="3348196"/>
            <a:ext cx="22063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altLang="zh-TW" spc="25" dirty="0" err="1"/>
              <a:t>IoPAS</a:t>
            </a:r>
            <a:r>
              <a:rPr lang="en-US" altLang="zh-TW" spc="25" dirty="0"/>
              <a:t> summer student program –final report</a:t>
            </a:r>
            <a:endParaRPr lang="en-US" altLang="zh-TW" spc="-5" dirty="0"/>
          </a:p>
          <a:p>
            <a:pPr marL="12700">
              <a:lnSpc>
                <a:spcPts val="670"/>
              </a:lnSpc>
            </a:pPr>
            <a:endParaRPr spc="-5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70" y="1849450"/>
            <a:ext cx="3003030" cy="14961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5" y="483058"/>
            <a:ext cx="2995185" cy="13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7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736</Words>
  <Application>Microsoft Macintosh PowerPoint</Application>
  <PresentationFormat>自訂</PresentationFormat>
  <Paragraphs>150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Calibri</vt:lpstr>
      <vt:lpstr>Tahoma</vt:lpstr>
      <vt:lpstr>Times New Roman</vt:lpstr>
      <vt:lpstr>Verdana</vt:lpstr>
      <vt:lpstr>新細明體</vt:lpstr>
      <vt:lpstr>Office Theme</vt:lpstr>
      <vt:lpstr>IoPAS summer student program  -final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cp:lastModifiedBy>Microsoft Office 使用者</cp:lastModifiedBy>
  <cp:revision>30</cp:revision>
  <dcterms:created xsi:type="dcterms:W3CDTF">2017-08-14T11:05:35Z</dcterms:created>
  <dcterms:modified xsi:type="dcterms:W3CDTF">2017-09-06T02:14:02Z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2017-06-02T00:00:00Z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2017-08-14T00:00:00Z</vt:filetime>
  </property>
</Properties>
</file>