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Lst>
  <p:sldSz cx="30248225" cy="42848213"/>
  <p:notesSz cx="6858000" cy="9144000"/>
  <p:defaultTextStyle>
    <a:defPPr>
      <a:defRPr lang="zh-TW"/>
    </a:defPPr>
    <a:lvl1pPr marL="0" algn="l" defTabSz="2087896" rtl="0" eaLnBrk="1" latinLnBrk="0" hangingPunct="1">
      <a:defRPr sz="8200" kern="1200">
        <a:solidFill>
          <a:schemeClr val="tx1"/>
        </a:solidFill>
        <a:latin typeface="+mn-lt"/>
        <a:ea typeface="+mn-ea"/>
        <a:cs typeface="+mn-cs"/>
      </a:defRPr>
    </a:lvl1pPr>
    <a:lvl2pPr marL="2087896" algn="l" defTabSz="2087896" rtl="0" eaLnBrk="1" latinLnBrk="0" hangingPunct="1">
      <a:defRPr sz="8200" kern="1200">
        <a:solidFill>
          <a:schemeClr val="tx1"/>
        </a:solidFill>
        <a:latin typeface="+mn-lt"/>
        <a:ea typeface="+mn-ea"/>
        <a:cs typeface="+mn-cs"/>
      </a:defRPr>
    </a:lvl2pPr>
    <a:lvl3pPr marL="4175805" algn="l" defTabSz="2087896" rtl="0" eaLnBrk="1" latinLnBrk="0" hangingPunct="1">
      <a:defRPr sz="8200" kern="1200">
        <a:solidFill>
          <a:schemeClr val="tx1"/>
        </a:solidFill>
        <a:latin typeface="+mn-lt"/>
        <a:ea typeface="+mn-ea"/>
        <a:cs typeface="+mn-cs"/>
      </a:defRPr>
    </a:lvl3pPr>
    <a:lvl4pPr marL="6263701" algn="l" defTabSz="2087896" rtl="0" eaLnBrk="1" latinLnBrk="0" hangingPunct="1">
      <a:defRPr sz="8200" kern="1200">
        <a:solidFill>
          <a:schemeClr val="tx1"/>
        </a:solidFill>
        <a:latin typeface="+mn-lt"/>
        <a:ea typeface="+mn-ea"/>
        <a:cs typeface="+mn-cs"/>
      </a:defRPr>
    </a:lvl4pPr>
    <a:lvl5pPr marL="8351606" algn="l" defTabSz="2087896" rtl="0" eaLnBrk="1" latinLnBrk="0" hangingPunct="1">
      <a:defRPr sz="8200" kern="1200">
        <a:solidFill>
          <a:schemeClr val="tx1"/>
        </a:solidFill>
        <a:latin typeface="+mn-lt"/>
        <a:ea typeface="+mn-ea"/>
        <a:cs typeface="+mn-cs"/>
      </a:defRPr>
    </a:lvl5pPr>
    <a:lvl6pPr marL="10439506" algn="l" defTabSz="2087896" rtl="0" eaLnBrk="1" latinLnBrk="0" hangingPunct="1">
      <a:defRPr sz="8200" kern="1200">
        <a:solidFill>
          <a:schemeClr val="tx1"/>
        </a:solidFill>
        <a:latin typeface="+mn-lt"/>
        <a:ea typeface="+mn-ea"/>
        <a:cs typeface="+mn-cs"/>
      </a:defRPr>
    </a:lvl6pPr>
    <a:lvl7pPr marL="12527402" algn="l" defTabSz="2087896" rtl="0" eaLnBrk="1" latinLnBrk="0" hangingPunct="1">
      <a:defRPr sz="8200" kern="1200">
        <a:solidFill>
          <a:schemeClr val="tx1"/>
        </a:solidFill>
        <a:latin typeface="+mn-lt"/>
        <a:ea typeface="+mn-ea"/>
        <a:cs typeface="+mn-cs"/>
      </a:defRPr>
    </a:lvl7pPr>
    <a:lvl8pPr marL="14615311" algn="l" defTabSz="2087896" rtl="0" eaLnBrk="1" latinLnBrk="0" hangingPunct="1">
      <a:defRPr sz="8200" kern="1200">
        <a:solidFill>
          <a:schemeClr val="tx1"/>
        </a:solidFill>
        <a:latin typeface="+mn-lt"/>
        <a:ea typeface="+mn-ea"/>
        <a:cs typeface="+mn-cs"/>
      </a:defRPr>
    </a:lvl8pPr>
    <a:lvl9pPr marL="16703207" algn="l" defTabSz="208789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6">
          <p15:clr>
            <a:srgbClr val="A4A3A4"/>
          </p15:clr>
        </p15:guide>
        <p15:guide id="2" pos="95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FF13"/>
    <a:srgbClr val="0000FF"/>
    <a:srgbClr val="FFFDAF"/>
    <a:srgbClr val="A9FFA5"/>
    <a:srgbClr val="F6F8FF"/>
    <a:srgbClr val="FFC0C6"/>
    <a:srgbClr val="7EFF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98"/>
    <p:restoredTop sz="95204"/>
  </p:normalViewPr>
  <p:slideViewPr>
    <p:cSldViewPr snapToGrid="0" snapToObjects="1">
      <p:cViewPr>
        <p:scale>
          <a:sx n="51" d="100"/>
          <a:sy n="51" d="100"/>
        </p:scale>
        <p:origin x="-4368" y="-9184"/>
      </p:cViewPr>
      <p:guideLst>
        <p:guide orient="horz" pos="13496"/>
        <p:guide pos="95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268617" y="13310721"/>
            <a:ext cx="25710991" cy="9184594"/>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4537234" y="24280654"/>
            <a:ext cx="21173758" cy="10950099"/>
          </a:xfrm>
        </p:spPr>
        <p:txBody>
          <a:bodyPr/>
          <a:lstStyle>
            <a:lvl1pPr marL="0" indent="0" algn="ctr">
              <a:buNone/>
              <a:defRPr>
                <a:solidFill>
                  <a:schemeClr val="tx1">
                    <a:tint val="75000"/>
                  </a:schemeClr>
                </a:solidFill>
              </a:defRPr>
            </a:lvl1pPr>
            <a:lvl2pPr marL="2088078" indent="0" algn="ctr">
              <a:buNone/>
              <a:defRPr>
                <a:solidFill>
                  <a:schemeClr val="tx1">
                    <a:tint val="75000"/>
                  </a:schemeClr>
                </a:solidFill>
              </a:defRPr>
            </a:lvl2pPr>
            <a:lvl3pPr marL="4176166" indent="0" algn="ctr">
              <a:buNone/>
              <a:defRPr>
                <a:solidFill>
                  <a:schemeClr val="tx1">
                    <a:tint val="75000"/>
                  </a:schemeClr>
                </a:solidFill>
              </a:defRPr>
            </a:lvl3pPr>
            <a:lvl4pPr marL="6264244" indent="0" algn="ctr">
              <a:buNone/>
              <a:defRPr>
                <a:solidFill>
                  <a:schemeClr val="tx1">
                    <a:tint val="75000"/>
                  </a:schemeClr>
                </a:solidFill>
              </a:defRPr>
            </a:lvl4pPr>
            <a:lvl5pPr marL="8352332" indent="0" algn="ctr">
              <a:buNone/>
              <a:defRPr>
                <a:solidFill>
                  <a:schemeClr val="tx1">
                    <a:tint val="75000"/>
                  </a:schemeClr>
                </a:solidFill>
              </a:defRPr>
            </a:lvl5pPr>
            <a:lvl6pPr marL="10440411" indent="0" algn="ctr">
              <a:buNone/>
              <a:defRPr>
                <a:solidFill>
                  <a:schemeClr val="tx1">
                    <a:tint val="75000"/>
                  </a:schemeClr>
                </a:solidFill>
              </a:defRPr>
            </a:lvl6pPr>
            <a:lvl7pPr marL="12528489" indent="0" algn="ctr">
              <a:buNone/>
              <a:defRPr>
                <a:solidFill>
                  <a:schemeClr val="tx1">
                    <a:tint val="75000"/>
                  </a:schemeClr>
                </a:solidFill>
              </a:defRPr>
            </a:lvl7pPr>
            <a:lvl8pPr marL="14616577" indent="0" algn="ctr">
              <a:buNone/>
              <a:defRPr>
                <a:solidFill>
                  <a:schemeClr val="tx1">
                    <a:tint val="75000"/>
                  </a:schemeClr>
                </a:solidFill>
              </a:defRPr>
            </a:lvl8pPr>
            <a:lvl9pPr marL="16704655" indent="0" algn="ctr">
              <a:buNone/>
              <a:defRPr>
                <a:solidFill>
                  <a:schemeClr val="tx1">
                    <a:tint val="75000"/>
                  </a:schemeClr>
                </a:solidFill>
              </a:defRPr>
            </a:lvl9pPr>
          </a:lstStyle>
          <a:p>
            <a:r>
              <a:rPr kumimoji="1" lang="zh-TW" altLang="en-US" smtClean="0"/>
              <a:t>按一下以編輯母片子標題樣式</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342720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5780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21929963" y="1715931"/>
            <a:ext cx="6805851" cy="36559841"/>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1512411" y="1715931"/>
            <a:ext cx="19913415" cy="36559841"/>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93100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44089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2389401" y="27533960"/>
            <a:ext cx="25710991" cy="8510131"/>
          </a:xfrm>
        </p:spPr>
        <p:txBody>
          <a:bodyPr anchor="t"/>
          <a:lstStyle>
            <a:lvl1pPr algn="l">
              <a:defRPr sz="183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2389401" y="18160917"/>
            <a:ext cx="25710991" cy="9373043"/>
          </a:xfrm>
        </p:spPr>
        <p:txBody>
          <a:bodyPr anchor="b"/>
          <a:lstStyle>
            <a:lvl1pPr marL="0" indent="0">
              <a:buNone/>
              <a:defRPr sz="9100">
                <a:solidFill>
                  <a:schemeClr val="tx1">
                    <a:tint val="75000"/>
                  </a:schemeClr>
                </a:solidFill>
              </a:defRPr>
            </a:lvl1pPr>
            <a:lvl2pPr marL="2088078" indent="0">
              <a:buNone/>
              <a:defRPr sz="8200">
                <a:solidFill>
                  <a:schemeClr val="tx1">
                    <a:tint val="75000"/>
                  </a:schemeClr>
                </a:solidFill>
              </a:defRPr>
            </a:lvl2pPr>
            <a:lvl3pPr marL="4176166" indent="0">
              <a:buNone/>
              <a:defRPr sz="7300">
                <a:solidFill>
                  <a:schemeClr val="tx1">
                    <a:tint val="75000"/>
                  </a:schemeClr>
                </a:solidFill>
              </a:defRPr>
            </a:lvl3pPr>
            <a:lvl4pPr marL="6264244" indent="0">
              <a:buNone/>
              <a:defRPr sz="6400">
                <a:solidFill>
                  <a:schemeClr val="tx1">
                    <a:tint val="75000"/>
                  </a:schemeClr>
                </a:solidFill>
              </a:defRPr>
            </a:lvl4pPr>
            <a:lvl5pPr marL="8352332" indent="0">
              <a:buNone/>
              <a:defRPr sz="6400">
                <a:solidFill>
                  <a:schemeClr val="tx1">
                    <a:tint val="75000"/>
                  </a:schemeClr>
                </a:solidFill>
              </a:defRPr>
            </a:lvl5pPr>
            <a:lvl6pPr marL="10440411" indent="0">
              <a:buNone/>
              <a:defRPr sz="6400">
                <a:solidFill>
                  <a:schemeClr val="tx1">
                    <a:tint val="75000"/>
                  </a:schemeClr>
                </a:solidFill>
              </a:defRPr>
            </a:lvl6pPr>
            <a:lvl7pPr marL="12528489" indent="0">
              <a:buNone/>
              <a:defRPr sz="6400">
                <a:solidFill>
                  <a:schemeClr val="tx1">
                    <a:tint val="75000"/>
                  </a:schemeClr>
                </a:solidFill>
              </a:defRPr>
            </a:lvl7pPr>
            <a:lvl8pPr marL="14616577" indent="0">
              <a:buNone/>
              <a:defRPr sz="6400">
                <a:solidFill>
                  <a:schemeClr val="tx1">
                    <a:tint val="75000"/>
                  </a:schemeClr>
                </a:solidFill>
              </a:defRPr>
            </a:lvl8pPr>
            <a:lvl9pPr marL="16704655" indent="0">
              <a:buNone/>
              <a:defRPr sz="6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28321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1512411" y="9997919"/>
            <a:ext cx="13359633" cy="282778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15376181" y="9997919"/>
            <a:ext cx="13359633" cy="282778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5697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1512411" y="9591258"/>
            <a:ext cx="13364886" cy="3997180"/>
          </a:xfrm>
        </p:spPr>
        <p:txBody>
          <a:bodyPr anchor="b"/>
          <a:lstStyle>
            <a:lvl1pPr marL="0" indent="0">
              <a:buNone/>
              <a:defRPr sz="11000" b="1"/>
            </a:lvl1pPr>
            <a:lvl2pPr marL="2088078" indent="0">
              <a:buNone/>
              <a:defRPr sz="9100" b="1"/>
            </a:lvl2pPr>
            <a:lvl3pPr marL="4176166" indent="0">
              <a:buNone/>
              <a:defRPr sz="8200" b="1"/>
            </a:lvl3pPr>
            <a:lvl4pPr marL="6264244" indent="0">
              <a:buNone/>
              <a:defRPr sz="7300" b="1"/>
            </a:lvl4pPr>
            <a:lvl5pPr marL="8352332" indent="0">
              <a:buNone/>
              <a:defRPr sz="7300" b="1"/>
            </a:lvl5pPr>
            <a:lvl6pPr marL="10440411" indent="0">
              <a:buNone/>
              <a:defRPr sz="7300" b="1"/>
            </a:lvl6pPr>
            <a:lvl7pPr marL="12528489" indent="0">
              <a:buNone/>
              <a:defRPr sz="7300" b="1"/>
            </a:lvl7pPr>
            <a:lvl8pPr marL="14616577" indent="0">
              <a:buNone/>
              <a:defRPr sz="7300" b="1"/>
            </a:lvl8pPr>
            <a:lvl9pPr marL="16704655" indent="0">
              <a:buNone/>
              <a:defRPr sz="73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1512411" y="13588438"/>
            <a:ext cx="13364886" cy="2468731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15365686" y="9591258"/>
            <a:ext cx="13370136" cy="3997180"/>
          </a:xfrm>
        </p:spPr>
        <p:txBody>
          <a:bodyPr anchor="b"/>
          <a:lstStyle>
            <a:lvl1pPr marL="0" indent="0">
              <a:buNone/>
              <a:defRPr sz="11000" b="1"/>
            </a:lvl1pPr>
            <a:lvl2pPr marL="2088078" indent="0">
              <a:buNone/>
              <a:defRPr sz="9100" b="1"/>
            </a:lvl2pPr>
            <a:lvl3pPr marL="4176166" indent="0">
              <a:buNone/>
              <a:defRPr sz="8200" b="1"/>
            </a:lvl3pPr>
            <a:lvl4pPr marL="6264244" indent="0">
              <a:buNone/>
              <a:defRPr sz="7300" b="1"/>
            </a:lvl4pPr>
            <a:lvl5pPr marL="8352332" indent="0">
              <a:buNone/>
              <a:defRPr sz="7300" b="1"/>
            </a:lvl5pPr>
            <a:lvl6pPr marL="10440411" indent="0">
              <a:buNone/>
              <a:defRPr sz="7300" b="1"/>
            </a:lvl6pPr>
            <a:lvl7pPr marL="12528489" indent="0">
              <a:buNone/>
              <a:defRPr sz="7300" b="1"/>
            </a:lvl7pPr>
            <a:lvl8pPr marL="14616577" indent="0">
              <a:buNone/>
              <a:defRPr sz="7300" b="1"/>
            </a:lvl8pPr>
            <a:lvl9pPr marL="16704655" indent="0">
              <a:buNone/>
              <a:defRPr sz="73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15365686" y="13588438"/>
            <a:ext cx="13370136" cy="2468731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301349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0389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60147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512416" y="1705993"/>
            <a:ext cx="9951458" cy="7260392"/>
          </a:xfrm>
        </p:spPr>
        <p:txBody>
          <a:bodyPr anchor="b"/>
          <a:lstStyle>
            <a:lvl1pPr algn="l">
              <a:defRPr sz="91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11826216" y="1706009"/>
            <a:ext cx="16909598" cy="3656976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1512416" y="8966401"/>
            <a:ext cx="9951458" cy="29309371"/>
          </a:xfrm>
        </p:spPr>
        <p:txBody>
          <a:bodyPr/>
          <a:lstStyle>
            <a:lvl1pPr marL="0" indent="0">
              <a:buNone/>
              <a:defRPr sz="6400"/>
            </a:lvl1pPr>
            <a:lvl2pPr marL="2088078" indent="0">
              <a:buNone/>
              <a:defRPr sz="5500"/>
            </a:lvl2pPr>
            <a:lvl3pPr marL="4176166" indent="0">
              <a:buNone/>
              <a:defRPr sz="4600"/>
            </a:lvl3pPr>
            <a:lvl4pPr marL="6264244" indent="0">
              <a:buNone/>
              <a:defRPr sz="4100"/>
            </a:lvl4pPr>
            <a:lvl5pPr marL="8352332" indent="0">
              <a:buNone/>
              <a:defRPr sz="4100"/>
            </a:lvl5pPr>
            <a:lvl6pPr marL="10440411" indent="0">
              <a:buNone/>
              <a:defRPr sz="4100"/>
            </a:lvl6pPr>
            <a:lvl7pPr marL="12528489" indent="0">
              <a:buNone/>
              <a:defRPr sz="4100"/>
            </a:lvl7pPr>
            <a:lvl8pPr marL="14616577" indent="0">
              <a:buNone/>
              <a:defRPr sz="4100"/>
            </a:lvl8pPr>
            <a:lvl9pPr marL="16704655" indent="0">
              <a:buNone/>
              <a:defRPr sz="41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83410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928864" y="29993749"/>
            <a:ext cx="18148935" cy="3540932"/>
          </a:xfrm>
        </p:spPr>
        <p:txBody>
          <a:bodyPr anchor="b"/>
          <a:lstStyle>
            <a:lvl1pPr algn="l">
              <a:defRPr sz="91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928864" y="3828567"/>
            <a:ext cx="18148935" cy="25708928"/>
          </a:xfrm>
        </p:spPr>
        <p:txBody>
          <a:bodyPr/>
          <a:lstStyle>
            <a:lvl1pPr marL="0" indent="0">
              <a:buNone/>
              <a:defRPr sz="14600"/>
            </a:lvl1pPr>
            <a:lvl2pPr marL="2088078" indent="0">
              <a:buNone/>
              <a:defRPr sz="12800"/>
            </a:lvl2pPr>
            <a:lvl3pPr marL="4176166" indent="0">
              <a:buNone/>
              <a:defRPr sz="11000"/>
            </a:lvl3pPr>
            <a:lvl4pPr marL="6264244" indent="0">
              <a:buNone/>
              <a:defRPr sz="9100"/>
            </a:lvl4pPr>
            <a:lvl5pPr marL="8352332" indent="0">
              <a:buNone/>
              <a:defRPr sz="9100"/>
            </a:lvl5pPr>
            <a:lvl6pPr marL="10440411" indent="0">
              <a:buNone/>
              <a:defRPr sz="9100"/>
            </a:lvl6pPr>
            <a:lvl7pPr marL="12528489" indent="0">
              <a:buNone/>
              <a:defRPr sz="9100"/>
            </a:lvl7pPr>
            <a:lvl8pPr marL="14616577" indent="0">
              <a:buNone/>
              <a:defRPr sz="9100"/>
            </a:lvl8pPr>
            <a:lvl9pPr marL="16704655" indent="0">
              <a:buNone/>
              <a:defRPr sz="9100"/>
            </a:lvl9pPr>
          </a:lstStyle>
          <a:p>
            <a:endParaRPr kumimoji="1" lang="zh-TW" altLang="en-US"/>
          </a:p>
        </p:txBody>
      </p:sp>
      <p:sp>
        <p:nvSpPr>
          <p:cNvPr id="4" name="文字版面配置區 3"/>
          <p:cNvSpPr>
            <a:spLocks noGrp="1"/>
          </p:cNvSpPr>
          <p:nvPr>
            <p:ph type="body" sz="half" idx="2"/>
          </p:nvPr>
        </p:nvSpPr>
        <p:spPr>
          <a:xfrm>
            <a:off x="5928864" y="33534681"/>
            <a:ext cx="18148935" cy="5028711"/>
          </a:xfrm>
        </p:spPr>
        <p:txBody>
          <a:bodyPr/>
          <a:lstStyle>
            <a:lvl1pPr marL="0" indent="0">
              <a:buNone/>
              <a:defRPr sz="6400"/>
            </a:lvl1pPr>
            <a:lvl2pPr marL="2088078" indent="0">
              <a:buNone/>
              <a:defRPr sz="5500"/>
            </a:lvl2pPr>
            <a:lvl3pPr marL="4176166" indent="0">
              <a:buNone/>
              <a:defRPr sz="4600"/>
            </a:lvl3pPr>
            <a:lvl4pPr marL="6264244" indent="0">
              <a:buNone/>
              <a:defRPr sz="4100"/>
            </a:lvl4pPr>
            <a:lvl5pPr marL="8352332" indent="0">
              <a:buNone/>
              <a:defRPr sz="4100"/>
            </a:lvl5pPr>
            <a:lvl6pPr marL="10440411" indent="0">
              <a:buNone/>
              <a:defRPr sz="4100"/>
            </a:lvl6pPr>
            <a:lvl7pPr marL="12528489" indent="0">
              <a:buNone/>
              <a:defRPr sz="4100"/>
            </a:lvl7pPr>
            <a:lvl8pPr marL="14616577" indent="0">
              <a:buNone/>
              <a:defRPr sz="4100"/>
            </a:lvl8pPr>
            <a:lvl9pPr marL="16704655" indent="0">
              <a:buNone/>
              <a:defRPr sz="41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6AE2C996-D988-194F-8F02-BEBA5B6C0990}" type="datetimeFigureOut">
              <a:rPr kumimoji="1" lang="zh-TW" altLang="en-US" smtClean="0"/>
              <a:t>2018/6/27</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719433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512411" y="1715915"/>
            <a:ext cx="27223403" cy="7141369"/>
          </a:xfrm>
          <a:prstGeom prst="rect">
            <a:avLst/>
          </a:prstGeom>
        </p:spPr>
        <p:txBody>
          <a:bodyPr vert="horz" lIns="417616" tIns="208808" rIns="417616" bIns="208808"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1512411" y="9997919"/>
            <a:ext cx="27223403" cy="28277840"/>
          </a:xfrm>
          <a:prstGeom prst="rect">
            <a:avLst/>
          </a:prstGeom>
        </p:spPr>
        <p:txBody>
          <a:bodyPr vert="horz" lIns="417616" tIns="208808" rIns="417616" bIns="208808"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1512411" y="39713961"/>
            <a:ext cx="7057919" cy="2281271"/>
          </a:xfrm>
          <a:prstGeom prst="rect">
            <a:avLst/>
          </a:prstGeom>
        </p:spPr>
        <p:txBody>
          <a:bodyPr vert="horz" lIns="417616" tIns="208808" rIns="417616" bIns="208808" rtlCol="0" anchor="ctr"/>
          <a:lstStyle>
            <a:lvl1pPr algn="l">
              <a:defRPr sz="5500">
                <a:solidFill>
                  <a:schemeClr val="tx1">
                    <a:tint val="75000"/>
                  </a:schemeClr>
                </a:solidFill>
              </a:defRPr>
            </a:lvl1pPr>
          </a:lstStyle>
          <a:p>
            <a:fld id="{6AE2C996-D988-194F-8F02-BEBA5B6C0990}" type="datetimeFigureOut">
              <a:rPr kumimoji="1" lang="zh-TW" altLang="en-US" smtClean="0"/>
              <a:t>2018/6/27</a:t>
            </a:fld>
            <a:endParaRPr kumimoji="1" lang="zh-TW" altLang="en-US"/>
          </a:p>
        </p:txBody>
      </p:sp>
      <p:sp>
        <p:nvSpPr>
          <p:cNvPr id="5" name="頁尾版面配置區 4"/>
          <p:cNvSpPr>
            <a:spLocks noGrp="1"/>
          </p:cNvSpPr>
          <p:nvPr>
            <p:ph type="ftr" sz="quarter" idx="3"/>
          </p:nvPr>
        </p:nvSpPr>
        <p:spPr>
          <a:xfrm>
            <a:off x="10334810" y="39713961"/>
            <a:ext cx="9578605" cy="2281271"/>
          </a:xfrm>
          <a:prstGeom prst="rect">
            <a:avLst/>
          </a:prstGeom>
        </p:spPr>
        <p:txBody>
          <a:bodyPr vert="horz" lIns="417616" tIns="208808" rIns="417616" bIns="208808" rtlCol="0" anchor="ctr"/>
          <a:lstStyle>
            <a:lvl1pPr algn="ctr">
              <a:defRPr sz="55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21677895" y="39713961"/>
            <a:ext cx="7057919" cy="2281271"/>
          </a:xfrm>
          <a:prstGeom prst="rect">
            <a:avLst/>
          </a:prstGeom>
        </p:spPr>
        <p:txBody>
          <a:bodyPr vert="horz" lIns="417616" tIns="208808" rIns="417616" bIns="208808" rtlCol="0" anchor="ctr"/>
          <a:lstStyle>
            <a:lvl1pPr algn="r">
              <a:defRPr sz="5500">
                <a:solidFill>
                  <a:schemeClr val="tx1">
                    <a:tint val="75000"/>
                  </a:schemeClr>
                </a:solidFill>
              </a:defRPr>
            </a:lvl1p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337453509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2088078" rtl="0" eaLnBrk="1" latinLnBrk="0" hangingPunct="1">
        <a:spcBef>
          <a:spcPct val="0"/>
        </a:spcBef>
        <a:buNone/>
        <a:defRPr sz="20100" kern="1200">
          <a:solidFill>
            <a:schemeClr val="tx1"/>
          </a:solidFill>
          <a:latin typeface="+mj-lt"/>
          <a:ea typeface="+mj-ea"/>
          <a:cs typeface="+mj-cs"/>
        </a:defRPr>
      </a:lvl1pPr>
    </p:titleStyle>
    <p:bodyStyle>
      <a:lvl1pPr marL="1566059" indent="-1566059" algn="l" defTabSz="2088078" rtl="0" eaLnBrk="1" latinLnBrk="0" hangingPunct="1">
        <a:spcBef>
          <a:spcPct val="20000"/>
        </a:spcBef>
        <a:buFont typeface="Arial"/>
        <a:buChar char="•"/>
        <a:defRPr sz="14600" kern="1200">
          <a:solidFill>
            <a:schemeClr val="tx1"/>
          </a:solidFill>
          <a:latin typeface="+mn-lt"/>
          <a:ea typeface="+mn-ea"/>
          <a:cs typeface="+mn-cs"/>
        </a:defRPr>
      </a:lvl1pPr>
      <a:lvl2pPr marL="3393137" indent="-1305049" algn="l" defTabSz="2088078" rtl="0" eaLnBrk="1" latinLnBrk="0" hangingPunct="1">
        <a:spcBef>
          <a:spcPct val="20000"/>
        </a:spcBef>
        <a:buFont typeface="Arial"/>
        <a:buChar char="–"/>
        <a:defRPr sz="12800" kern="1200">
          <a:solidFill>
            <a:schemeClr val="tx1"/>
          </a:solidFill>
          <a:latin typeface="+mn-lt"/>
          <a:ea typeface="+mn-ea"/>
          <a:cs typeface="+mn-cs"/>
        </a:defRPr>
      </a:lvl2pPr>
      <a:lvl3pPr marL="5220205" indent="-1044039" algn="l" defTabSz="2088078" rtl="0" eaLnBrk="1" latinLnBrk="0" hangingPunct="1">
        <a:spcBef>
          <a:spcPct val="20000"/>
        </a:spcBef>
        <a:buFont typeface="Arial"/>
        <a:buChar char="•"/>
        <a:defRPr sz="11000" kern="1200">
          <a:solidFill>
            <a:schemeClr val="tx1"/>
          </a:solidFill>
          <a:latin typeface="+mn-lt"/>
          <a:ea typeface="+mn-ea"/>
          <a:cs typeface="+mn-cs"/>
        </a:defRPr>
      </a:lvl3pPr>
      <a:lvl4pPr marL="7308284" indent="-1044039" algn="l" defTabSz="2088078" rtl="0" eaLnBrk="1" latinLnBrk="0" hangingPunct="1">
        <a:spcBef>
          <a:spcPct val="20000"/>
        </a:spcBef>
        <a:buFont typeface="Arial"/>
        <a:buChar char="–"/>
        <a:defRPr sz="9100" kern="1200">
          <a:solidFill>
            <a:schemeClr val="tx1"/>
          </a:solidFill>
          <a:latin typeface="+mn-lt"/>
          <a:ea typeface="+mn-ea"/>
          <a:cs typeface="+mn-cs"/>
        </a:defRPr>
      </a:lvl4pPr>
      <a:lvl5pPr marL="9396371" indent="-1044039" algn="l" defTabSz="2088078" rtl="0" eaLnBrk="1" latinLnBrk="0" hangingPunct="1">
        <a:spcBef>
          <a:spcPct val="20000"/>
        </a:spcBef>
        <a:buFont typeface="Arial"/>
        <a:buChar char="»"/>
        <a:defRPr sz="9100" kern="1200">
          <a:solidFill>
            <a:schemeClr val="tx1"/>
          </a:solidFill>
          <a:latin typeface="+mn-lt"/>
          <a:ea typeface="+mn-ea"/>
          <a:cs typeface="+mn-cs"/>
        </a:defRPr>
      </a:lvl5pPr>
      <a:lvl6pPr marL="11484450" indent="-1044039" algn="l" defTabSz="2088078" rtl="0" eaLnBrk="1" latinLnBrk="0" hangingPunct="1">
        <a:spcBef>
          <a:spcPct val="20000"/>
        </a:spcBef>
        <a:buFont typeface="Arial"/>
        <a:buChar char="•"/>
        <a:defRPr sz="9100" kern="1200">
          <a:solidFill>
            <a:schemeClr val="tx1"/>
          </a:solidFill>
          <a:latin typeface="+mn-lt"/>
          <a:ea typeface="+mn-ea"/>
          <a:cs typeface="+mn-cs"/>
        </a:defRPr>
      </a:lvl6pPr>
      <a:lvl7pPr marL="13572528" indent="-1044039" algn="l" defTabSz="2088078" rtl="0" eaLnBrk="1" latinLnBrk="0" hangingPunct="1">
        <a:spcBef>
          <a:spcPct val="20000"/>
        </a:spcBef>
        <a:buFont typeface="Arial"/>
        <a:buChar char="•"/>
        <a:defRPr sz="9100" kern="1200">
          <a:solidFill>
            <a:schemeClr val="tx1"/>
          </a:solidFill>
          <a:latin typeface="+mn-lt"/>
          <a:ea typeface="+mn-ea"/>
          <a:cs typeface="+mn-cs"/>
        </a:defRPr>
      </a:lvl7pPr>
      <a:lvl8pPr marL="15660616" indent="-1044039" algn="l" defTabSz="2088078" rtl="0" eaLnBrk="1" latinLnBrk="0" hangingPunct="1">
        <a:spcBef>
          <a:spcPct val="20000"/>
        </a:spcBef>
        <a:buFont typeface="Arial"/>
        <a:buChar char="•"/>
        <a:defRPr sz="9100" kern="1200">
          <a:solidFill>
            <a:schemeClr val="tx1"/>
          </a:solidFill>
          <a:latin typeface="+mn-lt"/>
          <a:ea typeface="+mn-ea"/>
          <a:cs typeface="+mn-cs"/>
        </a:defRPr>
      </a:lvl8pPr>
      <a:lvl9pPr marL="17748694" indent="-1044039" algn="l" defTabSz="2088078"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zh-TW"/>
      </a:defPPr>
      <a:lvl1pPr marL="0" algn="l" defTabSz="2088078" rtl="0" eaLnBrk="1" latinLnBrk="0" hangingPunct="1">
        <a:defRPr sz="8200" kern="1200">
          <a:solidFill>
            <a:schemeClr val="tx1"/>
          </a:solidFill>
          <a:latin typeface="+mn-lt"/>
          <a:ea typeface="+mn-ea"/>
          <a:cs typeface="+mn-cs"/>
        </a:defRPr>
      </a:lvl1pPr>
      <a:lvl2pPr marL="2088078" algn="l" defTabSz="2088078" rtl="0" eaLnBrk="1" latinLnBrk="0" hangingPunct="1">
        <a:defRPr sz="8200" kern="1200">
          <a:solidFill>
            <a:schemeClr val="tx1"/>
          </a:solidFill>
          <a:latin typeface="+mn-lt"/>
          <a:ea typeface="+mn-ea"/>
          <a:cs typeface="+mn-cs"/>
        </a:defRPr>
      </a:lvl2pPr>
      <a:lvl3pPr marL="4176166" algn="l" defTabSz="2088078" rtl="0" eaLnBrk="1" latinLnBrk="0" hangingPunct="1">
        <a:defRPr sz="8200" kern="1200">
          <a:solidFill>
            <a:schemeClr val="tx1"/>
          </a:solidFill>
          <a:latin typeface="+mn-lt"/>
          <a:ea typeface="+mn-ea"/>
          <a:cs typeface="+mn-cs"/>
        </a:defRPr>
      </a:lvl3pPr>
      <a:lvl4pPr marL="6264244" algn="l" defTabSz="2088078" rtl="0" eaLnBrk="1" latinLnBrk="0" hangingPunct="1">
        <a:defRPr sz="8200" kern="1200">
          <a:solidFill>
            <a:schemeClr val="tx1"/>
          </a:solidFill>
          <a:latin typeface="+mn-lt"/>
          <a:ea typeface="+mn-ea"/>
          <a:cs typeface="+mn-cs"/>
        </a:defRPr>
      </a:lvl4pPr>
      <a:lvl5pPr marL="8352332" algn="l" defTabSz="2088078" rtl="0" eaLnBrk="1" latinLnBrk="0" hangingPunct="1">
        <a:defRPr sz="8200" kern="1200">
          <a:solidFill>
            <a:schemeClr val="tx1"/>
          </a:solidFill>
          <a:latin typeface="+mn-lt"/>
          <a:ea typeface="+mn-ea"/>
          <a:cs typeface="+mn-cs"/>
        </a:defRPr>
      </a:lvl5pPr>
      <a:lvl6pPr marL="10440411" algn="l" defTabSz="2088078" rtl="0" eaLnBrk="1" latinLnBrk="0" hangingPunct="1">
        <a:defRPr sz="8200" kern="1200">
          <a:solidFill>
            <a:schemeClr val="tx1"/>
          </a:solidFill>
          <a:latin typeface="+mn-lt"/>
          <a:ea typeface="+mn-ea"/>
          <a:cs typeface="+mn-cs"/>
        </a:defRPr>
      </a:lvl6pPr>
      <a:lvl7pPr marL="12528489" algn="l" defTabSz="2088078" rtl="0" eaLnBrk="1" latinLnBrk="0" hangingPunct="1">
        <a:defRPr sz="8200" kern="1200">
          <a:solidFill>
            <a:schemeClr val="tx1"/>
          </a:solidFill>
          <a:latin typeface="+mn-lt"/>
          <a:ea typeface="+mn-ea"/>
          <a:cs typeface="+mn-cs"/>
        </a:defRPr>
      </a:lvl7pPr>
      <a:lvl8pPr marL="14616577" algn="l" defTabSz="2088078" rtl="0" eaLnBrk="1" latinLnBrk="0" hangingPunct="1">
        <a:defRPr sz="8200" kern="1200">
          <a:solidFill>
            <a:schemeClr val="tx1"/>
          </a:solidFill>
          <a:latin typeface="+mn-lt"/>
          <a:ea typeface="+mn-ea"/>
          <a:cs typeface="+mn-cs"/>
        </a:defRPr>
      </a:lvl8pPr>
      <a:lvl9pPr marL="16704655" algn="l" defTabSz="208807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6" Type="http://schemas.openxmlformats.org/officeDocument/2006/relationships/image" Target="../media/image24.emf"/><Relationship Id="rId47" Type="http://schemas.openxmlformats.org/officeDocument/2006/relationships/image" Target="../media/image27.png"/><Relationship Id="rId48" Type="http://schemas.openxmlformats.org/officeDocument/2006/relationships/image" Target="../media/image28.png"/><Relationship Id="rId29" Type="http://schemas.openxmlformats.org/officeDocument/2006/relationships/image" Target="../media/image25.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30" Type="http://schemas.openxmlformats.org/officeDocument/2006/relationships/image" Target="../media/image26.png"/><Relationship Id="rId31" Type="http://schemas.openxmlformats.org/officeDocument/2006/relationships/image" Target="../media/image12.png"/><Relationship Id="rId32"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6.jpeg"/><Relationship Id="rId36" Type="http://schemas.openxmlformats.org/officeDocument/2006/relationships/image" Target="../media/image17.png"/><Relationship Id="rId37" Type="http://schemas.openxmlformats.org/officeDocument/2006/relationships/image" Target="../media/image18.png"/><Relationship Id="rId38" Type="http://schemas.openxmlformats.org/officeDocument/2006/relationships/image" Target="../media/image19.png"/><Relationship Id="rId39" Type="http://schemas.openxmlformats.org/officeDocument/2006/relationships/image" Target="../media/image17.emf"/><Relationship Id="rId9" Type="http://schemas.openxmlformats.org/officeDocument/2006/relationships/oleObject" Target="../embeddings/oleObject1.bin"/><Relationship Id="rId10" Type="http://schemas.openxmlformats.org/officeDocument/2006/relationships/image" Target="../media/image1.emf"/><Relationship Id="rId11" Type="http://schemas.openxmlformats.org/officeDocument/2006/relationships/image" Target="../media/image7.png"/><Relationship Id="rId12" Type="http://schemas.openxmlformats.org/officeDocument/2006/relationships/image" Target="../media/image9.png"/><Relationship Id="rId13" Type="http://schemas.openxmlformats.org/officeDocument/2006/relationships/image" Target="../media/image8.png"/><Relationship Id="rId14" Type="http://schemas.openxmlformats.org/officeDocument/2006/relationships/image" Target="../media/image10.png"/><Relationship Id="rId15" Type="http://schemas.openxmlformats.org/officeDocument/2006/relationships/image" Target="../media/image11.png"/><Relationship Id="rId33" Type="http://schemas.openxmlformats.org/officeDocument/2006/relationships/image" Target="../media/image14.png"/><Relationship Id="rId34" Type="http://schemas.openxmlformats.org/officeDocument/2006/relationships/image" Target="../media/image15.png"/><Relationship Id="rId35" Type="http://schemas.openxmlformats.org/officeDocument/2006/relationships/image" Target="../media/image16.png"/><Relationship Id="rId40" Type="http://schemas.openxmlformats.org/officeDocument/2006/relationships/image" Target="../media/image18.emf"/><Relationship Id="rId41" Type="http://schemas.openxmlformats.org/officeDocument/2006/relationships/image" Target="../media/image19.emf"/><Relationship Id="rId42" Type="http://schemas.openxmlformats.org/officeDocument/2006/relationships/image" Target="../media/image20.emf"/><Relationship Id="rId43" Type="http://schemas.openxmlformats.org/officeDocument/2006/relationships/image" Target="../media/image21.emf"/><Relationship Id="rId44" Type="http://schemas.openxmlformats.org/officeDocument/2006/relationships/image" Target="../media/image22.emf"/><Relationship Id="rId45"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矩形 72"/>
          <p:cNvSpPr/>
          <p:nvPr/>
        </p:nvSpPr>
        <p:spPr>
          <a:xfrm>
            <a:off x="-20143" y="0"/>
            <a:ext cx="30392078" cy="427757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r>
              <a:rPr lang="zh-TW" altLang="en-US" sz="8800" u="sng" baseline="-25000" dirty="0" smtClean="0"/>
              <a:t>Ｄ</a:t>
            </a:r>
            <a14:m xmlns:a14="http://schemas.microsoft.com/office/drawing/2010/main">
              <m:oMath xmlns:m="http://schemas.openxmlformats.org/officeDocument/2006/math">
                <a:fld id="{8C9B1CD1-EDDE-CE47-9B3B-1DC2A7418B15}" type="mathplaceholder">
                  <a:rPr lang="zh-TW" altLang="en-US" sz="8800" i="1" u="sng" baseline="-25000" smtClean="0">
                    <a:latin typeface="Cambria Math" charset="0"/>
                  </a:rPr>
                  <a:t>在這裡鍵入方程式。</a:t>
                </a:fld>
              </m:oMath>
            </a14:m>
            <a:endParaRPr lang="zh-TW" altLang="en-US" sz="8800" u="sng" baseline="-25000" dirty="0"/>
          </a:p>
        </p:txBody>
      </p:sp>
      <p:pic>
        <p:nvPicPr>
          <p:cNvPr id="20" name="圖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33" y="27182759"/>
            <a:ext cx="2133600" cy="2120900"/>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0464" y="29138001"/>
            <a:ext cx="2054102" cy="2017853"/>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6571" y="40564620"/>
            <a:ext cx="2682991" cy="2075242"/>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43870" y="40065799"/>
            <a:ext cx="3342744" cy="2693668"/>
          </a:xfrm>
          <a:prstGeom prst="rect">
            <a:avLst/>
          </a:prstGeom>
        </p:spPr>
      </p:pic>
      <p:sp>
        <p:nvSpPr>
          <p:cNvPr id="121" name="矩形 120"/>
          <p:cNvSpPr/>
          <p:nvPr/>
        </p:nvSpPr>
        <p:spPr>
          <a:xfrm>
            <a:off x="24680" y="8122540"/>
            <a:ext cx="15371154" cy="11236126"/>
          </a:xfrm>
          <a:prstGeom prst="rect">
            <a:avLst/>
          </a:prstGeom>
          <a:solidFill>
            <a:schemeClr val="bg1"/>
          </a:solidFill>
          <a:ln w="101600" cap="rnd" cmpd="sng">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4" name="標題 1"/>
              <p:cNvSpPr txBox="1">
                <a:spLocks/>
              </p:cNvSpPr>
              <p:nvPr/>
            </p:nvSpPr>
            <p:spPr>
              <a:xfrm>
                <a:off x="-618266" y="217455"/>
                <a:ext cx="30926314" cy="6270496"/>
              </a:xfrm>
              <a:prstGeom prst="rect">
                <a:avLst/>
              </a:prstGeom>
              <a:noFill/>
            </p:spPr>
            <p:txBody>
              <a:bodyPr>
                <a:normAutofit fontScale="40000" lnSpcReduction="20000"/>
              </a:bodyPr>
              <a:lstStyle/>
              <a:p>
                <a:pPr algn="ctr"/>
                <a:r>
                  <a:rPr lang="en-US" altLang="zh-TW" sz="22000" b="1" dirty="0" smtClean="0">
                    <a:solidFill>
                      <a:srgbClr val="FF0000"/>
                    </a:solidFill>
                  </a:rPr>
                  <a:t>Study of Jet Substructure Variables with</a:t>
                </a:r>
                <a:r>
                  <a:rPr lang="zh-TW" altLang="en-US" sz="22000" b="1" dirty="0" smtClean="0">
                    <a:solidFill>
                      <a:srgbClr val="FF0000"/>
                    </a:solidFill>
                  </a:rPr>
                  <a:t> </a:t>
                </a:r>
                <a:r>
                  <a:rPr lang="en-US" altLang="zh-TW" sz="22000" b="1" dirty="0" smtClean="0">
                    <a:solidFill>
                      <a:srgbClr val="FF0000"/>
                    </a:solidFill>
                  </a:rPr>
                  <a:t>the</a:t>
                </a:r>
                <a:r>
                  <a:rPr lang="zh-TW" altLang="en-US" sz="22000" b="1" dirty="0" smtClean="0">
                    <a:solidFill>
                      <a:srgbClr val="FF0000"/>
                    </a:solidFill>
                  </a:rPr>
                  <a:t> </a:t>
                </a:r>
                <a:r>
                  <a:rPr lang="en-US" altLang="zh-TW" sz="22000" b="1" dirty="0" err="1" smtClean="0">
                    <a:solidFill>
                      <a:srgbClr val="FF0000"/>
                    </a:solidFill>
                  </a:rPr>
                  <a:t>SiFCC</a:t>
                </a:r>
                <a:r>
                  <a:rPr lang="en-US" altLang="zh-TW" sz="22000" b="1" dirty="0" smtClean="0">
                    <a:solidFill>
                      <a:srgbClr val="FF0000"/>
                    </a:solidFill>
                  </a:rPr>
                  <a:t> Detector</a:t>
                </a:r>
                <a:r>
                  <a:rPr lang="zh-TW" altLang="en-US" sz="22000" b="1" dirty="0" smtClean="0">
                    <a:solidFill>
                      <a:srgbClr val="FF0000"/>
                    </a:solidFill>
                  </a:rPr>
                  <a:t> </a:t>
                </a:r>
                <a:endParaRPr lang="en-US" altLang="zh-TW" sz="22000" b="1" dirty="0" smtClean="0">
                  <a:solidFill>
                    <a:srgbClr val="FF0000"/>
                  </a:solidFill>
                </a:endParaRPr>
              </a:p>
              <a:p>
                <a:pPr algn="ctr"/>
                <a:r>
                  <a:rPr lang="en-US" altLang="zh-TW" sz="22000" b="1" dirty="0" smtClean="0">
                    <a:solidFill>
                      <a:srgbClr val="FF0000"/>
                    </a:solidFill>
                  </a:rPr>
                  <a:t>at</a:t>
                </a:r>
                <a:r>
                  <a:rPr lang="zh-TW" altLang="en-US" sz="22000" b="1" dirty="0" smtClean="0">
                    <a:solidFill>
                      <a:srgbClr val="FF0000"/>
                    </a:solidFill>
                  </a:rPr>
                  <a:t> </a:t>
                </a:r>
                <a:r>
                  <a:rPr lang="en-US" altLang="zh-TW" sz="22000" b="1" dirty="0" smtClean="0">
                    <a:solidFill>
                      <a:srgbClr val="FF0000"/>
                    </a:solidFill>
                  </a:rPr>
                  <a:t>100</a:t>
                </a:r>
                <a:r>
                  <a:rPr lang="zh-TW" altLang="en-US" sz="22000" b="1" dirty="0" smtClean="0">
                    <a:solidFill>
                      <a:srgbClr val="FF0000"/>
                    </a:solidFill>
                  </a:rPr>
                  <a:t> </a:t>
                </a:r>
                <a:r>
                  <a:rPr lang="en-US" altLang="zh-TW" sz="22000" b="1" dirty="0" err="1" smtClean="0">
                    <a:solidFill>
                      <a:srgbClr val="FF0000"/>
                    </a:solidFill>
                  </a:rPr>
                  <a:t>TeV</a:t>
                </a:r>
                <a:endParaRPr lang="en-US" altLang="zh-TW" sz="22000" b="1" dirty="0">
                  <a:solidFill>
                    <a:srgbClr val="FF0000"/>
                  </a:solidFill>
                </a:endParaRPr>
              </a:p>
              <a:p>
                <a:pPr algn="ctr"/>
                <a:r>
                  <a:rPr lang="en-US" altLang="zh-TW" sz="11000" dirty="0" smtClean="0">
                    <a:solidFill>
                      <a:srgbClr val="0000FF"/>
                    </a:solidFill>
                  </a:rPr>
                  <a:t>*</a:t>
                </a:r>
                <a14:m>
                  <m:oMath xmlns:m="http://schemas.openxmlformats.org/officeDocument/2006/math">
                    <m:sSup>
                      <m:sSupPr>
                        <m:ctrlPr>
                          <a:rPr lang="en-US" altLang="zh-TW" sz="11000" i="1" smtClean="0">
                            <a:solidFill>
                              <a:srgbClr val="0000FF"/>
                            </a:solidFill>
                            <a:latin typeface="Cambria Math" charset="0"/>
                          </a:rPr>
                        </m:ctrlPr>
                      </m:sSupPr>
                      <m:e>
                        <m:r>
                          <m:rPr>
                            <m:nor/>
                          </m:rPr>
                          <a:rPr lang="en-US" altLang="zh-TW" sz="11000" dirty="0">
                            <a:solidFill>
                              <a:srgbClr val="0000FF"/>
                            </a:solidFill>
                          </a:rPr>
                          <m:t>Chih</m:t>
                        </m:r>
                        <m:r>
                          <m:rPr>
                            <m:nor/>
                          </m:rPr>
                          <a:rPr lang="en-US" altLang="zh-TW" sz="11000" dirty="0">
                            <a:solidFill>
                              <a:srgbClr val="0000FF"/>
                            </a:solidFill>
                          </a:rPr>
                          <m:t>−</m:t>
                        </m:r>
                        <m:r>
                          <m:rPr>
                            <m:nor/>
                          </m:rPr>
                          <a:rPr lang="en-US" altLang="zh-TW" sz="11000" dirty="0">
                            <a:solidFill>
                              <a:srgbClr val="0000FF"/>
                            </a:solidFill>
                          </a:rPr>
                          <m:t>Hsiang</m:t>
                        </m:r>
                        <m:r>
                          <m:rPr>
                            <m:nor/>
                          </m:rPr>
                          <a:rPr lang="en-US" altLang="zh-TW" sz="11000" dirty="0">
                            <a:solidFill>
                              <a:srgbClr val="0000FF"/>
                            </a:solidFill>
                          </a:rPr>
                          <m:t> </m:t>
                        </m:r>
                        <m:r>
                          <m:rPr>
                            <m:nor/>
                          </m:rPr>
                          <a:rPr lang="en-US" altLang="zh-TW" sz="11000" dirty="0">
                            <a:solidFill>
                              <a:srgbClr val="0000FF"/>
                            </a:solidFill>
                          </a:rPr>
                          <m:t>Yeh</m:t>
                        </m:r>
                      </m:e>
                      <m:sup>
                        <m:r>
                          <a:rPr lang="en-US" altLang="zh-TW" sz="11000" b="0" i="1" smtClean="0">
                            <a:solidFill>
                              <a:srgbClr val="0000FF"/>
                            </a:solidFill>
                            <a:latin typeface="Cambria Math" charset="0"/>
                          </a:rPr>
                          <m:t>1</m:t>
                        </m:r>
                      </m:sup>
                    </m:sSup>
                  </m:oMath>
                </a14:m>
                <a:r>
                  <a:rPr lang="en-US" altLang="zh-TW" sz="11000" dirty="0" smtClean="0">
                    <a:solidFill>
                      <a:srgbClr val="0000FF"/>
                    </a:solidFill>
                  </a:rPr>
                  <a:t>,</a:t>
                </a:r>
                <a14:m>
                  <m:oMath xmlns:m="http://schemas.openxmlformats.org/officeDocument/2006/math">
                    <m:sSup>
                      <m:sSupPr>
                        <m:ctrlPr>
                          <a:rPr lang="en-US" altLang="zh-TW" sz="11000" i="1" dirty="0" smtClean="0">
                            <a:solidFill>
                              <a:srgbClr val="0000FF"/>
                            </a:solidFill>
                            <a:latin typeface="Cambria Math" charset="0"/>
                          </a:rPr>
                        </m:ctrlPr>
                      </m:sSupPr>
                      <m:e>
                        <m:r>
                          <m:rPr>
                            <m:nor/>
                          </m:rPr>
                          <a:rPr lang="en-US" altLang="zh-TW" sz="11000" dirty="0">
                            <a:solidFill>
                              <a:srgbClr val="0000FF"/>
                            </a:solidFill>
                          </a:rPr>
                          <m:t>Shin</m:t>
                        </m:r>
                        <m:r>
                          <m:rPr>
                            <m:nor/>
                          </m:rPr>
                          <a:rPr lang="en-US" altLang="zh-TW" sz="11000" dirty="0">
                            <a:solidFill>
                              <a:srgbClr val="0000FF"/>
                            </a:solidFill>
                          </a:rPr>
                          <m:t>−</m:t>
                        </m:r>
                        <m:r>
                          <m:rPr>
                            <m:nor/>
                          </m:rPr>
                          <a:rPr lang="en-US" altLang="zh-TW" sz="11000" dirty="0">
                            <a:solidFill>
                              <a:srgbClr val="0000FF"/>
                            </a:solidFill>
                          </a:rPr>
                          <m:t>Shan</m:t>
                        </m:r>
                        <m:r>
                          <m:rPr>
                            <m:nor/>
                          </m:rPr>
                          <a:rPr lang="en-US" altLang="zh-TW" sz="11000" dirty="0">
                            <a:solidFill>
                              <a:srgbClr val="0000FF"/>
                            </a:solidFill>
                          </a:rPr>
                          <m:t> </m:t>
                        </m:r>
                        <m:r>
                          <m:rPr>
                            <m:nor/>
                          </m:rPr>
                          <a:rPr lang="en-US" altLang="zh-TW" sz="11000" dirty="0">
                            <a:solidFill>
                              <a:srgbClr val="0000FF"/>
                            </a:solidFill>
                          </a:rPr>
                          <m:t>Eiko</m:t>
                        </m:r>
                        <m:r>
                          <m:rPr>
                            <m:nor/>
                          </m:rPr>
                          <a:rPr lang="en-US" altLang="zh-TW" sz="11000" dirty="0">
                            <a:solidFill>
                              <a:srgbClr val="0000FF"/>
                            </a:solidFill>
                          </a:rPr>
                          <m:t> </m:t>
                        </m:r>
                        <m:r>
                          <m:rPr>
                            <m:nor/>
                          </m:rPr>
                          <a:rPr lang="en-US" altLang="zh-TW" sz="11000" dirty="0">
                            <a:solidFill>
                              <a:srgbClr val="0000FF"/>
                            </a:solidFill>
                          </a:rPr>
                          <m:t>Yu</m:t>
                        </m:r>
                      </m:e>
                      <m:sup>
                        <m:r>
                          <a:rPr lang="en-US" altLang="zh-TW" sz="11000" b="0" i="1" dirty="0" smtClean="0">
                            <a:solidFill>
                              <a:srgbClr val="0000FF"/>
                            </a:solidFill>
                            <a:latin typeface="Cambria Math" charset="0"/>
                          </a:rPr>
                          <m:t>1</m:t>
                        </m:r>
                      </m:sup>
                    </m:sSup>
                  </m:oMath>
                </a14:m>
                <a:r>
                  <a:rPr lang="en-US" altLang="zh-TW" sz="11000" dirty="0" smtClean="0">
                    <a:solidFill>
                      <a:srgbClr val="0000FF"/>
                    </a:solidFill>
                  </a:rPr>
                  <a:t>,</a:t>
                </a:r>
                <a14:m>
                  <m:oMath xmlns:m="http://schemas.openxmlformats.org/officeDocument/2006/math">
                    <m:sSup>
                      <m:sSupPr>
                        <m:ctrlPr>
                          <a:rPr lang="en-US" altLang="zh-TW" sz="11000" i="1" dirty="0" smtClean="0">
                            <a:solidFill>
                              <a:srgbClr val="0000FF"/>
                            </a:solidFill>
                            <a:latin typeface="Cambria Math" charset="0"/>
                          </a:rPr>
                        </m:ctrlPr>
                      </m:sSupPr>
                      <m:e>
                        <m:r>
                          <m:rPr>
                            <m:nor/>
                          </m:rPr>
                          <a:rPr lang="en-US" altLang="zh-TW" sz="11000" dirty="0">
                            <a:solidFill>
                              <a:srgbClr val="0000FF"/>
                            </a:solidFill>
                          </a:rPr>
                          <m:t>Ashutosh</m:t>
                        </m:r>
                        <m:r>
                          <m:rPr>
                            <m:nor/>
                          </m:rPr>
                          <a:rPr lang="en-US" altLang="zh-TW" sz="11000" dirty="0">
                            <a:solidFill>
                              <a:srgbClr val="0000FF"/>
                            </a:solidFill>
                          </a:rPr>
                          <m:t> </m:t>
                        </m:r>
                        <m:r>
                          <m:rPr>
                            <m:nor/>
                          </m:rPr>
                          <a:rPr lang="en-US" altLang="zh-TW" sz="11000" dirty="0">
                            <a:solidFill>
                              <a:srgbClr val="0000FF"/>
                            </a:solidFill>
                          </a:rPr>
                          <m:t>Kotwal</m:t>
                        </m:r>
                      </m:e>
                      <m:sup>
                        <m:r>
                          <a:rPr lang="en-US" altLang="zh-TW" sz="11000" b="0" i="1" dirty="0" smtClean="0">
                            <a:solidFill>
                              <a:srgbClr val="0000FF"/>
                            </a:solidFill>
                            <a:latin typeface="Cambria Math" charset="0"/>
                          </a:rPr>
                          <m:t>2,3</m:t>
                        </m:r>
                      </m:sup>
                    </m:sSup>
                  </m:oMath>
                </a14:m>
                <a:r>
                  <a:rPr lang="en-US" altLang="zh-TW" sz="11000" dirty="0" smtClean="0">
                    <a:solidFill>
                      <a:srgbClr val="0000FF"/>
                    </a:solidFill>
                  </a:rPr>
                  <a:t>, </a:t>
                </a:r>
                <a14:m>
                  <m:oMath xmlns:m="http://schemas.openxmlformats.org/officeDocument/2006/math">
                    <m:sSup>
                      <m:sSupPr>
                        <m:ctrlPr>
                          <a:rPr lang="en-US" altLang="zh-TW" sz="11000" i="1" dirty="0" smtClean="0">
                            <a:solidFill>
                              <a:srgbClr val="0000FF"/>
                            </a:solidFill>
                            <a:latin typeface="Cambria Math" charset="0"/>
                          </a:rPr>
                        </m:ctrlPr>
                      </m:sSupPr>
                      <m:e>
                        <m:r>
                          <m:rPr>
                            <m:nor/>
                          </m:rPr>
                          <a:rPr lang="en-US" altLang="zh-TW" sz="11000" dirty="0">
                            <a:solidFill>
                              <a:srgbClr val="0000FF"/>
                            </a:solidFill>
                          </a:rPr>
                          <m:t>Sergei</m:t>
                        </m:r>
                        <m:r>
                          <m:rPr>
                            <m:nor/>
                          </m:rPr>
                          <a:rPr lang="en-US" altLang="zh-TW" sz="11000" dirty="0">
                            <a:solidFill>
                              <a:srgbClr val="0000FF"/>
                            </a:solidFill>
                          </a:rPr>
                          <m:t> </m:t>
                        </m:r>
                        <m:r>
                          <m:rPr>
                            <m:nor/>
                          </m:rPr>
                          <a:rPr lang="en-US" altLang="zh-TW" sz="11000" dirty="0">
                            <a:solidFill>
                              <a:srgbClr val="0000FF"/>
                            </a:solidFill>
                          </a:rPr>
                          <m:t>Chekanov</m:t>
                        </m:r>
                      </m:e>
                      <m:sup>
                        <m:r>
                          <a:rPr lang="en-US" altLang="zh-TW" sz="11000" b="0" i="1" dirty="0" smtClean="0">
                            <a:solidFill>
                              <a:srgbClr val="0000FF"/>
                            </a:solidFill>
                            <a:latin typeface="Cambria Math" charset="0"/>
                          </a:rPr>
                          <m:t>4</m:t>
                        </m:r>
                      </m:sup>
                    </m:sSup>
                  </m:oMath>
                </a14:m>
                <a:r>
                  <a:rPr lang="en-US" altLang="zh-TW" sz="11000" dirty="0" smtClean="0">
                    <a:solidFill>
                      <a:srgbClr val="0000FF"/>
                    </a:solidFill>
                  </a:rPr>
                  <a:t>,</a:t>
                </a:r>
                <a14:m>
                  <m:oMath xmlns:m="http://schemas.openxmlformats.org/officeDocument/2006/math">
                    <m:sSup>
                      <m:sSupPr>
                        <m:ctrlPr>
                          <a:rPr lang="en-US" altLang="zh-TW" sz="11000" i="1" dirty="0" smtClean="0">
                            <a:solidFill>
                              <a:srgbClr val="0000FF"/>
                            </a:solidFill>
                            <a:latin typeface="Cambria Math" charset="0"/>
                          </a:rPr>
                        </m:ctrlPr>
                      </m:sSupPr>
                      <m:e>
                        <m:r>
                          <m:rPr>
                            <m:nor/>
                          </m:rPr>
                          <a:rPr lang="en-US" altLang="zh-TW" sz="11000" dirty="0">
                            <a:solidFill>
                              <a:srgbClr val="0000FF"/>
                            </a:solidFill>
                          </a:rPr>
                          <m:t>Nhan</m:t>
                        </m:r>
                        <m:r>
                          <m:rPr>
                            <m:nor/>
                          </m:rPr>
                          <a:rPr lang="en-US" altLang="zh-TW" sz="11000" dirty="0">
                            <a:solidFill>
                              <a:srgbClr val="0000FF"/>
                            </a:solidFill>
                          </a:rPr>
                          <m:t> </m:t>
                        </m:r>
                        <m:r>
                          <m:rPr>
                            <m:nor/>
                          </m:rPr>
                          <a:rPr lang="en-US" altLang="zh-TW" sz="11000" dirty="0">
                            <a:solidFill>
                              <a:srgbClr val="0000FF"/>
                            </a:solidFill>
                          </a:rPr>
                          <m:t>Viet</m:t>
                        </m:r>
                        <m:r>
                          <m:rPr>
                            <m:nor/>
                          </m:rPr>
                          <a:rPr lang="en-US" altLang="zh-TW" sz="11000" dirty="0">
                            <a:solidFill>
                              <a:srgbClr val="0000FF"/>
                            </a:solidFill>
                          </a:rPr>
                          <m:t> </m:t>
                        </m:r>
                        <m:r>
                          <m:rPr>
                            <m:nor/>
                          </m:rPr>
                          <a:rPr lang="en-US" altLang="zh-TW" sz="11000" dirty="0">
                            <a:solidFill>
                              <a:srgbClr val="0000FF"/>
                            </a:solidFill>
                          </a:rPr>
                          <m:t>Tran</m:t>
                        </m:r>
                      </m:e>
                      <m:sup>
                        <m:r>
                          <a:rPr lang="en-US" altLang="zh-TW" sz="11000" b="0" i="1" dirty="0" smtClean="0">
                            <a:solidFill>
                              <a:srgbClr val="0000FF"/>
                            </a:solidFill>
                            <a:latin typeface="Cambria Math" charset="0"/>
                          </a:rPr>
                          <m:t>3</m:t>
                        </m:r>
                      </m:sup>
                    </m:sSup>
                  </m:oMath>
                </a14:m>
                <a:endParaRPr lang="en-US" altLang="zh-TW" sz="11000" dirty="0">
                  <a:solidFill>
                    <a:srgbClr val="0000FF"/>
                  </a:solidFill>
                </a:endParaRPr>
              </a:p>
              <a:p>
                <a:pPr algn="ctr"/>
                <a:endParaRPr lang="en-US" altLang="zh-TW" sz="11000" dirty="0" smtClean="0">
                  <a:solidFill>
                    <a:srgbClr val="0000FF"/>
                  </a:solidFill>
                </a:endParaRPr>
              </a:p>
              <a:p>
                <a:pPr algn="ctr"/>
                <a:r>
                  <a:rPr lang="en-US" altLang="zh-TW" sz="10000" i="1" dirty="0" smtClean="0">
                    <a:solidFill>
                      <a:srgbClr val="0000FF"/>
                    </a:solidFill>
                  </a:rPr>
                  <a:t>1.Department </a:t>
                </a:r>
                <a:r>
                  <a:rPr lang="en-US" altLang="zh-TW" sz="10000" i="1" dirty="0">
                    <a:solidFill>
                      <a:srgbClr val="0000FF"/>
                    </a:solidFill>
                  </a:rPr>
                  <a:t>of Physics, National Central University, Chung-Li, Taoyuan City 32001, Taiwan </a:t>
                </a:r>
                <a:endParaRPr lang="en-US" altLang="zh-TW" sz="10000" i="1" dirty="0" smtClean="0">
                  <a:solidFill>
                    <a:srgbClr val="0000FF"/>
                  </a:solidFill>
                </a:endParaRPr>
              </a:p>
              <a:p>
                <a:pPr algn="ctr"/>
                <a:r>
                  <a:rPr lang="en-US" altLang="zh-TW" sz="10000" i="1" dirty="0" smtClean="0">
                    <a:solidFill>
                      <a:srgbClr val="0000FF"/>
                    </a:solidFill>
                  </a:rPr>
                  <a:t>2.Department of Physics</a:t>
                </a:r>
                <a:r>
                  <a:rPr lang="en-US" altLang="zh-TW" sz="10000" i="1" dirty="0">
                    <a:solidFill>
                      <a:srgbClr val="0000FF"/>
                    </a:solidFill>
                  </a:rPr>
                  <a:t>, Duke University, Durham, NC 27708, USA</a:t>
                </a:r>
                <a:br>
                  <a:rPr lang="en-US" altLang="zh-TW" sz="10000" i="1" dirty="0">
                    <a:solidFill>
                      <a:srgbClr val="0000FF"/>
                    </a:solidFill>
                  </a:rPr>
                </a:br>
                <a:r>
                  <a:rPr lang="en-US" altLang="zh-TW" sz="10000" i="1" dirty="0" smtClean="0">
                    <a:solidFill>
                      <a:srgbClr val="0000FF"/>
                    </a:solidFill>
                  </a:rPr>
                  <a:t>3.Fermi </a:t>
                </a:r>
                <a:r>
                  <a:rPr lang="en-US" altLang="zh-TW" sz="10000" i="1" dirty="0">
                    <a:solidFill>
                      <a:srgbClr val="0000FF"/>
                    </a:solidFill>
                  </a:rPr>
                  <a:t>National Accelerator Laboratory, Batavia, IL 6051, USA</a:t>
                </a:r>
                <a:br>
                  <a:rPr lang="en-US" altLang="zh-TW" sz="10000" i="1" dirty="0">
                    <a:solidFill>
                      <a:srgbClr val="0000FF"/>
                    </a:solidFill>
                  </a:rPr>
                </a:br>
                <a:r>
                  <a:rPr lang="en-US" altLang="zh-TW" sz="10000" i="1" dirty="0" smtClean="0">
                    <a:solidFill>
                      <a:srgbClr val="0000FF"/>
                    </a:solidFill>
                  </a:rPr>
                  <a:t>4.HEP </a:t>
                </a:r>
                <a:r>
                  <a:rPr lang="en-US" altLang="zh-TW" sz="10000" i="1" dirty="0">
                    <a:solidFill>
                      <a:srgbClr val="0000FF"/>
                    </a:solidFill>
                  </a:rPr>
                  <a:t>Division, Argonne National Laboratory, 9700 S. Cass Avenue, Argonne, IL 60439, USA </a:t>
                </a:r>
              </a:p>
              <a:p>
                <a:pPr algn="ctr"/>
                <a:endParaRPr lang="en-US" altLang="zh-TW" sz="11000" baseline="30000" dirty="0" smtClean="0">
                  <a:solidFill>
                    <a:srgbClr val="0000FF"/>
                  </a:solidFill>
                </a:endParaRPr>
              </a:p>
            </p:txBody>
          </p:sp>
        </mc:Choice>
        <mc:Fallback xmlns="">
          <p:sp>
            <p:nvSpPr>
              <p:cNvPr id="4" name="標題 1"/>
              <p:cNvSpPr txBox="1">
                <a:spLocks noRot="1" noChangeAspect="1" noMove="1" noResize="1" noEditPoints="1" noAdjustHandles="1" noChangeArrowheads="1" noChangeShapeType="1" noTextEdit="1"/>
              </p:cNvSpPr>
              <p:nvPr/>
            </p:nvSpPr>
            <p:spPr>
              <a:xfrm>
                <a:off x="-618266" y="217455"/>
                <a:ext cx="30926314" cy="6270496"/>
              </a:xfrm>
              <a:prstGeom prst="rect">
                <a:avLst/>
              </a:prstGeom>
              <a:blipFill rotWithShape="0">
                <a:blip r:embed="rId7"/>
                <a:stretch>
                  <a:fillRect t="-8560"/>
                </a:stretch>
              </a:blipFill>
            </p:spPr>
            <p:txBody>
              <a:bodyPr/>
              <a:lstStyle/>
              <a:p>
                <a:r>
                  <a:rPr lang="zh-TW" altLang="en-US">
                    <a:noFill/>
                  </a:rPr>
                  <a:t> </a:t>
                </a:r>
              </a:p>
            </p:txBody>
          </p:sp>
        </mc:Fallback>
      </mc:AlternateContent>
      <p:sp>
        <p:nvSpPr>
          <p:cNvPr id="5" name="矩形 4"/>
          <p:cNvSpPr/>
          <p:nvPr/>
        </p:nvSpPr>
        <p:spPr>
          <a:xfrm>
            <a:off x="252740" y="5137409"/>
            <a:ext cx="5616624" cy="769441"/>
          </a:xfrm>
          <a:prstGeom prst="rect">
            <a:avLst/>
          </a:prstGeom>
        </p:spPr>
        <p:txBody>
          <a:bodyPr wrap="square">
            <a:spAutoFit/>
          </a:bodyPr>
          <a:lstStyle/>
          <a:p>
            <a:r>
              <a:rPr lang="en-US" altLang="zh-TW" sz="4400" b="1" u="sng" dirty="0" smtClean="0">
                <a:latin typeface="Arial" pitchFamily="34" charset="0"/>
                <a:cs typeface="Arial" pitchFamily="34" charset="0"/>
              </a:rPr>
              <a:t>Abstract: </a:t>
            </a:r>
            <a:endParaRPr lang="zh-TW" altLang="en-US" sz="4400" u="sng" baseline="-25000" dirty="0"/>
          </a:p>
        </p:txBody>
      </p:sp>
      <p:sp>
        <p:nvSpPr>
          <p:cNvPr id="6" name="內容版面配置區 2"/>
          <p:cNvSpPr txBox="1">
            <a:spLocks/>
          </p:cNvSpPr>
          <p:nvPr/>
        </p:nvSpPr>
        <p:spPr>
          <a:xfrm>
            <a:off x="1" y="5643529"/>
            <a:ext cx="30560978" cy="1691205"/>
          </a:xfrm>
          <a:prstGeom prst="rect">
            <a:avLst/>
          </a:prstGeom>
        </p:spPr>
        <p:txBody>
          <a:bodyPr lIns="417643" tIns="208822" rIns="417643" bIns="208822">
            <a:noAutofit/>
          </a:bodyPr>
          <a:lstStyle/>
          <a:p>
            <a:r>
              <a:rPr lang="en-US" altLang="zh-TW" sz="3600" dirty="0"/>
              <a:t>We study the performance of jet substructure variables with a detector designed for very high energy proton collisions, the </a:t>
            </a:r>
            <a:r>
              <a:rPr lang="en-US" altLang="zh-TW" sz="3600" dirty="0" err="1"/>
              <a:t>SiFCC</a:t>
            </a:r>
            <a:r>
              <a:rPr lang="en-US" altLang="zh-TW" sz="3600" dirty="0"/>
              <a:t> detector. The two-prong jets from Z'-&gt;WW and three-prong jets from Z'-&gt;</a:t>
            </a:r>
            <a:r>
              <a:rPr lang="en-US" altLang="zh-TW" sz="3600" dirty="0" err="1"/>
              <a:t>ttbar</a:t>
            </a:r>
            <a:r>
              <a:rPr lang="en-US" altLang="zh-TW" sz="3600" dirty="0"/>
              <a:t> are compared with the background from light quark jets at the same energy. The calorimeter geometry is benchmarked in various configurations in order to understand the impact of granularity on variables such as groomed jet mass, </a:t>
            </a:r>
            <a:r>
              <a:rPr lang="en-US" altLang="zh-TW" sz="3600" dirty="0" err="1"/>
              <a:t>Njettiness</a:t>
            </a:r>
            <a:r>
              <a:rPr lang="en-US" altLang="zh-TW" sz="3600" dirty="0"/>
              <a:t> and energy correlations within the jets. We present results on signal efficiency and background rejection using full GEANT simulations.</a:t>
            </a:r>
            <a:endParaRPr lang="en-US" altLang="zh-TW" sz="3600" dirty="0">
              <a:latin typeface="Arial" charset="0"/>
              <a:ea typeface="Arial" charset="0"/>
              <a:cs typeface="Arial" charset="0"/>
            </a:endParaRPr>
          </a:p>
        </p:txBody>
      </p:sp>
      <p:pic>
        <p:nvPicPr>
          <p:cNvPr id="7" name="圖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044" y="1155073"/>
            <a:ext cx="2075503" cy="2070248"/>
          </a:xfrm>
          <a:prstGeom prst="rect">
            <a:avLst/>
          </a:prstGeom>
        </p:spPr>
      </p:pic>
      <p:graphicFrame>
        <p:nvGraphicFramePr>
          <p:cNvPr id="17" name="物件 16"/>
          <p:cNvGraphicFramePr>
            <a:graphicFrameLocks noChangeAspect="1"/>
          </p:cNvGraphicFramePr>
          <p:nvPr>
            <p:extLst>
              <p:ext uri="{D42A27DB-BD31-4B8C-83A1-F6EECF244321}">
                <p14:modId xmlns:p14="http://schemas.microsoft.com/office/powerpoint/2010/main" val="2362348075"/>
              </p:ext>
            </p:extLst>
          </p:nvPr>
        </p:nvGraphicFramePr>
        <p:xfrm>
          <a:off x="15120938" y="21347113"/>
          <a:ext cx="76200" cy="152400"/>
        </p:xfrm>
        <a:graphic>
          <a:graphicData uri="http://schemas.openxmlformats.org/presentationml/2006/ole">
            <mc:AlternateContent xmlns:mc="http://schemas.openxmlformats.org/markup-compatibility/2006">
              <mc:Choice xmlns:v="urn:schemas-microsoft-com:vml" Requires="v">
                <p:oleObj spid="_x0000_s1728" name="方程式" r:id="rId9" imgW="190500" imgH="152400" progId="Equation.3">
                  <p:embed/>
                </p:oleObj>
              </mc:Choice>
              <mc:Fallback>
                <p:oleObj name="方程式" r:id="rId9" imgW="190500" imgH="152400" progId="Equation.3">
                  <p:embed/>
                  <p:pic>
                    <p:nvPicPr>
                      <p:cNvPr id="0" name=""/>
                      <p:cNvPicPr/>
                      <p:nvPr/>
                    </p:nvPicPr>
                    <p:blipFill>
                      <a:blip r:embed="rId10"/>
                      <a:stretch>
                        <a:fillRect/>
                      </a:stretch>
                    </p:blipFill>
                    <p:spPr>
                      <a:xfrm>
                        <a:off x="15120938" y="21347113"/>
                        <a:ext cx="76200" cy="152400"/>
                      </a:xfrm>
                      <a:prstGeom prst="rect">
                        <a:avLst/>
                      </a:prstGeom>
                    </p:spPr>
                  </p:pic>
                </p:oleObj>
              </mc:Fallback>
            </mc:AlternateContent>
          </a:graphicData>
        </a:graphic>
      </p:graphicFrame>
      <p:sp>
        <p:nvSpPr>
          <p:cNvPr id="28" name="矩形 27"/>
          <p:cNvSpPr/>
          <p:nvPr/>
        </p:nvSpPr>
        <p:spPr>
          <a:xfrm>
            <a:off x="15558080" y="36373493"/>
            <a:ext cx="15665657" cy="861774"/>
          </a:xfrm>
          <a:prstGeom prst="rect">
            <a:avLst/>
          </a:prstGeom>
        </p:spPr>
        <p:txBody>
          <a:bodyPr wrap="square">
            <a:spAutoFit/>
          </a:bodyPr>
          <a:lstStyle/>
          <a:p>
            <a:r>
              <a:rPr lang="en-US" altLang="zh-TW" sz="4800" b="1" u="sng" dirty="0">
                <a:latin typeface="Arial" pitchFamily="34" charset="0"/>
                <a:cs typeface="Arial" pitchFamily="34" charset="0"/>
              </a:rPr>
              <a:t>Is the smallest detector cell size always the best? </a:t>
            </a:r>
            <a:endParaRPr lang="zh-TW" altLang="en-US" sz="4800" u="sng" baseline="-25000" dirty="0"/>
          </a:p>
        </p:txBody>
      </p:sp>
      <p:sp>
        <p:nvSpPr>
          <p:cNvPr id="29" name="內容版面配置區 2"/>
          <p:cNvSpPr txBox="1">
            <a:spLocks/>
          </p:cNvSpPr>
          <p:nvPr/>
        </p:nvSpPr>
        <p:spPr>
          <a:xfrm>
            <a:off x="15985390" y="33834076"/>
            <a:ext cx="13306336" cy="6805648"/>
          </a:xfrm>
          <a:prstGeom prst="rect">
            <a:avLst/>
          </a:prstGeom>
        </p:spPr>
        <p:txBody>
          <a:bodyPr lIns="417643" tIns="208822" rIns="417643" bIns="208822">
            <a:noAutofit/>
          </a:bodyPr>
          <a:lstStyle/>
          <a:p>
            <a:pPr marL="742950" marR="0" lvl="0" indent="-742950" defTabSz="914400" eaLnBrk="1" fontAlgn="auto" latinLnBrk="0" hangingPunct="1">
              <a:lnSpc>
                <a:spcPct val="100000"/>
              </a:lnSpc>
              <a:spcBef>
                <a:spcPct val="20000"/>
              </a:spcBef>
              <a:spcAft>
                <a:spcPts val="0"/>
              </a:spcAft>
              <a:buClrTx/>
              <a:buSzTx/>
              <a:buFontTx/>
              <a:buNone/>
              <a:tabLst/>
              <a:defRPr/>
            </a:pPr>
            <a:endParaRPr lang="en-US" altLang="zh-TW" sz="4000" dirty="0" smtClean="0"/>
          </a:p>
          <a:p>
            <a:pPr marL="742950" marR="0" lvl="0" indent="-742950" defTabSz="914400" eaLnBrk="1" fontAlgn="auto" latinLnBrk="0" hangingPunct="1">
              <a:lnSpc>
                <a:spcPct val="100000"/>
              </a:lnSpc>
              <a:spcBef>
                <a:spcPct val="20000"/>
              </a:spcBef>
              <a:spcAft>
                <a:spcPts val="0"/>
              </a:spcAft>
              <a:buClrTx/>
              <a:buSzTx/>
              <a:buFontTx/>
              <a:buNone/>
              <a:tabLst/>
              <a:defRPr/>
            </a:pPr>
            <a:endParaRPr lang="en-US" altLang="zh-TW" sz="4000" dirty="0"/>
          </a:p>
        </p:txBody>
      </p:sp>
      <mc:AlternateContent xmlns:mc="http://schemas.openxmlformats.org/markup-compatibility/2006" xmlns:a14="http://schemas.microsoft.com/office/drawing/2010/main">
        <mc:Choice Requires="a14">
          <p:sp>
            <p:nvSpPr>
              <p:cNvPr id="84" name="矩形 83"/>
              <p:cNvSpPr/>
              <p:nvPr/>
            </p:nvSpPr>
            <p:spPr>
              <a:xfrm>
                <a:off x="-7480" y="19418155"/>
                <a:ext cx="15400369" cy="6065187"/>
              </a:xfrm>
              <a:prstGeom prst="rect">
                <a:avLst/>
              </a:prstGeom>
              <a:noFill/>
              <a:ln w="101600" cmpd="sng">
                <a:solidFill>
                  <a:srgbClr val="00B0F0"/>
                </a:solidFill>
                <a:prstDash val="sysDot"/>
              </a:ln>
            </p:spPr>
            <p:txBody>
              <a:bodyPr wrap="square">
                <a:spAutoFit/>
              </a:bodyPr>
              <a:lstStyle/>
              <a:p>
                <a:pPr algn="ctr"/>
                <a:r>
                  <a:rPr lang="en-US" altLang="zh-TW" sz="5000" b="1" u="sng" dirty="0" smtClean="0">
                    <a:latin typeface="Arial" pitchFamily="34" charset="0"/>
                    <a:cs typeface="Arial" pitchFamily="34" charset="0"/>
                  </a:rPr>
                  <a:t>Basic Jet </a:t>
                </a:r>
                <a:r>
                  <a:rPr lang="en-US" altLang="zh-TW" sz="5000" b="1" u="sng" dirty="0">
                    <a:latin typeface="Arial" pitchFamily="34" charset="0"/>
                    <a:cs typeface="Arial" pitchFamily="34" charset="0"/>
                  </a:rPr>
                  <a:t>R</a:t>
                </a:r>
                <a:r>
                  <a:rPr lang="en-US" altLang="zh-TW" sz="5000" b="1" u="sng" dirty="0" smtClean="0">
                    <a:latin typeface="Arial" pitchFamily="34" charset="0"/>
                    <a:cs typeface="Arial" pitchFamily="34" charset="0"/>
                  </a:rPr>
                  <a:t>econstruction Algorithm</a:t>
                </a:r>
              </a:p>
              <a:p>
                <a14:m>
                  <m:oMath xmlns:m="http://schemas.openxmlformats.org/officeDocument/2006/math">
                    <m:sSub>
                      <m:sSubPr>
                        <m:ctrlPr>
                          <a:rPr lang="en-US" altLang="zh-TW" sz="4400" b="1" i="1" smtClean="0">
                            <a:solidFill>
                              <a:schemeClr val="tx1"/>
                            </a:solidFill>
                            <a:latin typeface="Cambria Math" charset="0"/>
                            <a:cs typeface="Arial" pitchFamily="34" charset="0"/>
                          </a:rPr>
                        </m:ctrlPr>
                      </m:sSubPr>
                      <m:e>
                        <m:r>
                          <a:rPr lang="en-US" altLang="zh-TW" sz="4400" b="1" i="0" smtClean="0">
                            <a:solidFill>
                              <a:schemeClr val="tx1"/>
                            </a:solidFill>
                            <a:latin typeface="Cambria Math" charset="0"/>
                            <a:cs typeface="Arial" pitchFamily="34" charset="0"/>
                          </a:rPr>
                          <m:t>𝐝</m:t>
                        </m:r>
                      </m:e>
                      <m:sub>
                        <m:r>
                          <a:rPr lang="en-US" altLang="zh-TW" sz="4400" b="1" i="0" smtClean="0">
                            <a:solidFill>
                              <a:schemeClr val="tx1"/>
                            </a:solidFill>
                            <a:latin typeface="Cambria Math" charset="0"/>
                            <a:cs typeface="Arial" pitchFamily="34" charset="0"/>
                          </a:rPr>
                          <m:t>𝐢𝐣</m:t>
                        </m:r>
                      </m:sub>
                    </m:sSub>
                    <m:r>
                      <a:rPr lang="en-US" altLang="zh-TW" sz="4400" b="1" i="0" smtClean="0">
                        <a:solidFill>
                          <a:schemeClr val="tx1"/>
                        </a:solidFill>
                        <a:latin typeface="Cambria Math" charset="0"/>
                        <a:cs typeface="Arial" pitchFamily="34" charset="0"/>
                      </a:rPr>
                      <m:t>=</m:t>
                    </m:r>
                    <m:r>
                      <a:rPr lang="en-US" altLang="zh-TW" sz="4400" b="1" i="0" smtClean="0">
                        <a:solidFill>
                          <a:schemeClr val="tx1"/>
                        </a:solidFill>
                        <a:latin typeface="Cambria Math" charset="0"/>
                        <a:cs typeface="Arial" pitchFamily="34" charset="0"/>
                      </a:rPr>
                      <m:t>𝐦𝐢𝐧</m:t>
                    </m:r>
                    <m:r>
                      <a:rPr lang="en-US" altLang="zh-TW" sz="4400" b="1" i="0" smtClean="0">
                        <a:solidFill>
                          <a:schemeClr val="tx1"/>
                        </a:solidFill>
                        <a:latin typeface="Cambria Math" charset="0"/>
                        <a:cs typeface="Arial" pitchFamily="34" charset="0"/>
                      </a:rPr>
                      <m:t>(</m:t>
                    </m:r>
                    <m:sSubSup>
                      <m:sSubSupPr>
                        <m:ctrlPr>
                          <a:rPr lang="en-US" altLang="zh-TW" sz="4400" b="1" i="1" smtClean="0">
                            <a:solidFill>
                              <a:schemeClr val="tx1"/>
                            </a:solidFill>
                            <a:latin typeface="Cambria Math" charset="0"/>
                            <a:cs typeface="Arial" pitchFamily="34" charset="0"/>
                          </a:rPr>
                        </m:ctrlPr>
                      </m:sSubSupPr>
                      <m:e>
                        <m:r>
                          <a:rPr lang="en-US" altLang="zh-TW" sz="4400" b="1" i="0" smtClean="0">
                            <a:solidFill>
                              <a:schemeClr val="tx1"/>
                            </a:solidFill>
                            <a:latin typeface="Cambria Math" charset="0"/>
                            <a:cs typeface="Arial" pitchFamily="34" charset="0"/>
                          </a:rPr>
                          <m:t>𝐤</m:t>
                        </m:r>
                      </m:e>
                      <m:sub>
                        <m:r>
                          <a:rPr lang="en-US" altLang="zh-TW" sz="4400" b="1" i="0" smtClean="0">
                            <a:solidFill>
                              <a:schemeClr val="tx1"/>
                            </a:solidFill>
                            <a:latin typeface="Cambria Math" charset="0"/>
                            <a:cs typeface="Arial" pitchFamily="34" charset="0"/>
                          </a:rPr>
                          <m:t>𝐭𝐢</m:t>
                        </m:r>
                      </m:sub>
                      <m:sup>
                        <m:r>
                          <a:rPr lang="en-US" altLang="zh-TW" sz="4400" b="1" i="0" smtClean="0">
                            <a:solidFill>
                              <a:schemeClr val="tx1"/>
                            </a:solidFill>
                            <a:latin typeface="Cambria Math" charset="0"/>
                            <a:cs typeface="Arial" pitchFamily="34" charset="0"/>
                          </a:rPr>
                          <m:t>𝟐𝐩</m:t>
                        </m:r>
                      </m:sup>
                    </m:sSubSup>
                    <m:r>
                      <a:rPr lang="en-US" altLang="zh-TW" sz="4400" b="1" i="0" smtClean="0">
                        <a:solidFill>
                          <a:schemeClr val="tx1"/>
                        </a:solidFill>
                        <a:latin typeface="Cambria Math" charset="0"/>
                        <a:cs typeface="Arial" pitchFamily="34" charset="0"/>
                      </a:rPr>
                      <m:t>,</m:t>
                    </m:r>
                  </m:oMath>
                </a14:m>
                <a:r>
                  <a:rPr lang="en-US" altLang="zh-TW" sz="4400" b="1" dirty="0">
                    <a:solidFill>
                      <a:schemeClr val="tx1"/>
                    </a:solidFill>
                    <a:cs typeface="Arial" pitchFamily="34" charset="0"/>
                  </a:rPr>
                  <a:t> </a:t>
                </a:r>
                <a14:m>
                  <m:oMath xmlns:m="http://schemas.openxmlformats.org/officeDocument/2006/math">
                    <m:sSubSup>
                      <m:sSubSupPr>
                        <m:ctrlPr>
                          <a:rPr lang="en-US" altLang="zh-TW" sz="4400" b="1" i="1">
                            <a:solidFill>
                              <a:schemeClr val="tx1"/>
                            </a:solidFill>
                            <a:latin typeface="Cambria Math" charset="0"/>
                            <a:cs typeface="Arial" pitchFamily="34" charset="0"/>
                          </a:rPr>
                        </m:ctrlPr>
                      </m:sSubSupPr>
                      <m:e>
                        <m:r>
                          <a:rPr lang="en-US" altLang="zh-TW" sz="4400" b="1" i="0">
                            <a:solidFill>
                              <a:schemeClr val="tx1"/>
                            </a:solidFill>
                            <a:latin typeface="Cambria Math" charset="0"/>
                            <a:cs typeface="Arial" pitchFamily="34" charset="0"/>
                          </a:rPr>
                          <m:t>𝐤</m:t>
                        </m:r>
                      </m:e>
                      <m:sub>
                        <m:r>
                          <a:rPr lang="en-US" altLang="zh-TW" sz="4400" b="1" i="0">
                            <a:solidFill>
                              <a:schemeClr val="tx1"/>
                            </a:solidFill>
                            <a:latin typeface="Cambria Math" charset="0"/>
                            <a:cs typeface="Arial" pitchFamily="34" charset="0"/>
                          </a:rPr>
                          <m:t>𝐭</m:t>
                        </m:r>
                        <m:r>
                          <a:rPr lang="en-US" altLang="zh-TW" sz="4400" b="1" i="0" smtClean="0">
                            <a:solidFill>
                              <a:schemeClr val="tx1"/>
                            </a:solidFill>
                            <a:latin typeface="Cambria Math" charset="0"/>
                            <a:cs typeface="Arial" pitchFamily="34" charset="0"/>
                          </a:rPr>
                          <m:t>𝐣</m:t>
                        </m:r>
                      </m:sub>
                      <m:sup>
                        <m:r>
                          <a:rPr lang="en-US" altLang="zh-TW" sz="4400" b="1" i="0">
                            <a:solidFill>
                              <a:schemeClr val="tx1"/>
                            </a:solidFill>
                            <a:latin typeface="Cambria Math" charset="0"/>
                            <a:cs typeface="Arial" pitchFamily="34" charset="0"/>
                          </a:rPr>
                          <m:t>𝟐𝐩</m:t>
                        </m:r>
                      </m:sup>
                    </m:sSubSup>
                    <m:r>
                      <a:rPr lang="en-US" altLang="zh-TW" sz="4400" b="1" i="0" smtClean="0">
                        <a:solidFill>
                          <a:schemeClr val="tx1"/>
                        </a:solidFill>
                        <a:latin typeface="Cambria Math" charset="0"/>
                        <a:cs typeface="Arial" pitchFamily="34" charset="0"/>
                      </a:rPr>
                      <m:t>)</m:t>
                    </m:r>
                    <m:f>
                      <m:fPr>
                        <m:ctrlPr>
                          <a:rPr lang="mr-IN" altLang="zh-TW" sz="4400" b="1" i="1" smtClean="0">
                            <a:solidFill>
                              <a:schemeClr val="tx1"/>
                            </a:solidFill>
                            <a:latin typeface="Cambria Math" charset="0"/>
                            <a:cs typeface="Arial" pitchFamily="34" charset="0"/>
                          </a:rPr>
                        </m:ctrlPr>
                      </m:fPr>
                      <m:num>
                        <m:sSubSup>
                          <m:sSubSupPr>
                            <m:ctrlPr>
                              <a:rPr lang="en-US" altLang="zh-TW" sz="4400" b="1" i="1" smtClean="0">
                                <a:solidFill>
                                  <a:schemeClr val="tx1"/>
                                </a:solidFill>
                                <a:latin typeface="Cambria Math" charset="0"/>
                                <a:cs typeface="Arial" pitchFamily="34" charset="0"/>
                              </a:rPr>
                            </m:ctrlPr>
                          </m:sSubSupPr>
                          <m:e>
                            <m:r>
                              <a:rPr lang="en-US" altLang="zh-TW" sz="4400" b="1" i="0" smtClean="0">
                                <a:solidFill>
                                  <a:schemeClr val="tx1"/>
                                </a:solidFill>
                                <a:latin typeface="Cambria Math" charset="0"/>
                                <a:ea typeface="Cambria Math" charset="0"/>
                                <a:cs typeface="Cambria Math" charset="0"/>
                              </a:rPr>
                              <m:t>∆</m:t>
                            </m:r>
                          </m:e>
                          <m:sub>
                            <m:r>
                              <a:rPr lang="en-US" altLang="zh-TW" sz="4400" b="1" i="0" smtClean="0">
                                <a:solidFill>
                                  <a:schemeClr val="tx1"/>
                                </a:solidFill>
                                <a:latin typeface="Cambria Math" charset="0"/>
                                <a:cs typeface="Arial" pitchFamily="34" charset="0"/>
                              </a:rPr>
                              <m:t>𝐢𝐣</m:t>
                            </m:r>
                          </m:sub>
                          <m:sup>
                            <m:r>
                              <a:rPr lang="en-US" altLang="zh-TW" sz="4400" b="1" i="0" smtClean="0">
                                <a:solidFill>
                                  <a:schemeClr val="tx1"/>
                                </a:solidFill>
                                <a:latin typeface="Cambria Math" charset="0"/>
                                <a:cs typeface="Arial" pitchFamily="34" charset="0"/>
                              </a:rPr>
                              <m:t>𝟐</m:t>
                            </m:r>
                          </m:sup>
                        </m:sSubSup>
                      </m:num>
                      <m:den>
                        <m:sSup>
                          <m:sSupPr>
                            <m:ctrlPr>
                              <a:rPr lang="mr-IN" altLang="zh-TW" sz="4400" b="1" i="1" smtClean="0">
                                <a:solidFill>
                                  <a:schemeClr val="tx1"/>
                                </a:solidFill>
                                <a:latin typeface="Cambria Math" charset="0"/>
                                <a:cs typeface="Arial" pitchFamily="34" charset="0"/>
                              </a:rPr>
                            </m:ctrlPr>
                          </m:sSupPr>
                          <m:e>
                            <m:r>
                              <a:rPr lang="en-US" altLang="zh-TW" sz="4400" b="1" i="0" smtClean="0">
                                <a:solidFill>
                                  <a:schemeClr val="tx1"/>
                                </a:solidFill>
                                <a:latin typeface="Cambria Math" charset="0"/>
                                <a:cs typeface="Arial" pitchFamily="34" charset="0"/>
                              </a:rPr>
                              <m:t>𝐑</m:t>
                            </m:r>
                          </m:e>
                          <m:sup>
                            <m:r>
                              <a:rPr lang="en-US" altLang="zh-TW" sz="4400" b="1" i="0" smtClean="0">
                                <a:solidFill>
                                  <a:schemeClr val="tx1"/>
                                </a:solidFill>
                                <a:latin typeface="Cambria Math" charset="0"/>
                                <a:cs typeface="Arial" pitchFamily="34" charset="0"/>
                              </a:rPr>
                              <m:t>𝟐</m:t>
                            </m:r>
                          </m:sup>
                        </m:sSup>
                      </m:den>
                    </m:f>
                  </m:oMath>
                </a14:m>
                <a:endParaRPr lang="en-US" altLang="zh-TW" sz="4400" b="1" dirty="0" smtClean="0">
                  <a:solidFill>
                    <a:schemeClr val="tx1"/>
                  </a:solidFill>
                  <a:latin typeface="Cambria Math" charset="0"/>
                  <a:cs typeface="Arial" pitchFamily="34" charset="0"/>
                </a:endParaRPr>
              </a:p>
              <a:p>
                <a:pPr/>
                <a14:m>
                  <m:oMathPara xmlns:m="http://schemas.openxmlformats.org/officeDocument/2006/math">
                    <m:oMathParaPr>
                      <m:jc m:val="left"/>
                    </m:oMathParaPr>
                    <m:oMath xmlns:m="http://schemas.openxmlformats.org/officeDocument/2006/math">
                      <m:sSub>
                        <m:sSubPr>
                          <m:ctrlPr>
                            <a:rPr lang="en-US" altLang="zh-TW" sz="4400" b="1" i="1" smtClean="0">
                              <a:solidFill>
                                <a:schemeClr val="tx1"/>
                              </a:solidFill>
                              <a:latin typeface="Cambria Math" charset="0"/>
                              <a:cs typeface="Arial" pitchFamily="34" charset="0"/>
                            </a:rPr>
                          </m:ctrlPr>
                        </m:sSubPr>
                        <m:e>
                          <m:r>
                            <a:rPr lang="en-US" altLang="zh-TW" sz="4400" b="1" i="0" smtClean="0">
                              <a:solidFill>
                                <a:schemeClr val="tx1"/>
                              </a:solidFill>
                              <a:latin typeface="Cambria Math" charset="0"/>
                              <a:cs typeface="Arial" pitchFamily="34" charset="0"/>
                            </a:rPr>
                            <m:t>𝐝</m:t>
                          </m:r>
                        </m:e>
                        <m:sub>
                          <m:r>
                            <a:rPr lang="en-US" altLang="zh-TW" sz="4400" b="1" i="0" smtClean="0">
                              <a:solidFill>
                                <a:schemeClr val="tx1"/>
                              </a:solidFill>
                              <a:latin typeface="Cambria Math" charset="0"/>
                              <a:cs typeface="Arial" pitchFamily="34" charset="0"/>
                            </a:rPr>
                            <m:t>𝐢𝐛</m:t>
                          </m:r>
                        </m:sub>
                      </m:sSub>
                      <m:r>
                        <a:rPr lang="en-US" altLang="zh-TW" sz="4400" b="1" i="0" smtClean="0">
                          <a:solidFill>
                            <a:schemeClr val="tx1"/>
                          </a:solidFill>
                          <a:latin typeface="Cambria Math" charset="0"/>
                          <a:cs typeface="Arial" pitchFamily="34" charset="0"/>
                        </a:rPr>
                        <m:t>=</m:t>
                      </m:r>
                      <m:sSubSup>
                        <m:sSubSupPr>
                          <m:ctrlPr>
                            <a:rPr lang="en-US" altLang="zh-TW" sz="4400" b="1" i="1">
                              <a:solidFill>
                                <a:schemeClr val="tx1"/>
                              </a:solidFill>
                              <a:latin typeface="Cambria Math" charset="0"/>
                              <a:cs typeface="Arial" pitchFamily="34" charset="0"/>
                            </a:rPr>
                          </m:ctrlPr>
                        </m:sSubSupPr>
                        <m:e>
                          <m:r>
                            <a:rPr lang="en-US" altLang="zh-TW" sz="4400" b="1" i="0">
                              <a:solidFill>
                                <a:schemeClr val="tx1"/>
                              </a:solidFill>
                              <a:latin typeface="Cambria Math" charset="0"/>
                              <a:cs typeface="Arial" pitchFamily="34" charset="0"/>
                            </a:rPr>
                            <m:t>𝐤</m:t>
                          </m:r>
                        </m:e>
                        <m:sub>
                          <m:r>
                            <a:rPr lang="en-US" altLang="zh-TW" sz="4400" b="1" i="0">
                              <a:solidFill>
                                <a:schemeClr val="tx1"/>
                              </a:solidFill>
                              <a:latin typeface="Cambria Math" charset="0"/>
                              <a:cs typeface="Arial" pitchFamily="34" charset="0"/>
                            </a:rPr>
                            <m:t>𝐭𝐢</m:t>
                          </m:r>
                        </m:sub>
                        <m:sup>
                          <m:r>
                            <a:rPr lang="en-US" altLang="zh-TW" sz="4400" b="1" i="0">
                              <a:solidFill>
                                <a:schemeClr val="tx1"/>
                              </a:solidFill>
                              <a:latin typeface="Cambria Math" charset="0"/>
                              <a:cs typeface="Arial" pitchFamily="34" charset="0"/>
                            </a:rPr>
                            <m:t>𝟐𝐩</m:t>
                          </m:r>
                        </m:sup>
                      </m:sSubSup>
                    </m:oMath>
                  </m:oMathPara>
                </a14:m>
                <a:endParaRPr lang="en-US" altLang="zh-TW" sz="4400" b="1" dirty="0" smtClean="0">
                  <a:solidFill>
                    <a:schemeClr val="tx1"/>
                  </a:solidFill>
                  <a:latin typeface="Arial" pitchFamily="34" charset="0"/>
                  <a:cs typeface="Arial" pitchFamily="34" charset="0"/>
                </a:endParaRPr>
              </a:p>
              <a:p>
                <a:endParaRPr lang="en-US" altLang="zh-TW" sz="4400" b="1" i="1" dirty="0" smtClean="0">
                  <a:latin typeface="+mj-lt"/>
                  <a:cs typeface="Arial" pitchFamily="34" charset="0"/>
                </a:endParaRPr>
              </a:p>
              <a:p>
                <a:r>
                  <a:rPr lang="en-US" altLang="zh-TW" sz="4000" dirty="0" smtClean="0">
                    <a:solidFill>
                      <a:schemeClr val="tx1"/>
                    </a:solidFill>
                    <a:latin typeface="Arial" charset="0"/>
                    <a:ea typeface="Arial" charset="0"/>
                    <a:cs typeface="Arial" charset="0"/>
                  </a:rPr>
                  <a:t>**If </a:t>
                </a:r>
                <a14:m>
                  <m:oMath xmlns:m="http://schemas.openxmlformats.org/officeDocument/2006/math">
                    <m:sSub>
                      <m:sSubPr>
                        <m:ctrlPr>
                          <a:rPr lang="en-US" altLang="zh-TW" sz="4000" i="1">
                            <a:latin typeface="Cambria Math" charset="0"/>
                            <a:ea typeface="Arial" charset="0"/>
                            <a:cs typeface="Arial" charset="0"/>
                          </a:rPr>
                        </m:ctrlPr>
                      </m:sSubPr>
                      <m:e>
                        <m:r>
                          <m:rPr>
                            <m:sty m:val="p"/>
                          </m:rPr>
                          <a:rPr lang="en-US" altLang="zh-TW" sz="4000" b="0" i="0">
                            <a:latin typeface="Cambria Math" charset="0"/>
                            <a:ea typeface="Arial" charset="0"/>
                            <a:cs typeface="Arial" charset="0"/>
                          </a:rPr>
                          <m:t>d</m:t>
                        </m:r>
                      </m:e>
                      <m:sub>
                        <m:r>
                          <m:rPr>
                            <m:sty m:val="p"/>
                          </m:rPr>
                          <a:rPr lang="en-US" altLang="zh-TW" sz="4000" b="0" i="0">
                            <a:latin typeface="Cambria Math" charset="0"/>
                            <a:ea typeface="Arial" charset="0"/>
                            <a:cs typeface="Arial" charset="0"/>
                          </a:rPr>
                          <m:t>ij</m:t>
                        </m:r>
                      </m:sub>
                    </m:sSub>
                  </m:oMath>
                </a14:m>
                <a:r>
                  <a:rPr lang="en-US" altLang="zh-TW" sz="4000" dirty="0" smtClean="0">
                    <a:solidFill>
                      <a:schemeClr val="tx1"/>
                    </a:solidFill>
                    <a:latin typeface="Arial" charset="0"/>
                    <a:ea typeface="Arial" charset="0"/>
                    <a:cs typeface="Arial" charset="0"/>
                  </a:rPr>
                  <a:t>&lt;</a:t>
                </a:r>
                <a14:m>
                  <m:oMath xmlns:m="http://schemas.openxmlformats.org/officeDocument/2006/math">
                    <m:sSub>
                      <m:sSubPr>
                        <m:ctrlPr>
                          <a:rPr lang="en-US" altLang="zh-TW" sz="4000" i="1">
                            <a:latin typeface="Cambria Math" charset="0"/>
                            <a:ea typeface="Arial" charset="0"/>
                            <a:cs typeface="Arial" charset="0"/>
                          </a:rPr>
                        </m:ctrlPr>
                      </m:sSubPr>
                      <m:e>
                        <m:r>
                          <m:rPr>
                            <m:sty m:val="p"/>
                          </m:rPr>
                          <a:rPr lang="en-US" altLang="zh-TW" sz="4000" b="0" i="0">
                            <a:latin typeface="Cambria Math" charset="0"/>
                            <a:ea typeface="Arial" charset="0"/>
                            <a:cs typeface="Arial" charset="0"/>
                          </a:rPr>
                          <m:t>d</m:t>
                        </m:r>
                      </m:e>
                      <m:sub>
                        <m:r>
                          <m:rPr>
                            <m:sty m:val="p"/>
                          </m:rPr>
                          <a:rPr lang="en-US" altLang="zh-TW" sz="4000" b="0" i="0">
                            <a:latin typeface="Cambria Math" charset="0"/>
                            <a:ea typeface="Arial" charset="0"/>
                            <a:cs typeface="Arial" charset="0"/>
                          </a:rPr>
                          <m:t>ib</m:t>
                        </m:r>
                      </m:sub>
                    </m:sSub>
                  </m:oMath>
                </a14:m>
                <a:r>
                  <a:rPr lang="en-US" altLang="zh-TW" sz="4000" dirty="0" smtClean="0">
                    <a:solidFill>
                      <a:schemeClr val="tx1"/>
                    </a:solidFill>
                    <a:latin typeface="Arial" charset="0"/>
                    <a:ea typeface="Arial" charset="0"/>
                    <a:cs typeface="Arial" charset="0"/>
                  </a:rPr>
                  <a:t>,</a:t>
                </a:r>
                <a:r>
                  <a:rPr lang="en-US" altLang="zh-TW" sz="4000" dirty="0" err="1" smtClean="0">
                    <a:latin typeface="Arial" charset="0"/>
                    <a:ea typeface="Arial" charset="0"/>
                    <a:cs typeface="Arial" charset="0"/>
                  </a:rPr>
                  <a:t>i</a:t>
                </a:r>
                <a:r>
                  <a:rPr lang="en-US" altLang="zh-TW" sz="4000" dirty="0" smtClean="0">
                    <a:solidFill>
                      <a:schemeClr val="tx1"/>
                    </a:solidFill>
                    <a:latin typeface="Arial" charset="0"/>
                    <a:ea typeface="Arial" charset="0"/>
                    <a:cs typeface="Arial" charset="0"/>
                  </a:rPr>
                  <a:t> and j particle will be merged into one particle**</a:t>
                </a:r>
              </a:p>
              <a:p>
                <a:r>
                  <a:rPr lang="en-US" altLang="zh-TW" sz="4000" dirty="0" smtClean="0">
                    <a:latin typeface="Arial" charset="0"/>
                    <a:ea typeface="Arial" charset="0"/>
                    <a:cs typeface="Arial" charset="0"/>
                  </a:rPr>
                  <a:t>1.p=0 : </a:t>
                </a:r>
                <a:r>
                  <a:rPr lang="en-US" altLang="zh-TW" sz="4000" dirty="0">
                    <a:latin typeface="Arial" charset="0"/>
                    <a:ea typeface="Arial" charset="0"/>
                    <a:cs typeface="Arial" charset="0"/>
                  </a:rPr>
                  <a:t>Cambridge/Aachen algorithm</a:t>
                </a:r>
                <a:endParaRPr lang="en-US" altLang="zh-TW" sz="4000" dirty="0" smtClean="0">
                  <a:solidFill>
                    <a:schemeClr val="tx1"/>
                  </a:solidFill>
                  <a:latin typeface="Arial" charset="0"/>
                  <a:ea typeface="Arial" charset="0"/>
                  <a:cs typeface="Arial" charset="0"/>
                </a:endParaRPr>
              </a:p>
              <a:p>
                <a:r>
                  <a:rPr lang="en-US" altLang="zh-TW" sz="4000" dirty="0" smtClean="0">
                    <a:latin typeface="Arial" charset="0"/>
                    <a:ea typeface="Arial" charset="0"/>
                    <a:cs typeface="Arial" charset="0"/>
                  </a:rPr>
                  <a:t>2.p=1 : </a:t>
                </a:r>
                <a:r>
                  <a:rPr lang="en-US" altLang="zh-TW" sz="4000" dirty="0" err="1" smtClean="0">
                    <a:latin typeface="Arial" charset="0"/>
                    <a:ea typeface="Arial" charset="0"/>
                    <a:cs typeface="Arial" charset="0"/>
                  </a:rPr>
                  <a:t>kt</a:t>
                </a:r>
                <a:r>
                  <a:rPr lang="en-US" altLang="zh-TW" sz="4000" dirty="0" smtClean="0">
                    <a:latin typeface="Arial" charset="0"/>
                    <a:ea typeface="Arial" charset="0"/>
                    <a:cs typeface="Arial" charset="0"/>
                  </a:rPr>
                  <a:t> algorithm</a:t>
                </a:r>
              </a:p>
              <a:p>
                <a:r>
                  <a:rPr lang="en-US" altLang="zh-TW" sz="4000" dirty="0">
                    <a:latin typeface="Arial" charset="0"/>
                    <a:ea typeface="Arial" charset="0"/>
                    <a:cs typeface="Arial" charset="0"/>
                  </a:rPr>
                  <a:t>3</a:t>
                </a:r>
                <a:r>
                  <a:rPr lang="en-US" altLang="zh-TW" sz="4000" dirty="0" smtClean="0">
                    <a:latin typeface="Arial" charset="0"/>
                    <a:ea typeface="Arial" charset="0"/>
                    <a:cs typeface="Arial" charset="0"/>
                  </a:rPr>
                  <a:t>.p=-1 </a:t>
                </a:r>
                <a:r>
                  <a:rPr lang="en-US" altLang="zh-TW" sz="4000" dirty="0">
                    <a:latin typeface="Arial" charset="0"/>
                    <a:ea typeface="Arial" charset="0"/>
                    <a:cs typeface="Arial" charset="0"/>
                  </a:rPr>
                  <a:t>: </a:t>
                </a:r>
                <a:r>
                  <a:rPr lang="en-US" altLang="zh-TW" sz="4000" dirty="0" smtClean="0">
                    <a:latin typeface="Arial" charset="0"/>
                    <a:ea typeface="Arial" charset="0"/>
                    <a:cs typeface="Arial" charset="0"/>
                  </a:rPr>
                  <a:t>anti-</a:t>
                </a:r>
                <a:r>
                  <a:rPr lang="en-US" altLang="zh-TW" sz="4000" dirty="0" err="1" smtClean="0">
                    <a:latin typeface="Arial" charset="0"/>
                    <a:ea typeface="Arial" charset="0"/>
                    <a:cs typeface="Arial" charset="0"/>
                  </a:rPr>
                  <a:t>kt</a:t>
                </a:r>
                <a:r>
                  <a:rPr lang="en-US" altLang="zh-TW" sz="4000" dirty="0" smtClean="0">
                    <a:latin typeface="Arial" charset="0"/>
                    <a:ea typeface="Arial" charset="0"/>
                    <a:cs typeface="Arial" charset="0"/>
                  </a:rPr>
                  <a:t> algorithm</a:t>
                </a:r>
                <a:endParaRPr lang="en-US" altLang="zh-TW" sz="4000" dirty="0">
                  <a:latin typeface="Arial" charset="0"/>
                  <a:ea typeface="Arial" charset="0"/>
                  <a:cs typeface="Arial" charset="0"/>
                </a:endParaRPr>
              </a:p>
            </p:txBody>
          </p:sp>
        </mc:Choice>
        <mc:Fallback xmlns="">
          <p:sp>
            <p:nvSpPr>
              <p:cNvPr id="84" name="矩形 83"/>
              <p:cNvSpPr>
                <a:spLocks noRot="1" noChangeAspect="1" noMove="1" noResize="1" noEditPoints="1" noAdjustHandles="1" noChangeArrowheads="1" noChangeShapeType="1" noTextEdit="1"/>
              </p:cNvSpPr>
              <p:nvPr/>
            </p:nvSpPr>
            <p:spPr>
              <a:xfrm>
                <a:off x="-7480" y="19418155"/>
                <a:ext cx="15400369" cy="6065187"/>
              </a:xfrm>
              <a:prstGeom prst="rect">
                <a:avLst/>
              </a:prstGeom>
              <a:blipFill rotWithShape="0">
                <a:blip r:embed="rId11"/>
                <a:stretch>
                  <a:fillRect l="-1101" t="-1581" b="-2470"/>
                </a:stretch>
              </a:blipFill>
              <a:ln w="101600" cmpd="sng">
                <a:solidFill>
                  <a:srgbClr val="00B0F0"/>
                </a:solidFill>
                <a:prstDash val="sysDot"/>
              </a:ln>
            </p:spPr>
            <p:txBody>
              <a:bodyPr/>
              <a:lstStyle/>
              <a:p>
                <a:r>
                  <a:rPr lang="zh-TW" altLang="en-US">
                    <a:noFill/>
                  </a:rPr>
                  <a:t> </a:t>
                </a:r>
              </a:p>
            </p:txBody>
          </p:sp>
        </mc:Fallback>
      </mc:AlternateContent>
      <p:sp>
        <p:nvSpPr>
          <p:cNvPr id="85" name="矩形 84"/>
          <p:cNvSpPr/>
          <p:nvPr/>
        </p:nvSpPr>
        <p:spPr>
          <a:xfrm>
            <a:off x="833601" y="25682511"/>
            <a:ext cx="14170566" cy="861774"/>
          </a:xfrm>
          <a:prstGeom prst="rect">
            <a:avLst/>
          </a:prstGeom>
          <a:solidFill>
            <a:schemeClr val="bg1"/>
          </a:solidFill>
        </p:spPr>
        <p:txBody>
          <a:bodyPr wrap="square">
            <a:spAutoFit/>
          </a:bodyPr>
          <a:lstStyle/>
          <a:p>
            <a:pPr algn="ctr"/>
            <a:r>
              <a:rPr lang="en-US" altLang="zh-TW" sz="5000" b="1" u="sng" dirty="0" smtClean="0">
                <a:latin typeface="Arial" pitchFamily="34" charset="0"/>
                <a:cs typeface="Arial" pitchFamily="34" charset="0"/>
              </a:rPr>
              <a:t>Jet Substructure Variables</a:t>
            </a:r>
            <a:endParaRPr lang="zh-TW" altLang="en-US" sz="5000" u="sng" baseline="-25000" dirty="0"/>
          </a:p>
        </p:txBody>
      </p:sp>
      <mc:AlternateContent xmlns:mc="http://schemas.openxmlformats.org/markup-compatibility/2006" xmlns:a14="http://schemas.microsoft.com/office/drawing/2010/main">
        <mc:Choice Requires="a14">
          <p:sp>
            <p:nvSpPr>
              <p:cNvPr id="88" name="矩形 87"/>
              <p:cNvSpPr/>
              <p:nvPr/>
            </p:nvSpPr>
            <p:spPr>
              <a:xfrm>
                <a:off x="153700" y="26444480"/>
                <a:ext cx="14853850" cy="13415789"/>
              </a:xfrm>
              <a:prstGeom prst="rect">
                <a:avLst/>
              </a:prstGeom>
            </p:spPr>
            <p:txBody>
              <a:bodyPr wrap="square">
                <a:spAutoFit/>
              </a:bodyPr>
              <a:lstStyle/>
              <a:p>
                <a:r>
                  <a:rPr lang="en-US" altLang="zh-TW" sz="5000" b="1" dirty="0" smtClean="0">
                    <a:latin typeface="Arial" pitchFamily="34" charset="0"/>
                    <a:cs typeface="Arial" pitchFamily="34" charset="0"/>
                  </a:rPr>
                  <a:t>1.</a:t>
                </a:r>
                <a:r>
                  <a:rPr lang="en-US" altLang="zh-TW" sz="4800" b="1" dirty="0" smtClean="0">
                    <a:latin typeface="Arial" pitchFamily="34" charset="0"/>
                    <a:cs typeface="Arial" pitchFamily="34" charset="0"/>
                  </a:rPr>
                  <a:t>N-subjetness[2]</a:t>
                </a:r>
                <a:r>
                  <a:rPr lang="en-US" altLang="zh-TW" sz="5000" b="1" dirty="0" smtClean="0">
                    <a:latin typeface="Arial" pitchFamily="34" charset="0"/>
                    <a:cs typeface="Arial" pitchFamily="34" charset="0"/>
                  </a:rPr>
                  <a:t>:</a:t>
                </a:r>
              </a:p>
              <a:p>
                <a:pPr algn="ctr"/>
                <a:r>
                  <a:rPr lang="en-US" altLang="zh-TW" sz="4000" b="1" dirty="0" smtClean="0">
                    <a:solidFill>
                      <a:schemeClr val="accent2"/>
                    </a:solidFill>
                    <a:cs typeface="Arial" pitchFamily="34" charset="0"/>
                  </a:rPr>
                  <a:t>        </a:t>
                </a:r>
                <a14:m>
                  <m:oMath xmlns:m="http://schemas.openxmlformats.org/officeDocument/2006/math">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cs typeface="Arial" pitchFamily="34" charset="0"/>
                          </a:rPr>
                          <m:t>𝑵</m:t>
                        </m:r>
                      </m:sub>
                    </m:sSub>
                    <m:r>
                      <a:rPr lang="en-US" altLang="zh-TW" sz="4000" b="1" i="1" smtClean="0">
                        <a:solidFill>
                          <a:schemeClr val="tx1"/>
                        </a:solidFill>
                        <a:latin typeface="Cambria Math" charset="0"/>
                        <a:cs typeface="Arial" pitchFamily="34" charset="0"/>
                      </a:rPr>
                      <m:t>=</m:t>
                    </m:r>
                    <m:f>
                      <m:fPr>
                        <m:ctrlPr>
                          <a:rPr lang="mr-IN" altLang="zh-TW" sz="4000" b="1" i="1" smtClean="0">
                            <a:solidFill>
                              <a:schemeClr val="tx1"/>
                            </a:solidFill>
                            <a:latin typeface="Cambria Math" charset="0"/>
                            <a:cs typeface="Arial" pitchFamily="34" charset="0"/>
                          </a:rPr>
                        </m:ctrlPr>
                      </m:fPr>
                      <m:num>
                        <m:r>
                          <a:rPr lang="en-US" altLang="zh-TW" sz="4000" b="1" i="1" smtClean="0">
                            <a:solidFill>
                              <a:schemeClr val="tx1"/>
                            </a:solidFill>
                            <a:latin typeface="Cambria Math" charset="0"/>
                            <a:cs typeface="Arial" pitchFamily="34" charset="0"/>
                          </a:rPr>
                          <m:t>𝟏</m:t>
                        </m:r>
                      </m:num>
                      <m:den>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𝒅</m:t>
                            </m:r>
                          </m:e>
                          <m:sub>
                            <m:r>
                              <a:rPr lang="en-US" altLang="zh-TW" sz="4000" b="1" i="1" smtClean="0">
                                <a:solidFill>
                                  <a:schemeClr val="tx1"/>
                                </a:solidFill>
                                <a:latin typeface="Cambria Math" charset="0"/>
                                <a:cs typeface="Arial" pitchFamily="34" charset="0"/>
                              </a:rPr>
                              <m:t>𝟎</m:t>
                            </m:r>
                          </m:sub>
                        </m:sSub>
                      </m:den>
                    </m:f>
                    <m:nary>
                      <m:naryPr>
                        <m:chr m:val="∑"/>
                        <m:limLoc m:val="subSup"/>
                        <m:supHide m:val="on"/>
                        <m:ctrlPr>
                          <a:rPr lang="mr-IN" altLang="zh-TW" sz="4000" b="1" i="1" smtClean="0">
                            <a:solidFill>
                              <a:schemeClr val="tx1"/>
                            </a:solidFill>
                            <a:latin typeface="Cambria Math" charset="0"/>
                            <a:cs typeface="Arial" pitchFamily="34" charset="0"/>
                          </a:rPr>
                        </m:ctrlPr>
                      </m:naryPr>
                      <m:sub>
                        <m:r>
                          <m:rPr>
                            <m:brk m:alnAt="9"/>
                          </m:rPr>
                          <a:rPr lang="en-US" altLang="zh-TW" sz="4000" b="1" i="1" smtClean="0">
                            <a:solidFill>
                              <a:schemeClr val="tx1"/>
                            </a:solidFill>
                            <a:latin typeface="Cambria Math" charset="0"/>
                            <a:cs typeface="Arial" pitchFamily="34" charset="0"/>
                          </a:rPr>
                          <m:t>𝒌</m:t>
                        </m:r>
                      </m:sub>
                      <m:sup/>
                      <m:e>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𝒕</m:t>
                            </m:r>
                            <m:r>
                              <a:rPr lang="en-US" altLang="zh-TW" sz="4000" b="1" i="1" smtClean="0">
                                <a:solidFill>
                                  <a:schemeClr val="tx1"/>
                                </a:solidFill>
                                <a:latin typeface="Cambria Math" charset="0"/>
                                <a:cs typeface="Arial" pitchFamily="34" charset="0"/>
                              </a:rPr>
                              <m:t>,</m:t>
                            </m:r>
                            <m:r>
                              <a:rPr lang="en-US" altLang="zh-TW" sz="4000" b="1" i="1" smtClean="0">
                                <a:solidFill>
                                  <a:schemeClr val="tx1"/>
                                </a:solidFill>
                                <a:latin typeface="Cambria Math" charset="0"/>
                                <a:cs typeface="Arial" pitchFamily="34" charset="0"/>
                              </a:rPr>
                              <m:t>𝒌</m:t>
                            </m:r>
                          </m:sub>
                        </m:sSub>
                        <m:r>
                          <a:rPr lang="en-US" altLang="zh-TW" sz="4000" b="1" i="1" smtClean="0">
                            <a:solidFill>
                              <a:schemeClr val="tx1"/>
                            </a:solidFill>
                            <a:latin typeface="Cambria Math" charset="0"/>
                            <a:cs typeface="Arial" pitchFamily="34" charset="0"/>
                          </a:rPr>
                          <m:t> </m:t>
                        </m:r>
                        <m:r>
                          <a:rPr lang="en-US" altLang="zh-TW" sz="4000" b="1" i="1" smtClean="0">
                            <a:solidFill>
                              <a:schemeClr val="tx1"/>
                            </a:solidFill>
                            <a:latin typeface="Cambria Math" charset="0"/>
                            <a:cs typeface="Arial" pitchFamily="34" charset="0"/>
                          </a:rPr>
                          <m:t>𝒎𝒊𝒏</m:t>
                        </m:r>
                        <m:r>
                          <a:rPr lang="en-US" altLang="zh-TW" sz="4000" b="1" i="1" smtClean="0">
                            <a:solidFill>
                              <a:schemeClr val="tx1"/>
                            </a:solidFill>
                            <a:latin typeface="Cambria Math" charset="0"/>
                            <a:cs typeface="Arial" pitchFamily="34" charset="0"/>
                          </a:rPr>
                          <m:t>{∆</m:t>
                        </m:r>
                        <m:sSub>
                          <m:sSubPr>
                            <m:ctrlPr>
                              <a:rPr lang="en-US" altLang="zh-TW" sz="4000" b="1" i="1" smtClean="0">
                                <a:solidFill>
                                  <a:schemeClr val="tx1"/>
                                </a:solidFill>
                                <a:latin typeface="Cambria Math" charset="0"/>
                                <a:ea typeface="Cambria Math" charset="0"/>
                                <a:cs typeface="Cambria Math" charset="0"/>
                              </a:rPr>
                            </m:ctrlPr>
                          </m:sSubPr>
                          <m:e>
                            <m:r>
                              <a:rPr lang="en-US" altLang="zh-TW" sz="4000" b="1" i="1" smtClean="0">
                                <a:solidFill>
                                  <a:schemeClr val="tx1"/>
                                </a:solidFill>
                                <a:latin typeface="Cambria Math" charset="0"/>
                                <a:ea typeface="Cambria Math" charset="0"/>
                                <a:cs typeface="Cambria Math" charset="0"/>
                              </a:rPr>
                              <m:t>𝑹</m:t>
                            </m:r>
                          </m:e>
                          <m:sub>
                            <m:r>
                              <a:rPr lang="en-US" altLang="zh-TW" sz="4000" b="1" i="1" smtClean="0">
                                <a:solidFill>
                                  <a:schemeClr val="tx1"/>
                                </a:solidFill>
                                <a:latin typeface="Cambria Math" charset="0"/>
                                <a:ea typeface="Cambria Math" charset="0"/>
                                <a:cs typeface="Cambria Math" charset="0"/>
                              </a:rPr>
                              <m:t>𝟏</m:t>
                            </m:r>
                            <m:r>
                              <a:rPr lang="en-US" altLang="zh-TW" sz="4000" b="1" i="1" smtClean="0">
                                <a:solidFill>
                                  <a:schemeClr val="tx1"/>
                                </a:solidFill>
                                <a:latin typeface="Cambria Math" charset="0"/>
                                <a:ea typeface="Cambria Math" charset="0"/>
                                <a:cs typeface="Cambria Math" charset="0"/>
                              </a:rPr>
                              <m:t>,</m:t>
                            </m:r>
                            <m:r>
                              <a:rPr lang="en-US" altLang="zh-TW" sz="4000" b="1" i="1" smtClean="0">
                                <a:solidFill>
                                  <a:schemeClr val="tx1"/>
                                </a:solidFill>
                                <a:latin typeface="Cambria Math" charset="0"/>
                                <a:ea typeface="Cambria Math" charset="0"/>
                                <a:cs typeface="Cambria Math" charset="0"/>
                              </a:rPr>
                              <m:t>𝒌</m:t>
                            </m:r>
                          </m:sub>
                        </m:sSub>
                        <m:r>
                          <a:rPr lang="en-US" altLang="zh-TW" sz="4000" b="1" i="1" smtClean="0">
                            <a:solidFill>
                              <a:schemeClr val="tx1"/>
                            </a:solidFill>
                            <a:latin typeface="Cambria Math" charset="0"/>
                            <a:ea typeface="Cambria Math" charset="0"/>
                            <a:cs typeface="Cambria Math" charset="0"/>
                          </a:rPr>
                          <m:t>,∆</m:t>
                        </m:r>
                        <m:sSub>
                          <m:sSubPr>
                            <m:ctrlPr>
                              <a:rPr lang="en-US" altLang="zh-TW" sz="4000" b="1" i="1" smtClean="0">
                                <a:solidFill>
                                  <a:schemeClr val="tx1"/>
                                </a:solidFill>
                                <a:latin typeface="Cambria Math" charset="0"/>
                                <a:ea typeface="Cambria Math" charset="0"/>
                                <a:cs typeface="Cambria Math" charset="0"/>
                              </a:rPr>
                            </m:ctrlPr>
                          </m:sSubPr>
                          <m:e>
                            <m:r>
                              <a:rPr lang="en-US" altLang="zh-TW" sz="4000" b="1" i="1" smtClean="0">
                                <a:solidFill>
                                  <a:schemeClr val="tx1"/>
                                </a:solidFill>
                                <a:latin typeface="Cambria Math" charset="0"/>
                                <a:ea typeface="Cambria Math" charset="0"/>
                                <a:cs typeface="Cambria Math" charset="0"/>
                              </a:rPr>
                              <m:t>𝑹</m:t>
                            </m:r>
                          </m:e>
                          <m:sub>
                            <m:r>
                              <a:rPr lang="en-US" altLang="zh-TW" sz="4000" b="1" i="1" smtClean="0">
                                <a:solidFill>
                                  <a:schemeClr val="tx1"/>
                                </a:solidFill>
                                <a:latin typeface="Cambria Math" charset="0"/>
                                <a:ea typeface="Cambria Math" charset="0"/>
                                <a:cs typeface="Cambria Math" charset="0"/>
                              </a:rPr>
                              <m:t>𝟐</m:t>
                            </m:r>
                            <m:r>
                              <a:rPr lang="en-US" altLang="zh-TW" sz="4000" b="1" i="1" smtClean="0">
                                <a:solidFill>
                                  <a:schemeClr val="tx1"/>
                                </a:solidFill>
                                <a:latin typeface="Cambria Math" charset="0"/>
                                <a:ea typeface="Cambria Math" charset="0"/>
                                <a:cs typeface="Cambria Math" charset="0"/>
                              </a:rPr>
                              <m:t>,</m:t>
                            </m:r>
                            <m:r>
                              <a:rPr lang="en-US" altLang="zh-TW" sz="4000" b="1" i="1" smtClean="0">
                                <a:solidFill>
                                  <a:schemeClr val="tx1"/>
                                </a:solidFill>
                                <a:latin typeface="Cambria Math" charset="0"/>
                                <a:ea typeface="Cambria Math" charset="0"/>
                                <a:cs typeface="Cambria Math" charset="0"/>
                              </a:rPr>
                              <m:t>𝒌</m:t>
                            </m:r>
                          </m:sub>
                        </m:sSub>
                        <m:r>
                          <a:rPr lang="en-US" altLang="zh-TW" sz="4000" b="1" i="1" smtClean="0">
                            <a:solidFill>
                              <a:schemeClr val="tx1"/>
                            </a:solidFill>
                            <a:latin typeface="Cambria Math" charset="0"/>
                            <a:ea typeface="Cambria Math" charset="0"/>
                            <a:cs typeface="Cambria Math" charset="0"/>
                          </a:rPr>
                          <m:t>…∆</m:t>
                        </m:r>
                        <m:sSub>
                          <m:sSubPr>
                            <m:ctrlPr>
                              <a:rPr lang="en-US" altLang="zh-TW" sz="4000" b="1" i="1" smtClean="0">
                                <a:solidFill>
                                  <a:schemeClr val="tx1"/>
                                </a:solidFill>
                                <a:latin typeface="Cambria Math" charset="0"/>
                                <a:ea typeface="Cambria Math" charset="0"/>
                                <a:cs typeface="Cambria Math" charset="0"/>
                              </a:rPr>
                            </m:ctrlPr>
                          </m:sSubPr>
                          <m:e>
                            <m:r>
                              <a:rPr lang="en-US" altLang="zh-TW" sz="4000" b="1" i="1" smtClean="0">
                                <a:solidFill>
                                  <a:schemeClr val="tx1"/>
                                </a:solidFill>
                                <a:latin typeface="Cambria Math" charset="0"/>
                                <a:ea typeface="Cambria Math" charset="0"/>
                                <a:cs typeface="Cambria Math" charset="0"/>
                              </a:rPr>
                              <m:t>𝑹</m:t>
                            </m:r>
                          </m:e>
                          <m:sub>
                            <m:r>
                              <a:rPr lang="en-US" altLang="zh-TW" sz="4000" b="1" i="1" smtClean="0">
                                <a:solidFill>
                                  <a:schemeClr val="tx1"/>
                                </a:solidFill>
                                <a:latin typeface="Cambria Math" charset="0"/>
                                <a:ea typeface="Cambria Math" charset="0"/>
                                <a:cs typeface="Cambria Math" charset="0"/>
                              </a:rPr>
                              <m:t>𝑵</m:t>
                            </m:r>
                            <m:r>
                              <a:rPr lang="en-US" altLang="zh-TW" sz="4000" b="1" i="1" smtClean="0">
                                <a:solidFill>
                                  <a:schemeClr val="tx1"/>
                                </a:solidFill>
                                <a:latin typeface="Cambria Math" charset="0"/>
                                <a:ea typeface="Cambria Math" charset="0"/>
                                <a:cs typeface="Cambria Math" charset="0"/>
                              </a:rPr>
                              <m:t>,</m:t>
                            </m:r>
                            <m:r>
                              <a:rPr lang="en-US" altLang="zh-TW" sz="4000" b="1" i="1" smtClean="0">
                                <a:solidFill>
                                  <a:schemeClr val="tx1"/>
                                </a:solidFill>
                                <a:latin typeface="Cambria Math" charset="0"/>
                                <a:ea typeface="Cambria Math" charset="0"/>
                                <a:cs typeface="Cambria Math" charset="0"/>
                              </a:rPr>
                              <m:t>𝒌</m:t>
                            </m:r>
                          </m:sub>
                        </m:sSub>
                        <m:r>
                          <a:rPr lang="en-US" altLang="zh-TW" sz="4000" b="1" i="1" smtClean="0">
                            <a:solidFill>
                              <a:schemeClr val="tx1"/>
                            </a:solidFill>
                            <a:latin typeface="Cambria Math" charset="0"/>
                            <a:ea typeface="Cambria Math" charset="0"/>
                            <a:cs typeface="Cambria Math" charset="0"/>
                          </a:rPr>
                          <m:t>}</m:t>
                        </m:r>
                      </m:e>
                    </m:nary>
                  </m:oMath>
                </a14:m>
                <a:endParaRPr lang="en-US" altLang="zh-TW" sz="4000" b="1" i="1" dirty="0" smtClean="0">
                  <a:solidFill>
                    <a:schemeClr val="tx1"/>
                  </a:solidFill>
                  <a:latin typeface="Cambria Math" charset="0"/>
                  <a:cs typeface="Arial" pitchFamily="34" charset="0"/>
                </a:endParaRPr>
              </a:p>
              <a:p>
                <a:pPr algn="ctr"/>
                <a14:m>
                  <m:oMath xmlns:m="http://schemas.openxmlformats.org/officeDocument/2006/math">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        </m:t>
                        </m:r>
                        <m:r>
                          <a:rPr lang="en-US" altLang="zh-TW" sz="4000" b="1" i="1" smtClean="0">
                            <a:solidFill>
                              <a:schemeClr val="tx1"/>
                            </a:solidFill>
                            <a:latin typeface="Cambria Math" charset="0"/>
                            <a:cs typeface="Arial" pitchFamily="34" charset="0"/>
                          </a:rPr>
                          <m:t>𝒅</m:t>
                        </m:r>
                      </m:e>
                      <m:sub>
                        <m:r>
                          <a:rPr lang="en-US" altLang="zh-TW" sz="4000" b="1" i="1" smtClean="0">
                            <a:solidFill>
                              <a:schemeClr val="tx1"/>
                            </a:solidFill>
                            <a:latin typeface="Cambria Math" charset="0"/>
                            <a:cs typeface="Arial" pitchFamily="34" charset="0"/>
                          </a:rPr>
                          <m:t>𝟎</m:t>
                        </m:r>
                      </m:sub>
                    </m:sSub>
                    <m:r>
                      <a:rPr lang="en-US" altLang="zh-TW" sz="4000" b="1" i="1" smtClean="0">
                        <a:solidFill>
                          <a:schemeClr val="tx1"/>
                        </a:solidFill>
                        <a:latin typeface="Cambria Math" charset="0"/>
                        <a:cs typeface="Arial" pitchFamily="34" charset="0"/>
                      </a:rPr>
                      <m:t>=</m:t>
                    </m:r>
                    <m:nary>
                      <m:naryPr>
                        <m:chr m:val="∑"/>
                        <m:limLoc m:val="subSup"/>
                        <m:supHide m:val="on"/>
                        <m:ctrlPr>
                          <a:rPr lang="en-US" altLang="zh-TW" sz="4000" b="1" i="1" smtClean="0">
                            <a:solidFill>
                              <a:schemeClr val="tx1"/>
                            </a:solidFill>
                            <a:latin typeface="Cambria Math" charset="0"/>
                            <a:cs typeface="Arial" pitchFamily="34" charset="0"/>
                          </a:rPr>
                        </m:ctrlPr>
                      </m:naryPr>
                      <m:sub>
                        <m:r>
                          <m:rPr>
                            <m:brk m:alnAt="9"/>
                          </m:rPr>
                          <a:rPr lang="en-US" altLang="zh-TW" sz="4000" b="1" i="1" smtClean="0">
                            <a:solidFill>
                              <a:schemeClr val="tx1"/>
                            </a:solidFill>
                            <a:latin typeface="Cambria Math" charset="0"/>
                            <a:cs typeface="Arial" pitchFamily="34" charset="0"/>
                          </a:rPr>
                          <m:t>𝒌</m:t>
                        </m:r>
                      </m:sub>
                      <m:sup/>
                      <m:e>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𝒕</m:t>
                            </m:r>
                            <m:r>
                              <a:rPr lang="en-US" altLang="zh-TW" sz="4000" b="1" i="1" smtClean="0">
                                <a:solidFill>
                                  <a:schemeClr val="tx1"/>
                                </a:solidFill>
                                <a:latin typeface="Cambria Math" charset="0"/>
                                <a:cs typeface="Arial" pitchFamily="34" charset="0"/>
                              </a:rPr>
                              <m:t>,</m:t>
                            </m:r>
                            <m:r>
                              <a:rPr lang="en-US" altLang="zh-TW" sz="4000" b="1" i="1" smtClean="0">
                                <a:solidFill>
                                  <a:schemeClr val="tx1"/>
                                </a:solidFill>
                                <a:latin typeface="Cambria Math" charset="0"/>
                                <a:cs typeface="Arial" pitchFamily="34" charset="0"/>
                              </a:rPr>
                              <m:t>𝒌</m:t>
                            </m:r>
                          </m:sub>
                        </m:sSub>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𝑹</m:t>
                            </m:r>
                          </m:e>
                          <m:sub>
                            <m:r>
                              <a:rPr lang="en-US" altLang="zh-TW" sz="4000" b="1" i="1" smtClean="0">
                                <a:solidFill>
                                  <a:schemeClr val="tx1"/>
                                </a:solidFill>
                                <a:latin typeface="Cambria Math" charset="0"/>
                                <a:cs typeface="Arial" pitchFamily="34" charset="0"/>
                              </a:rPr>
                              <m:t>𝟎</m:t>
                            </m:r>
                          </m:sub>
                        </m:sSub>
                      </m:e>
                    </m:nary>
                    <m:r>
                      <a:rPr lang="en-US" altLang="zh-TW" sz="4000" b="1" i="1" smtClean="0">
                        <a:solidFill>
                          <a:schemeClr val="tx1"/>
                        </a:solidFill>
                        <a:latin typeface="Cambria Math" charset="0"/>
                        <a:cs typeface="Arial" pitchFamily="34" charset="0"/>
                      </a:rPr>
                      <m:t> </m:t>
                    </m:r>
                  </m:oMath>
                </a14:m>
                <a:r>
                  <a:rPr lang="en-US" altLang="zh-TW" sz="4000" b="1" dirty="0" smtClean="0">
                    <a:solidFill>
                      <a:schemeClr val="tx1"/>
                    </a:solidFill>
                    <a:latin typeface="Arial" pitchFamily="34" charset="0"/>
                    <a:cs typeface="Arial" pitchFamily="34" charset="0"/>
                  </a:rPr>
                  <a:t>      </a:t>
                </a:r>
              </a:p>
              <a:p>
                <a:pPr algn="ctr"/>
                <a:r>
                  <a:rPr lang="en-US" altLang="zh-TW" sz="5000" dirty="0" smtClean="0">
                    <a:solidFill>
                      <a:schemeClr val="tx1"/>
                    </a:solidFill>
                    <a:latin typeface="Arial" pitchFamily="34" charset="0"/>
                    <a:cs typeface="Arial" pitchFamily="34" charset="0"/>
                  </a:rPr>
                  <a:t>       </a:t>
                </a:r>
                <a14:m>
                  <m:oMath xmlns:m="http://schemas.openxmlformats.org/officeDocument/2006/math">
                    <m:r>
                      <a:rPr lang="en-US" altLang="zh-TW" sz="3600" b="0" i="0" smtClean="0">
                        <a:solidFill>
                          <a:schemeClr val="tx1"/>
                        </a:solidFill>
                        <a:latin typeface="Cambria Math" charset="0"/>
                        <a:ea typeface="Cambria Math" charset="0"/>
                        <a:cs typeface="Cambria Math" charset="0"/>
                      </a:rPr>
                      <m:t>∆</m:t>
                    </m:r>
                    <m:sSub>
                      <m:sSubPr>
                        <m:ctrlPr>
                          <a:rPr lang="en-US" altLang="zh-TW" sz="3600" i="1">
                            <a:solidFill>
                              <a:schemeClr val="tx1"/>
                            </a:solidFill>
                            <a:latin typeface="Cambria Math" charset="0"/>
                            <a:ea typeface="Cambria Math" charset="0"/>
                            <a:cs typeface="Cambria Math" charset="0"/>
                          </a:rPr>
                        </m:ctrlPr>
                      </m:sSubPr>
                      <m:e>
                        <m:r>
                          <m:rPr>
                            <m:sty m:val="p"/>
                          </m:rPr>
                          <a:rPr lang="en-US" altLang="zh-TW" sz="3600" b="0" i="0">
                            <a:solidFill>
                              <a:schemeClr val="tx1"/>
                            </a:solidFill>
                            <a:latin typeface="Cambria Math" charset="0"/>
                            <a:ea typeface="Cambria Math" charset="0"/>
                            <a:cs typeface="Cambria Math" charset="0"/>
                          </a:rPr>
                          <m:t>R</m:t>
                        </m:r>
                      </m:e>
                      <m:sub>
                        <m:r>
                          <m:rPr>
                            <m:sty m:val="p"/>
                          </m:rPr>
                          <a:rPr lang="en-US" altLang="zh-TW" sz="3600" b="0" i="0" smtClean="0">
                            <a:solidFill>
                              <a:schemeClr val="tx1"/>
                            </a:solidFill>
                            <a:latin typeface="Cambria Math" charset="0"/>
                            <a:ea typeface="Cambria Math" charset="0"/>
                            <a:cs typeface="Cambria Math" charset="0"/>
                          </a:rPr>
                          <m:t>i</m:t>
                        </m:r>
                        <m:r>
                          <a:rPr lang="en-US" altLang="zh-TW" sz="3600" b="0" i="0">
                            <a:solidFill>
                              <a:schemeClr val="tx1"/>
                            </a:solidFill>
                            <a:latin typeface="Cambria Math" charset="0"/>
                            <a:ea typeface="Cambria Math" charset="0"/>
                            <a:cs typeface="Cambria Math" charset="0"/>
                          </a:rPr>
                          <m:t>,</m:t>
                        </m:r>
                        <m:r>
                          <m:rPr>
                            <m:sty m:val="p"/>
                          </m:rPr>
                          <a:rPr lang="en-US" altLang="zh-TW" sz="3600" b="0" i="0">
                            <a:solidFill>
                              <a:schemeClr val="tx1"/>
                            </a:solidFill>
                            <a:latin typeface="Cambria Math" charset="0"/>
                            <a:ea typeface="Cambria Math" charset="0"/>
                            <a:cs typeface="Cambria Math" charset="0"/>
                          </a:rPr>
                          <m:t>k</m:t>
                        </m:r>
                      </m:sub>
                    </m:sSub>
                    <m:r>
                      <a:rPr lang="en-US" altLang="zh-TW" sz="3600" b="0" i="0" smtClean="0">
                        <a:solidFill>
                          <a:schemeClr val="tx1"/>
                        </a:solidFill>
                        <a:latin typeface="Cambria Math" charset="0"/>
                        <a:ea typeface="Cambria Math" charset="0"/>
                        <a:cs typeface="Cambria Math" charset="0"/>
                      </a:rPr>
                      <m:t>:</m:t>
                    </m:r>
                    <m:r>
                      <m:rPr>
                        <m:sty m:val="p"/>
                      </m:rPr>
                      <a:rPr lang="en-US" altLang="zh-TW" sz="3600" b="0" i="0" smtClean="0">
                        <a:solidFill>
                          <a:schemeClr val="tx1"/>
                        </a:solidFill>
                        <a:latin typeface="Cambria Math" charset="0"/>
                        <a:ea typeface="Cambria Math" charset="0"/>
                        <a:cs typeface="Cambria Math" charset="0"/>
                      </a:rPr>
                      <m:t>The</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distance</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between</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constuient</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in</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the</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eta</m:t>
                    </m:r>
                    <m:r>
                      <a:rPr lang="en-US" altLang="zh-TW" sz="3600" b="0" i="0" smtClean="0">
                        <a:solidFill>
                          <a:schemeClr val="tx1"/>
                        </a:solidFill>
                        <a:latin typeface="Cambria Math" charset="0"/>
                        <a:ea typeface="Cambria Math" charset="0"/>
                        <a:cs typeface="Cambria Math" charset="0"/>
                      </a:rPr>
                      <m:t>−</m:t>
                    </m:r>
                    <m:r>
                      <m:rPr>
                        <m:sty m:val="p"/>
                      </m:rPr>
                      <a:rPr lang="en-US" altLang="zh-TW" sz="3600" b="0" i="0" smtClean="0">
                        <a:solidFill>
                          <a:schemeClr val="tx1"/>
                        </a:solidFill>
                        <a:latin typeface="Cambria Math" charset="0"/>
                        <a:ea typeface="Cambria Math" charset="0"/>
                        <a:cs typeface="Cambria Math" charset="0"/>
                      </a:rPr>
                      <m:t>phi</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plane</m:t>
                    </m:r>
                  </m:oMath>
                </a14:m>
                <a:endParaRPr lang="en-US" altLang="zh-TW" sz="3600" dirty="0" smtClean="0">
                  <a:solidFill>
                    <a:schemeClr val="tx1"/>
                  </a:solidFill>
                  <a:cs typeface="Arial" pitchFamily="34" charset="0"/>
                </a:endParaRPr>
              </a:p>
              <a:p>
                <a:pPr algn="ctr"/>
                <a:r>
                  <a:rPr lang="en-US" altLang="zh-TW" sz="3600" dirty="0">
                    <a:solidFill>
                      <a:schemeClr val="tx1"/>
                    </a:solidFill>
                    <a:cs typeface="Arial" pitchFamily="34" charset="0"/>
                  </a:rPr>
                  <a:t> </a:t>
                </a:r>
                <a:r>
                  <a:rPr lang="en-US" altLang="zh-TW" sz="3600" dirty="0" smtClean="0">
                    <a:solidFill>
                      <a:schemeClr val="tx1"/>
                    </a:solidFill>
                    <a:cs typeface="Arial" pitchFamily="34" charset="0"/>
                  </a:rPr>
                  <a:t>        </a:t>
                </a:r>
                <a14:m>
                  <m:oMath xmlns:m="http://schemas.openxmlformats.org/officeDocument/2006/math">
                    <m:sSub>
                      <m:sSubPr>
                        <m:ctrlPr>
                          <a:rPr lang="en-US" altLang="zh-TW" sz="3600" i="1" smtClean="0">
                            <a:solidFill>
                              <a:schemeClr val="tx1"/>
                            </a:solidFill>
                            <a:latin typeface="Cambria Math" charset="0"/>
                            <a:ea typeface="Arial" charset="0"/>
                            <a:cs typeface="Arial" charset="0"/>
                          </a:rPr>
                        </m:ctrlPr>
                      </m:sSubPr>
                      <m:e>
                        <m:r>
                          <m:rPr>
                            <m:sty m:val="p"/>
                          </m:rPr>
                          <a:rPr lang="en-US" altLang="zh-TW" sz="3600" b="0" i="0">
                            <a:solidFill>
                              <a:schemeClr val="tx1"/>
                            </a:solidFill>
                            <a:latin typeface="Cambria Math" charset="0"/>
                            <a:ea typeface="Arial" charset="0"/>
                            <a:cs typeface="Arial" charset="0"/>
                          </a:rPr>
                          <m:t>R</m:t>
                        </m:r>
                      </m:e>
                      <m:sub>
                        <m:r>
                          <a:rPr lang="en-US" altLang="zh-TW" sz="3600" b="0" i="0">
                            <a:solidFill>
                              <a:schemeClr val="tx1"/>
                            </a:solidFill>
                            <a:latin typeface="Cambria Math" charset="0"/>
                            <a:ea typeface="Arial" charset="0"/>
                            <a:cs typeface="Arial" charset="0"/>
                          </a:rPr>
                          <m:t>0</m:t>
                        </m:r>
                      </m:sub>
                    </m:sSub>
                    <m:r>
                      <a:rPr lang="en-US" altLang="zh-TW" sz="3600" b="0" i="0" smtClean="0">
                        <a:solidFill>
                          <a:schemeClr val="tx1"/>
                        </a:solidFill>
                        <a:latin typeface="Cambria Math" charset="0"/>
                        <a:ea typeface="Arial" charset="0"/>
                        <a:cs typeface="Arial" charset="0"/>
                      </a:rPr>
                      <m:t>:</m:t>
                    </m:r>
                    <m:r>
                      <m:rPr>
                        <m:sty m:val="p"/>
                      </m:rPr>
                      <a:rPr lang="en-US" altLang="zh-TW" sz="3600" b="0" i="0" smtClean="0">
                        <a:solidFill>
                          <a:schemeClr val="tx1"/>
                        </a:solidFill>
                        <a:latin typeface="Cambria Math" charset="0"/>
                        <a:ea typeface="Arial" charset="0"/>
                        <a:cs typeface="Arial" charset="0"/>
                      </a:rPr>
                      <m:t>The</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cone</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size</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we</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want</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to</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cluster</m:t>
                    </m:r>
                  </m:oMath>
                </a14:m>
                <a:endParaRPr lang="en-US" altLang="zh-TW" sz="3600" dirty="0" smtClean="0">
                  <a:solidFill>
                    <a:schemeClr val="tx1"/>
                  </a:solidFill>
                  <a:ea typeface="Arial" charset="0"/>
                  <a:cs typeface="Arial" charset="0"/>
                </a:endParaRPr>
              </a:p>
              <a:p>
                <a:pPr algn="ctr"/>
                <a14:m>
                  <m:oMath xmlns:m="http://schemas.openxmlformats.org/officeDocument/2006/math">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cs typeface="Arial" pitchFamily="34" charset="0"/>
                          </a:rPr>
                          <m:t>𝟐𝟏</m:t>
                        </m:r>
                      </m:sub>
                    </m:sSub>
                    <m:r>
                      <a:rPr lang="en-US" altLang="zh-TW" sz="4000" b="1" i="1" smtClean="0">
                        <a:solidFill>
                          <a:schemeClr val="tx1"/>
                        </a:solidFill>
                        <a:latin typeface="Cambria Math" charset="0"/>
                        <a:cs typeface="Arial" pitchFamily="34" charset="0"/>
                      </a:rPr>
                      <m:t>=</m:t>
                    </m:r>
                    <m:f>
                      <m:fPr>
                        <m:ctrlPr>
                          <a:rPr lang="mr-IN" altLang="zh-TW" sz="4000" b="1" i="1" smtClean="0">
                            <a:solidFill>
                              <a:schemeClr val="tx1"/>
                            </a:solidFill>
                            <a:latin typeface="Cambria Math" charset="0"/>
                            <a:cs typeface="Arial" pitchFamily="34" charset="0"/>
                          </a:rPr>
                        </m:ctrlPr>
                      </m:fPr>
                      <m:num>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cs typeface="Arial" pitchFamily="34" charset="0"/>
                              </a:rPr>
                              <m:t>𝟐</m:t>
                            </m:r>
                          </m:sub>
                        </m:sSub>
                      </m:num>
                      <m:den>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cs typeface="Arial" pitchFamily="34" charset="0"/>
                              </a:rPr>
                              <m:t>𝟏</m:t>
                            </m:r>
                          </m:sub>
                        </m:sSub>
                      </m:den>
                    </m:f>
                    <m:r>
                      <a:rPr lang="en-US" altLang="zh-TW" sz="4000" b="1" i="1" smtClean="0">
                        <a:solidFill>
                          <a:schemeClr val="tx1"/>
                        </a:solidFill>
                        <a:latin typeface="Cambria Math" charset="0"/>
                        <a:cs typeface="Arial" pitchFamily="34" charset="0"/>
                      </a:rPr>
                      <m:t>,</m:t>
                    </m:r>
                  </m:oMath>
                </a14:m>
                <a:r>
                  <a:rPr lang="en-US" altLang="zh-TW" sz="4000" b="1" dirty="0">
                    <a:solidFill>
                      <a:schemeClr val="tx1"/>
                    </a:solidFill>
                    <a:cs typeface="Arial" pitchFamily="34" charset="0"/>
                  </a:rPr>
                  <a:t> </a:t>
                </a:r>
                <a14:m>
                  <m:oMath xmlns:m="http://schemas.openxmlformats.org/officeDocument/2006/math">
                    <m:sSub>
                      <m:sSubPr>
                        <m:ctrlPr>
                          <a:rPr lang="en-US" altLang="zh-TW" sz="4000" b="1" i="1">
                            <a:solidFill>
                              <a:schemeClr val="tx1"/>
                            </a:solidFill>
                            <a:latin typeface="Cambria Math" charset="0"/>
                            <a:cs typeface="Arial" pitchFamily="34" charset="0"/>
                          </a:rPr>
                        </m:ctrlPr>
                      </m:sSubPr>
                      <m:e>
                        <m:r>
                          <a:rPr lang="en-US" altLang="zh-TW" sz="4000" b="1" i="1">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ea typeface="Cambria Math" charset="0"/>
                            <a:cs typeface="Cambria Math" charset="0"/>
                          </a:rPr>
                          <m:t>𝟑𝟐</m:t>
                        </m:r>
                      </m:sub>
                    </m:sSub>
                    <m:r>
                      <a:rPr lang="en-US" altLang="zh-TW" sz="4000" b="1" i="1">
                        <a:solidFill>
                          <a:schemeClr val="tx1"/>
                        </a:solidFill>
                        <a:latin typeface="Cambria Math" charset="0"/>
                        <a:cs typeface="Arial" pitchFamily="34" charset="0"/>
                      </a:rPr>
                      <m:t>=</m:t>
                    </m:r>
                    <m:f>
                      <m:fPr>
                        <m:ctrlPr>
                          <a:rPr lang="mr-IN" altLang="zh-TW" sz="4000" b="1" i="1">
                            <a:solidFill>
                              <a:schemeClr val="tx1"/>
                            </a:solidFill>
                            <a:latin typeface="Cambria Math" charset="0"/>
                            <a:cs typeface="Arial" pitchFamily="34" charset="0"/>
                          </a:rPr>
                        </m:ctrlPr>
                      </m:fPr>
                      <m:num>
                        <m:sSub>
                          <m:sSubPr>
                            <m:ctrlPr>
                              <a:rPr lang="en-US" altLang="zh-TW" sz="4000" b="1" i="1">
                                <a:solidFill>
                                  <a:schemeClr val="tx1"/>
                                </a:solidFill>
                                <a:latin typeface="Cambria Math" charset="0"/>
                                <a:cs typeface="Arial" pitchFamily="34" charset="0"/>
                              </a:rPr>
                            </m:ctrlPr>
                          </m:sSubPr>
                          <m:e>
                            <m:r>
                              <a:rPr lang="en-US" altLang="zh-TW" sz="4000" b="1" i="1">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ea typeface="Cambria Math" charset="0"/>
                                <a:cs typeface="Cambria Math" charset="0"/>
                              </a:rPr>
                              <m:t>𝟑</m:t>
                            </m:r>
                          </m:sub>
                        </m:sSub>
                      </m:num>
                      <m:den>
                        <m:sSub>
                          <m:sSubPr>
                            <m:ctrlPr>
                              <a:rPr lang="en-US" altLang="zh-TW" sz="4000" b="1" i="1">
                                <a:solidFill>
                                  <a:schemeClr val="tx1"/>
                                </a:solidFill>
                                <a:latin typeface="Cambria Math" charset="0"/>
                                <a:cs typeface="Arial" pitchFamily="34" charset="0"/>
                              </a:rPr>
                            </m:ctrlPr>
                          </m:sSubPr>
                          <m:e>
                            <m:r>
                              <a:rPr lang="en-US" altLang="zh-TW" sz="4000" b="1" i="1">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ea typeface="Cambria Math" charset="0"/>
                                <a:cs typeface="Cambria Math" charset="0"/>
                              </a:rPr>
                              <m:t>𝟐</m:t>
                            </m:r>
                          </m:sub>
                        </m:sSub>
                      </m:den>
                    </m:f>
                  </m:oMath>
                </a14:m>
                <a:endParaRPr lang="en-US" altLang="zh-TW" sz="4000" b="1" dirty="0" smtClean="0">
                  <a:solidFill>
                    <a:schemeClr val="tx1"/>
                  </a:solidFill>
                  <a:latin typeface="Arial" pitchFamily="34" charset="0"/>
                  <a:cs typeface="Arial" pitchFamily="34" charset="0"/>
                </a:endParaRPr>
              </a:p>
              <a:p>
                <a:r>
                  <a:rPr lang="en-US" altLang="zh-TW" sz="4800" b="1" dirty="0" smtClean="0">
                    <a:solidFill>
                      <a:schemeClr val="tx1"/>
                    </a:solidFill>
                    <a:latin typeface="Arial" pitchFamily="34" charset="0"/>
                    <a:cs typeface="Arial" pitchFamily="34" charset="0"/>
                  </a:rPr>
                  <a:t>2.Energy correlation function[3]:</a:t>
                </a:r>
              </a:p>
              <a:p>
                <a:pPr/>
                <a14:m>
                  <m:oMathPara xmlns:m="http://schemas.openxmlformats.org/officeDocument/2006/math">
                    <m:oMathParaPr>
                      <m:jc m:val="centerGroup"/>
                    </m:oMathParaPr>
                    <m:oMath xmlns:m="http://schemas.openxmlformats.org/officeDocument/2006/math">
                      <m:r>
                        <a:rPr lang="en-US" altLang="zh-TW" sz="4000" b="0" i="1" smtClean="0">
                          <a:solidFill>
                            <a:schemeClr val="tx1"/>
                          </a:solidFill>
                          <a:latin typeface="Cambria Math" charset="0"/>
                        </a:rPr>
                        <m:t>      </m:t>
                      </m:r>
                      <m:r>
                        <a:rPr lang="zh-TW" altLang="en-US" sz="4000" b="0" i="1" smtClean="0">
                          <a:solidFill>
                            <a:schemeClr val="tx1"/>
                          </a:solidFill>
                          <a:latin typeface="Cambria Math" charset="0"/>
                        </a:rPr>
                        <m:t>            </m:t>
                      </m:r>
                      <m:r>
                        <a:rPr lang="en-US" altLang="zh-TW" sz="4000" b="0" i="1" smtClean="0">
                          <a:solidFill>
                            <a:schemeClr val="tx1"/>
                          </a:solidFill>
                          <a:latin typeface="Cambria Math" charset="0"/>
                        </a:rPr>
                        <m:t>𝐸𝐶𝐹</m:t>
                      </m:r>
                      <m:d>
                        <m:dPr>
                          <m:ctrlPr>
                            <a:rPr lang="en-US" altLang="zh-TW" sz="4000" b="0" i="1" smtClean="0">
                              <a:solidFill>
                                <a:schemeClr val="tx1"/>
                              </a:solidFill>
                              <a:latin typeface="Cambria Math" charset="0"/>
                            </a:rPr>
                          </m:ctrlPr>
                        </m:dPr>
                        <m:e>
                          <m:r>
                            <a:rPr lang="en-US" altLang="zh-TW" sz="4000" b="0" i="1" smtClean="0">
                              <a:solidFill>
                                <a:schemeClr val="tx1"/>
                              </a:solidFill>
                              <a:latin typeface="Cambria Math" charset="0"/>
                            </a:rPr>
                            <m:t>𝑁</m:t>
                          </m:r>
                          <m:r>
                            <a:rPr lang="en-US" altLang="zh-TW" sz="4000" b="0" i="1" smtClean="0">
                              <a:solidFill>
                                <a:schemeClr val="tx1"/>
                              </a:solidFill>
                              <a:latin typeface="Cambria Math" charset="0"/>
                            </a:rPr>
                            <m:t>,</m:t>
                          </m:r>
                          <m:r>
                            <a:rPr lang="en-US" altLang="zh-TW" sz="4000" b="0" i="1" smtClean="0">
                              <a:solidFill>
                                <a:schemeClr val="tx1"/>
                              </a:solidFill>
                              <a:latin typeface="Cambria Math" charset="0"/>
                              <a:ea typeface="Cambria Math" charset="0"/>
                              <a:cs typeface="Cambria Math" charset="0"/>
                            </a:rPr>
                            <m:t>𝛽</m:t>
                          </m:r>
                        </m:e>
                      </m:d>
                      <m:r>
                        <a:rPr lang="en-US" altLang="zh-TW" sz="4000" b="0" i="1" smtClean="0">
                          <a:solidFill>
                            <a:schemeClr val="tx1"/>
                          </a:solidFill>
                          <a:latin typeface="Cambria Math" charset="0"/>
                          <a:ea typeface="Cambria Math" charset="0"/>
                          <a:cs typeface="Cambria Math" charset="0"/>
                        </a:rPr>
                        <m:t>=</m:t>
                      </m:r>
                      <m:nary>
                        <m:naryPr>
                          <m:chr m:val="∑"/>
                          <m:supHide m:val="on"/>
                          <m:ctrlPr>
                            <a:rPr lang="en-US" altLang="zh-TW" sz="4000" b="0" i="1" smtClean="0">
                              <a:solidFill>
                                <a:schemeClr val="tx1"/>
                              </a:solidFill>
                              <a:latin typeface="Cambria Math" charset="0"/>
                              <a:ea typeface="Cambria Math" charset="0"/>
                              <a:cs typeface="Cambria Math" charset="0"/>
                            </a:rPr>
                          </m:ctrlPr>
                        </m:naryPr>
                        <m:sub>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𝑖</m:t>
                              </m:r>
                            </m:e>
                            <m:sub>
                              <m:r>
                                <a:rPr lang="en-US" altLang="zh-TW" sz="4000" b="0" i="1" smtClean="0">
                                  <a:solidFill>
                                    <a:schemeClr val="tx1"/>
                                  </a:solidFill>
                                  <a:latin typeface="Cambria Math" charset="0"/>
                                  <a:ea typeface="Cambria Math" charset="0"/>
                                  <a:cs typeface="Cambria Math" charset="0"/>
                                </a:rPr>
                                <m:t>1</m:t>
                              </m:r>
                            </m:sub>
                          </m:sSub>
                          <m:r>
                            <m:rPr>
                              <m:brk m:alnAt="7"/>
                            </m:rPr>
                            <a:rPr lang="en-US" altLang="zh-TW" sz="4000" b="0" i="1" smtClean="0">
                              <a:solidFill>
                                <a:schemeClr val="tx1"/>
                              </a:solidFill>
                              <a:latin typeface="Cambria Math" charset="0"/>
                              <a:ea typeface="Cambria Math" charset="0"/>
                              <a:cs typeface="Cambria Math" charset="0"/>
                            </a:rPr>
                            <m:t>&lt;</m:t>
                          </m:r>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𝑖</m:t>
                              </m:r>
                            </m:e>
                            <m:sub>
                              <m:r>
                                <a:rPr lang="en-US" altLang="zh-TW" sz="4000" b="0" i="1" smtClean="0">
                                  <a:solidFill>
                                    <a:schemeClr val="tx1"/>
                                  </a:solidFill>
                                  <a:latin typeface="Cambria Math" charset="0"/>
                                  <a:ea typeface="Cambria Math" charset="0"/>
                                  <a:cs typeface="Cambria Math" charset="0"/>
                                </a:rPr>
                                <m:t>2</m:t>
                              </m:r>
                            </m:sub>
                          </m:sSub>
                          <m:r>
                            <m:rPr>
                              <m:brk m:alnAt="7"/>
                            </m:rPr>
                            <a:rPr lang="en-US" altLang="zh-TW" sz="4000" b="0" i="1" smtClean="0">
                              <a:solidFill>
                                <a:schemeClr val="tx1"/>
                              </a:solidFill>
                              <a:latin typeface="Cambria Math" charset="0"/>
                              <a:ea typeface="Cambria Math" charset="0"/>
                              <a:cs typeface="Cambria Math" charset="0"/>
                            </a:rPr>
                            <m:t>&lt;</m:t>
                          </m:r>
                          <m:r>
                            <a:rPr lang="en-US" altLang="zh-TW" sz="4000" b="0" i="1" smtClean="0">
                              <a:solidFill>
                                <a:schemeClr val="tx1"/>
                              </a:solidFill>
                              <a:latin typeface="Cambria Math" charset="0"/>
                              <a:ea typeface="Cambria Math" charset="0"/>
                              <a:cs typeface="Cambria Math" charset="0"/>
                            </a:rPr>
                            <m:t>..&lt;</m:t>
                          </m:r>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𝑖</m:t>
                              </m:r>
                            </m:e>
                            <m:sub>
                              <m:r>
                                <a:rPr lang="en-US" altLang="zh-TW" sz="4000" b="0" i="1" smtClean="0">
                                  <a:solidFill>
                                    <a:schemeClr val="tx1"/>
                                  </a:solidFill>
                                  <a:latin typeface="Cambria Math" charset="0"/>
                                  <a:ea typeface="Cambria Math" charset="0"/>
                                  <a:cs typeface="Cambria Math" charset="0"/>
                                </a:rPr>
                                <m:t>𝑁</m:t>
                              </m:r>
                            </m:sub>
                          </m:sSub>
                          <m:r>
                            <m:rPr>
                              <m:brk m:alnAt="7"/>
                            </m:rPr>
                            <a:rPr lang="en-US" altLang="zh-TW" sz="4000" b="0" i="1" smtClean="0">
                              <a:solidFill>
                                <a:schemeClr val="tx1"/>
                              </a:solidFill>
                              <a:latin typeface="Cambria Math" charset="0"/>
                              <a:ea typeface="Cambria Math" charset="0"/>
                              <a:cs typeface="Cambria Math" charset="0"/>
                            </a:rPr>
                            <m:t>∈</m:t>
                          </m:r>
                          <m:r>
                            <a:rPr lang="en-US" altLang="zh-TW" sz="4000" b="0" i="1" smtClean="0">
                              <a:solidFill>
                                <a:schemeClr val="tx1"/>
                              </a:solidFill>
                              <a:latin typeface="Cambria Math" charset="0"/>
                              <a:ea typeface="Cambria Math" charset="0"/>
                              <a:cs typeface="Cambria Math" charset="0"/>
                            </a:rPr>
                            <m:t>𝐽</m:t>
                          </m:r>
                        </m:sub>
                        <m:sup/>
                        <m:e>
                          <m:r>
                            <a:rPr lang="en-US" altLang="zh-TW" sz="4000" b="0" i="1" smtClean="0">
                              <a:solidFill>
                                <a:schemeClr val="tx1"/>
                              </a:solidFill>
                              <a:latin typeface="Cambria Math" charset="0"/>
                              <a:ea typeface="Cambria Math" charset="0"/>
                              <a:cs typeface="Cambria Math" charset="0"/>
                            </a:rPr>
                            <m:t>(</m:t>
                          </m:r>
                          <m:nary>
                            <m:naryPr>
                              <m:chr m:val="∏"/>
                              <m:ctrlPr>
                                <a:rPr lang="is-IS" altLang="zh-TW" sz="4000" b="0" i="1" smtClean="0">
                                  <a:solidFill>
                                    <a:schemeClr val="tx1"/>
                                  </a:solidFill>
                                  <a:latin typeface="Cambria Math" charset="0"/>
                                  <a:ea typeface="Cambria Math" charset="0"/>
                                  <a:cs typeface="Cambria Math" charset="0"/>
                                </a:rPr>
                              </m:ctrlPr>
                            </m:naryPr>
                            <m:sub>
                              <m:r>
                                <m:rPr>
                                  <m:brk m:alnAt="23"/>
                                </m:rPr>
                                <a:rPr lang="en-US" altLang="zh-TW" sz="4000" b="0" i="1" smtClean="0">
                                  <a:solidFill>
                                    <a:schemeClr val="tx1"/>
                                  </a:solidFill>
                                  <a:latin typeface="Cambria Math" charset="0"/>
                                  <a:ea typeface="Cambria Math" charset="0"/>
                                  <a:cs typeface="Cambria Math" charset="0"/>
                                </a:rPr>
                                <m:t>𝑎</m:t>
                              </m:r>
                              <m:r>
                                <a:rPr lang="en-US" altLang="zh-TW" sz="4000" b="0" i="1" smtClean="0">
                                  <a:solidFill>
                                    <a:schemeClr val="tx1"/>
                                  </a:solidFill>
                                  <a:latin typeface="Cambria Math" charset="0"/>
                                  <a:ea typeface="Cambria Math" charset="0"/>
                                  <a:cs typeface="Cambria Math" charset="0"/>
                                </a:rPr>
                                <m:t>=1</m:t>
                              </m:r>
                            </m:sub>
                            <m:sup>
                              <m:r>
                                <a:rPr lang="en-US" altLang="zh-TW" sz="4000" b="0" i="1" smtClean="0">
                                  <a:solidFill>
                                    <a:schemeClr val="tx1"/>
                                  </a:solidFill>
                                  <a:latin typeface="Cambria Math" charset="0"/>
                                  <a:ea typeface="Cambria Math" charset="0"/>
                                  <a:cs typeface="Cambria Math" charset="0"/>
                                </a:rPr>
                                <m:t>𝑁</m:t>
                              </m:r>
                            </m:sup>
                            <m:e>
                              <m:r>
                                <a:rPr lang="en-US" altLang="zh-TW" sz="4000" b="0" i="1" smtClean="0">
                                  <a:solidFill>
                                    <a:schemeClr val="tx1"/>
                                  </a:solidFill>
                                  <a:latin typeface="Cambria Math" charset="0"/>
                                  <a:ea typeface="Cambria Math" charset="0"/>
                                  <a:cs typeface="Cambria Math" charset="0"/>
                                </a:rPr>
                                <m:t>𝑃</m:t>
                              </m:r>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𝑇</m:t>
                                  </m:r>
                                </m:e>
                                <m:sub>
                                  <m:r>
                                    <a:rPr lang="en-US" altLang="zh-TW" sz="4000" b="0" i="1" smtClean="0">
                                      <a:solidFill>
                                        <a:schemeClr val="tx1"/>
                                      </a:solidFill>
                                      <a:latin typeface="Cambria Math" charset="0"/>
                                      <a:ea typeface="Cambria Math" charset="0"/>
                                      <a:cs typeface="Cambria Math" charset="0"/>
                                    </a:rPr>
                                    <m:t>𝑖𝑎</m:t>
                                  </m:r>
                                </m:sub>
                              </m:sSub>
                              <m:r>
                                <a:rPr lang="en-US" altLang="zh-TW" sz="4000" b="0" i="1" smtClean="0">
                                  <a:solidFill>
                                    <a:schemeClr val="tx1"/>
                                  </a:solidFill>
                                  <a:latin typeface="Cambria Math" charset="0"/>
                                  <a:ea typeface="Cambria Math" charset="0"/>
                                  <a:cs typeface="Cambria Math" charset="0"/>
                                </a:rPr>
                                <m:t>)</m:t>
                              </m:r>
                              <m:sSup>
                                <m:sSupPr>
                                  <m:ctrlPr>
                                    <a:rPr lang="en-US" altLang="zh-TW" sz="4000" b="0" i="1" smtClean="0">
                                      <a:solidFill>
                                        <a:schemeClr val="tx1"/>
                                      </a:solidFill>
                                      <a:latin typeface="Cambria Math" charset="0"/>
                                      <a:ea typeface="Cambria Math" charset="0"/>
                                      <a:cs typeface="Cambria Math" charset="0"/>
                                    </a:rPr>
                                  </m:ctrlPr>
                                </m:sSupPr>
                                <m:e>
                                  <m:r>
                                    <a:rPr lang="en-US" altLang="zh-TW" sz="4000" b="0" i="1" smtClean="0">
                                      <a:solidFill>
                                        <a:schemeClr val="tx1"/>
                                      </a:solidFill>
                                      <a:latin typeface="Cambria Math" charset="0"/>
                                      <a:ea typeface="Cambria Math" charset="0"/>
                                      <a:cs typeface="Cambria Math" charset="0"/>
                                    </a:rPr>
                                    <m:t>(</m:t>
                                  </m:r>
                                  <m:nary>
                                    <m:naryPr>
                                      <m:chr m:val="∏"/>
                                      <m:ctrlPr>
                                        <a:rPr lang="is-IS" altLang="zh-TW" sz="4000" b="0" i="1" smtClean="0">
                                          <a:solidFill>
                                            <a:schemeClr val="tx1"/>
                                          </a:solidFill>
                                          <a:latin typeface="Cambria Math" charset="0"/>
                                          <a:ea typeface="Cambria Math" charset="0"/>
                                          <a:cs typeface="Cambria Math" charset="0"/>
                                        </a:rPr>
                                      </m:ctrlPr>
                                    </m:naryPr>
                                    <m:sub>
                                      <m:r>
                                        <m:rPr>
                                          <m:brk m:alnAt="23"/>
                                        </m:rPr>
                                        <a:rPr lang="en-US" altLang="zh-TW" sz="4000" b="0" i="1" smtClean="0">
                                          <a:solidFill>
                                            <a:schemeClr val="tx1"/>
                                          </a:solidFill>
                                          <a:latin typeface="Cambria Math" charset="0"/>
                                          <a:ea typeface="Cambria Math" charset="0"/>
                                          <a:cs typeface="Cambria Math" charset="0"/>
                                        </a:rPr>
                                        <m:t>𝑏</m:t>
                                      </m:r>
                                      <m:r>
                                        <a:rPr lang="en-US" altLang="zh-TW" sz="4000" b="0" i="1" smtClean="0">
                                          <a:solidFill>
                                            <a:schemeClr val="tx1"/>
                                          </a:solidFill>
                                          <a:latin typeface="Cambria Math" charset="0"/>
                                          <a:ea typeface="Cambria Math" charset="0"/>
                                          <a:cs typeface="Cambria Math" charset="0"/>
                                        </a:rPr>
                                        <m:t>=1</m:t>
                                      </m:r>
                                    </m:sub>
                                    <m:sup>
                                      <m:r>
                                        <a:rPr lang="en-US" altLang="zh-TW" sz="4000" b="0" i="1" smtClean="0">
                                          <a:solidFill>
                                            <a:schemeClr val="tx1"/>
                                          </a:solidFill>
                                          <a:latin typeface="Cambria Math" charset="0"/>
                                          <a:ea typeface="Cambria Math" charset="0"/>
                                          <a:cs typeface="Cambria Math" charset="0"/>
                                        </a:rPr>
                                        <m:t>𝑁</m:t>
                                      </m:r>
                                      <m:r>
                                        <a:rPr lang="en-US" altLang="zh-TW" sz="4000" b="0" i="1" smtClean="0">
                                          <a:solidFill>
                                            <a:schemeClr val="tx1"/>
                                          </a:solidFill>
                                          <a:latin typeface="Cambria Math" charset="0"/>
                                          <a:ea typeface="Cambria Math" charset="0"/>
                                          <a:cs typeface="Cambria Math" charset="0"/>
                                        </a:rPr>
                                        <m:t>−1</m:t>
                                      </m:r>
                                    </m:sup>
                                    <m:e>
                                      <m:nary>
                                        <m:naryPr>
                                          <m:chr m:val="∏"/>
                                          <m:limLoc m:val="subSup"/>
                                          <m:ctrlPr>
                                            <a:rPr lang="is-IS" altLang="zh-TW" sz="4000" b="0" i="1" smtClean="0">
                                              <a:solidFill>
                                                <a:schemeClr val="tx1"/>
                                              </a:solidFill>
                                              <a:latin typeface="Cambria Math" charset="0"/>
                                              <a:ea typeface="Cambria Math" charset="0"/>
                                              <a:cs typeface="Cambria Math" charset="0"/>
                                            </a:rPr>
                                          </m:ctrlPr>
                                        </m:naryPr>
                                        <m:sub>
                                          <m:r>
                                            <m:rPr>
                                              <m:brk m:alnAt="23"/>
                                            </m:rPr>
                                            <a:rPr lang="en-US" altLang="zh-TW" sz="4000" b="0" i="1" smtClean="0">
                                              <a:solidFill>
                                                <a:schemeClr val="tx1"/>
                                              </a:solidFill>
                                              <a:latin typeface="Cambria Math" charset="0"/>
                                              <a:ea typeface="Cambria Math" charset="0"/>
                                              <a:cs typeface="Cambria Math" charset="0"/>
                                            </a:rPr>
                                            <m:t>𝑐</m:t>
                                          </m:r>
                                          <m:r>
                                            <a:rPr lang="en-US" altLang="zh-TW" sz="4000" b="0" i="1" smtClean="0">
                                              <a:solidFill>
                                                <a:schemeClr val="tx1"/>
                                              </a:solidFill>
                                              <a:latin typeface="Cambria Math" charset="0"/>
                                              <a:ea typeface="Cambria Math" charset="0"/>
                                              <a:cs typeface="Cambria Math" charset="0"/>
                                            </a:rPr>
                                            <m:t>=</m:t>
                                          </m:r>
                                          <m:r>
                                            <a:rPr lang="en-US" altLang="zh-TW" sz="4000" b="0" i="1" smtClean="0">
                                              <a:solidFill>
                                                <a:schemeClr val="tx1"/>
                                              </a:solidFill>
                                              <a:latin typeface="Cambria Math" charset="0"/>
                                              <a:ea typeface="Cambria Math" charset="0"/>
                                              <a:cs typeface="Cambria Math" charset="0"/>
                                            </a:rPr>
                                            <m:t>𝑏</m:t>
                                          </m:r>
                                          <m:r>
                                            <a:rPr lang="en-US" altLang="zh-TW" sz="4000" b="0" i="1" smtClean="0">
                                              <a:solidFill>
                                                <a:schemeClr val="tx1"/>
                                              </a:solidFill>
                                              <a:latin typeface="Cambria Math" charset="0"/>
                                              <a:ea typeface="Cambria Math" charset="0"/>
                                              <a:cs typeface="Cambria Math" charset="0"/>
                                            </a:rPr>
                                            <m:t>+1</m:t>
                                          </m:r>
                                        </m:sub>
                                        <m:sup>
                                          <m:r>
                                            <a:rPr lang="en-US" altLang="zh-TW" sz="4000" b="0" i="1" smtClean="0">
                                              <a:solidFill>
                                                <a:schemeClr val="tx1"/>
                                              </a:solidFill>
                                              <a:latin typeface="Cambria Math" charset="0"/>
                                              <a:ea typeface="Cambria Math" charset="0"/>
                                              <a:cs typeface="Cambria Math" charset="0"/>
                                            </a:rPr>
                                            <m:t>𝑁</m:t>
                                          </m:r>
                                        </m:sup>
                                        <m:e>
                                          <m:r>
                                            <a:rPr lang="en-US" altLang="zh-TW" sz="4000" b="0" i="1" smtClean="0">
                                              <a:solidFill>
                                                <a:schemeClr val="tx1"/>
                                              </a:solidFill>
                                              <a:latin typeface="Cambria Math" charset="0"/>
                                              <a:ea typeface="Cambria Math" charset="0"/>
                                              <a:cs typeface="Cambria Math" charset="0"/>
                                            </a:rPr>
                                            <m:t>∆</m:t>
                                          </m:r>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𝑅</m:t>
                                              </m:r>
                                            </m:e>
                                            <m:sub>
                                              <m:r>
                                                <a:rPr lang="en-US" altLang="zh-TW" sz="4000" b="0" i="1" smtClean="0">
                                                  <a:solidFill>
                                                    <a:schemeClr val="tx1"/>
                                                  </a:solidFill>
                                                  <a:latin typeface="Cambria Math" charset="0"/>
                                                  <a:ea typeface="Cambria Math" charset="0"/>
                                                  <a:cs typeface="Cambria Math" charset="0"/>
                                                </a:rPr>
                                                <m:t>𝑖𝑏𝑖𝑐</m:t>
                                              </m:r>
                                            </m:sub>
                                          </m:sSub>
                                        </m:e>
                                      </m:nary>
                                    </m:e>
                                  </m:nary>
                                  <m:r>
                                    <a:rPr lang="en-US" altLang="zh-TW" sz="4000" b="0" i="1" smtClean="0">
                                      <a:solidFill>
                                        <a:schemeClr val="tx1"/>
                                      </a:solidFill>
                                      <a:latin typeface="Cambria Math" charset="0"/>
                                      <a:ea typeface="Cambria Math" charset="0"/>
                                      <a:cs typeface="Cambria Math" charset="0"/>
                                    </a:rPr>
                                    <m:t>)</m:t>
                                  </m:r>
                                </m:e>
                                <m:sup>
                                  <m:r>
                                    <a:rPr lang="en-US" altLang="zh-TW" sz="4000" b="0" i="1" smtClean="0">
                                      <a:solidFill>
                                        <a:schemeClr val="tx1"/>
                                      </a:solidFill>
                                      <a:latin typeface="Cambria Math" charset="0"/>
                                      <a:ea typeface="Cambria Math" charset="0"/>
                                      <a:cs typeface="Cambria Math" charset="0"/>
                                    </a:rPr>
                                    <m:t>𝛽</m:t>
                                  </m:r>
                                </m:sup>
                              </m:sSup>
                            </m:e>
                          </m:nary>
                        </m:e>
                      </m:nary>
                    </m:oMath>
                  </m:oMathPara>
                </a14:m>
                <a:endParaRPr lang="en-US" altLang="zh-TW" sz="4000" b="0" dirty="0" smtClean="0">
                  <a:solidFill>
                    <a:schemeClr val="tx1"/>
                  </a:solidFill>
                  <a:ea typeface="Cambria Math" charset="0"/>
                  <a:cs typeface="Cambria Math" charset="0"/>
                </a:endParaRPr>
              </a:p>
              <a:p>
                <a:pPr algn="ctr"/>
                <a14:m>
                  <m:oMath xmlns:m="http://schemas.openxmlformats.org/officeDocument/2006/math">
                    <m:sSubSup>
                      <m:sSubSupPr>
                        <m:ctrlPr>
                          <a:rPr lang="en-US" altLang="zh-TW" sz="4800" b="0" i="1" smtClean="0">
                            <a:solidFill>
                              <a:schemeClr val="tx1"/>
                            </a:solidFill>
                            <a:latin typeface="Cambria Math" charset="0"/>
                            <a:ea typeface="Cambria Math" charset="0"/>
                            <a:cs typeface="Cambria Math" charset="0"/>
                          </a:rPr>
                        </m:ctrlPr>
                      </m:sSubSupPr>
                      <m:e>
                        <m:r>
                          <a:rPr lang="en-US" altLang="zh-TW" sz="4800" b="0" i="1" smtClean="0">
                            <a:solidFill>
                              <a:schemeClr val="tx1"/>
                            </a:solidFill>
                            <a:latin typeface="Cambria Math" charset="0"/>
                            <a:ea typeface="Cambria Math" charset="0"/>
                            <a:cs typeface="Cambria Math" charset="0"/>
                          </a:rPr>
                          <m:t>𝐶</m:t>
                        </m:r>
                      </m:e>
                      <m:sub>
                        <m:r>
                          <a:rPr lang="en-US" altLang="zh-TW" sz="4800" b="0" i="1" smtClean="0">
                            <a:solidFill>
                              <a:schemeClr val="tx1"/>
                            </a:solidFill>
                            <a:latin typeface="Cambria Math" charset="0"/>
                            <a:ea typeface="Cambria Math" charset="0"/>
                            <a:cs typeface="Cambria Math" charset="0"/>
                          </a:rPr>
                          <m:t>𝑁</m:t>
                        </m:r>
                      </m:sub>
                      <m:sup>
                        <m:r>
                          <a:rPr lang="en-US" altLang="zh-TW" sz="4800" b="0" i="1" smtClean="0">
                            <a:solidFill>
                              <a:schemeClr val="tx1"/>
                            </a:solidFill>
                            <a:latin typeface="Cambria Math" charset="0"/>
                            <a:ea typeface="Cambria Math" charset="0"/>
                            <a:cs typeface="Cambria Math" charset="0"/>
                          </a:rPr>
                          <m:t>(</m:t>
                        </m:r>
                        <m:r>
                          <a:rPr lang="en-US" altLang="zh-TW" sz="4800" b="0" i="1" smtClean="0">
                            <a:solidFill>
                              <a:schemeClr val="tx1"/>
                            </a:solidFill>
                            <a:latin typeface="Cambria Math" charset="0"/>
                            <a:ea typeface="Cambria Math" charset="0"/>
                            <a:cs typeface="Cambria Math" charset="0"/>
                          </a:rPr>
                          <m:t>𝛽</m:t>
                        </m:r>
                        <m:r>
                          <a:rPr lang="en-US" altLang="zh-TW" sz="4800" b="0" i="1" smtClean="0">
                            <a:solidFill>
                              <a:schemeClr val="tx1"/>
                            </a:solidFill>
                            <a:latin typeface="Cambria Math" charset="0"/>
                            <a:ea typeface="Cambria Math" charset="0"/>
                            <a:cs typeface="Cambria Math" charset="0"/>
                          </a:rPr>
                          <m:t>)</m:t>
                        </m:r>
                      </m:sup>
                    </m:sSubSup>
                    <m:r>
                      <a:rPr lang="en-US" altLang="zh-TW" sz="4800" i="1">
                        <a:solidFill>
                          <a:schemeClr val="tx1"/>
                        </a:solidFill>
                        <a:latin typeface="Cambria Math" charset="0"/>
                        <a:ea typeface="Cambria Math" charset="0"/>
                        <a:cs typeface="Cambria Math" charset="0"/>
                      </a:rPr>
                      <m:t>≡</m:t>
                    </m:r>
                  </m:oMath>
                </a14:m>
                <a:r>
                  <a:rPr lang="en-US" altLang="zh-TW" sz="4800" b="0" dirty="0" smtClean="0">
                    <a:solidFill>
                      <a:schemeClr val="tx1"/>
                    </a:solidFill>
                    <a:ea typeface="Cambria Math" charset="0"/>
                    <a:cs typeface="Cambria Math" charset="0"/>
                  </a:rPr>
                  <a:t>  </a:t>
                </a:r>
                <a14:m>
                  <m:oMath xmlns:m="http://schemas.openxmlformats.org/officeDocument/2006/math">
                    <m:f>
                      <m:fPr>
                        <m:ctrlPr>
                          <a:rPr lang="mr-IN" altLang="zh-TW" sz="4800" b="0" i="1" dirty="0" smtClean="0">
                            <a:solidFill>
                              <a:schemeClr val="tx1"/>
                            </a:solidFill>
                            <a:latin typeface="Cambria Math" charset="0"/>
                            <a:ea typeface="Cambria Math" charset="0"/>
                            <a:cs typeface="Cambria Math" charset="0"/>
                          </a:rPr>
                        </m:ctrlPr>
                      </m:fPr>
                      <m:num>
                        <m:r>
                          <a:rPr lang="en-US" altLang="zh-TW" sz="4800" b="0" i="1" dirty="0" smtClean="0">
                            <a:solidFill>
                              <a:schemeClr val="tx1"/>
                            </a:solidFill>
                            <a:latin typeface="Cambria Math" charset="0"/>
                            <a:ea typeface="Cambria Math" charset="0"/>
                            <a:cs typeface="Cambria Math" charset="0"/>
                          </a:rPr>
                          <m:t>𝐸𝐶𝐹</m:t>
                        </m:r>
                        <m:d>
                          <m:dPr>
                            <m:ctrlPr>
                              <a:rPr lang="en-US" altLang="zh-TW" sz="4800" b="0" i="1" dirty="0" smtClean="0">
                                <a:solidFill>
                                  <a:schemeClr val="tx1"/>
                                </a:solidFill>
                                <a:latin typeface="Cambria Math" charset="0"/>
                                <a:ea typeface="Cambria Math" charset="0"/>
                                <a:cs typeface="Cambria Math" charset="0"/>
                              </a:rPr>
                            </m:ctrlPr>
                          </m:dPr>
                          <m:e>
                            <m:r>
                              <a:rPr lang="en-US" altLang="zh-TW" sz="4800" b="0" i="1" dirty="0" smtClean="0">
                                <a:solidFill>
                                  <a:schemeClr val="tx1"/>
                                </a:solidFill>
                                <a:latin typeface="Cambria Math" charset="0"/>
                                <a:ea typeface="Cambria Math" charset="0"/>
                                <a:cs typeface="Cambria Math" charset="0"/>
                              </a:rPr>
                              <m:t>𝑁</m:t>
                            </m:r>
                            <m:r>
                              <a:rPr lang="en-US" altLang="zh-TW" sz="4800" b="0" i="1" dirty="0" smtClean="0">
                                <a:solidFill>
                                  <a:schemeClr val="tx1"/>
                                </a:solidFill>
                                <a:latin typeface="Cambria Math" charset="0"/>
                                <a:ea typeface="Cambria Math" charset="0"/>
                                <a:cs typeface="Cambria Math" charset="0"/>
                              </a:rPr>
                              <m:t>+1,</m:t>
                            </m:r>
                            <m:r>
                              <a:rPr lang="en-US" altLang="zh-TW" sz="4800" b="0" i="1" dirty="0" smtClean="0">
                                <a:solidFill>
                                  <a:schemeClr val="tx1"/>
                                </a:solidFill>
                                <a:latin typeface="Cambria Math" charset="0"/>
                                <a:ea typeface="Cambria Math" charset="0"/>
                                <a:cs typeface="Cambria Math" charset="0"/>
                              </a:rPr>
                              <m:t>𝛽</m:t>
                            </m:r>
                          </m:e>
                        </m:d>
                        <m:r>
                          <a:rPr lang="en-US" altLang="zh-TW" sz="4800" b="0" i="1" dirty="0" smtClean="0">
                            <a:solidFill>
                              <a:schemeClr val="tx1"/>
                            </a:solidFill>
                            <a:latin typeface="Cambria Math" charset="0"/>
                            <a:ea typeface="Cambria Math" charset="0"/>
                            <a:cs typeface="Cambria Math" charset="0"/>
                          </a:rPr>
                          <m:t>𝐸𝐶𝐹</m:t>
                        </m:r>
                        <m:r>
                          <a:rPr lang="en-US" altLang="zh-TW" sz="4800" b="0" i="1" dirty="0" smtClean="0">
                            <a:solidFill>
                              <a:schemeClr val="tx1"/>
                            </a:solidFill>
                            <a:latin typeface="Cambria Math" charset="0"/>
                            <a:ea typeface="Cambria Math" charset="0"/>
                            <a:cs typeface="Cambria Math" charset="0"/>
                          </a:rPr>
                          <m:t>(</m:t>
                        </m:r>
                        <m:r>
                          <a:rPr lang="en-US" altLang="zh-TW" sz="4800" b="0" i="1" dirty="0" smtClean="0">
                            <a:solidFill>
                              <a:schemeClr val="tx1"/>
                            </a:solidFill>
                            <a:latin typeface="Cambria Math" charset="0"/>
                            <a:ea typeface="Cambria Math" charset="0"/>
                            <a:cs typeface="Cambria Math" charset="0"/>
                          </a:rPr>
                          <m:t>𝑁</m:t>
                        </m:r>
                        <m:r>
                          <a:rPr lang="en-US" altLang="zh-TW" sz="4800" b="0" i="1" dirty="0" smtClean="0">
                            <a:solidFill>
                              <a:schemeClr val="tx1"/>
                            </a:solidFill>
                            <a:latin typeface="Cambria Math" charset="0"/>
                            <a:ea typeface="Cambria Math" charset="0"/>
                            <a:cs typeface="Cambria Math" charset="0"/>
                          </a:rPr>
                          <m:t>−1,</m:t>
                        </m:r>
                        <m:r>
                          <a:rPr lang="en-US" altLang="zh-TW" sz="4800" b="0" i="1" dirty="0" smtClean="0">
                            <a:solidFill>
                              <a:schemeClr val="tx1"/>
                            </a:solidFill>
                            <a:latin typeface="Cambria Math" charset="0"/>
                            <a:ea typeface="Cambria Math" charset="0"/>
                            <a:cs typeface="Cambria Math" charset="0"/>
                          </a:rPr>
                          <m:t>𝛽</m:t>
                        </m:r>
                        <m:r>
                          <a:rPr lang="en-US" altLang="zh-TW" sz="4800" b="0" i="1" dirty="0" smtClean="0">
                            <a:solidFill>
                              <a:schemeClr val="tx1"/>
                            </a:solidFill>
                            <a:latin typeface="Cambria Math" charset="0"/>
                            <a:ea typeface="Cambria Math" charset="0"/>
                            <a:cs typeface="Cambria Math" charset="0"/>
                          </a:rPr>
                          <m:t>)</m:t>
                        </m:r>
                      </m:num>
                      <m:den>
                        <m:sSup>
                          <m:sSupPr>
                            <m:ctrlPr>
                              <a:rPr lang="mr-IN" altLang="zh-TW" sz="4800" b="0" i="1" dirty="0" smtClean="0">
                                <a:solidFill>
                                  <a:schemeClr val="tx1"/>
                                </a:solidFill>
                                <a:latin typeface="Cambria Math" charset="0"/>
                                <a:ea typeface="Cambria Math" charset="0"/>
                                <a:cs typeface="Cambria Math" charset="0"/>
                              </a:rPr>
                            </m:ctrlPr>
                          </m:sSupPr>
                          <m:e>
                            <m:r>
                              <a:rPr lang="en-US" altLang="zh-TW" sz="4800" b="0" i="1" dirty="0" smtClean="0">
                                <a:solidFill>
                                  <a:schemeClr val="tx1"/>
                                </a:solidFill>
                                <a:latin typeface="Cambria Math" charset="0"/>
                                <a:ea typeface="Cambria Math" charset="0"/>
                                <a:cs typeface="Cambria Math" charset="0"/>
                              </a:rPr>
                              <m:t>𝐸𝐶𝐹</m:t>
                            </m:r>
                            <m:r>
                              <a:rPr lang="en-US" altLang="zh-TW" sz="4800" b="0" i="1" dirty="0" smtClean="0">
                                <a:solidFill>
                                  <a:schemeClr val="tx1"/>
                                </a:solidFill>
                                <a:latin typeface="Cambria Math" charset="0"/>
                                <a:ea typeface="Cambria Math" charset="0"/>
                                <a:cs typeface="Cambria Math" charset="0"/>
                              </a:rPr>
                              <m:t>(</m:t>
                            </m:r>
                            <m:r>
                              <a:rPr lang="en-US" altLang="zh-TW" sz="4800" b="0" i="1" dirty="0" smtClean="0">
                                <a:solidFill>
                                  <a:schemeClr val="tx1"/>
                                </a:solidFill>
                                <a:latin typeface="Cambria Math" charset="0"/>
                                <a:ea typeface="Cambria Math" charset="0"/>
                                <a:cs typeface="Cambria Math" charset="0"/>
                              </a:rPr>
                              <m:t>𝑁</m:t>
                            </m:r>
                            <m:r>
                              <a:rPr lang="en-US" altLang="zh-TW" sz="4800" b="0" i="1" dirty="0" smtClean="0">
                                <a:solidFill>
                                  <a:schemeClr val="tx1"/>
                                </a:solidFill>
                                <a:latin typeface="Cambria Math" charset="0"/>
                                <a:ea typeface="Cambria Math" charset="0"/>
                                <a:cs typeface="Cambria Math" charset="0"/>
                              </a:rPr>
                              <m:t>,</m:t>
                            </m:r>
                            <m:r>
                              <a:rPr lang="en-US" altLang="zh-TW" sz="4800" b="0" i="1" dirty="0" smtClean="0">
                                <a:solidFill>
                                  <a:schemeClr val="tx1"/>
                                </a:solidFill>
                                <a:latin typeface="Cambria Math" charset="0"/>
                                <a:ea typeface="Cambria Math" charset="0"/>
                                <a:cs typeface="Cambria Math" charset="0"/>
                              </a:rPr>
                              <m:t>𝛽</m:t>
                            </m:r>
                            <m:r>
                              <a:rPr lang="en-US" altLang="zh-TW" sz="4800" b="0" i="1" dirty="0" smtClean="0">
                                <a:solidFill>
                                  <a:schemeClr val="tx1"/>
                                </a:solidFill>
                                <a:latin typeface="Cambria Math" charset="0"/>
                                <a:ea typeface="Cambria Math" charset="0"/>
                                <a:cs typeface="Cambria Math" charset="0"/>
                              </a:rPr>
                              <m:t>)</m:t>
                            </m:r>
                          </m:e>
                          <m:sup>
                            <m:r>
                              <a:rPr lang="en-US" altLang="zh-TW" sz="4800" b="0" i="1" dirty="0" smtClean="0">
                                <a:solidFill>
                                  <a:schemeClr val="tx1"/>
                                </a:solidFill>
                                <a:latin typeface="Cambria Math" charset="0"/>
                                <a:ea typeface="Cambria Math" charset="0"/>
                                <a:cs typeface="Cambria Math" charset="0"/>
                              </a:rPr>
                              <m:t>2</m:t>
                            </m:r>
                          </m:sup>
                        </m:sSup>
                      </m:den>
                    </m:f>
                  </m:oMath>
                </a14:m>
                <a:endParaRPr lang="en-US" altLang="zh-TW" sz="4800" b="0" dirty="0" smtClean="0">
                  <a:solidFill>
                    <a:schemeClr val="tx1"/>
                  </a:solidFill>
                  <a:ea typeface="Cambria Math" charset="0"/>
                  <a:cs typeface="Cambria Math" charset="0"/>
                </a:endParaRPr>
              </a:p>
              <a:p>
                <a:r>
                  <a:rPr lang="en-US" altLang="zh-TW" sz="4800" b="1" dirty="0" smtClean="0">
                    <a:solidFill>
                      <a:schemeClr val="tx1"/>
                    </a:solidFill>
                    <a:latin typeface="Arial" pitchFamily="34" charset="0"/>
                    <a:cs typeface="Arial" pitchFamily="34" charset="0"/>
                  </a:rPr>
                  <a:t>3.Soft drop[4]:</a:t>
                </a:r>
              </a:p>
              <a:p>
                <a:pPr/>
                <a14:m>
                  <m:oMathPara xmlns:m="http://schemas.openxmlformats.org/officeDocument/2006/math">
                    <m:oMathParaPr>
                      <m:jc m:val="centerGroup"/>
                    </m:oMathParaPr>
                    <m:oMath xmlns:m="http://schemas.openxmlformats.org/officeDocument/2006/math">
                      <m:f>
                        <m:fPr>
                          <m:ctrlPr>
                            <a:rPr lang="mr-IN" altLang="zh-TW" sz="4000" b="1" i="1" smtClean="0">
                              <a:solidFill>
                                <a:schemeClr val="tx1"/>
                              </a:solidFill>
                              <a:latin typeface="Cambria Math" charset="0"/>
                              <a:cs typeface="Arial" pitchFamily="34" charset="0"/>
                            </a:rPr>
                          </m:ctrlPr>
                        </m:fPr>
                        <m:num>
                          <m:r>
                            <a:rPr lang="en-US" altLang="zh-TW" sz="4000" b="1" i="1" smtClean="0">
                              <a:solidFill>
                                <a:schemeClr val="tx1"/>
                              </a:solidFill>
                              <a:latin typeface="Cambria Math" charset="0"/>
                              <a:cs typeface="Arial" pitchFamily="34" charset="0"/>
                            </a:rPr>
                            <m:t>𝒎𝒊𝒏</m:t>
                          </m:r>
                          <m:r>
                            <a:rPr lang="en-US" altLang="zh-TW" sz="4000" b="1" i="1" smtClean="0">
                              <a:solidFill>
                                <a:schemeClr val="tx1"/>
                              </a:solidFill>
                              <a:latin typeface="Cambria Math" charset="0"/>
                              <a:cs typeface="Arial" pitchFamily="34" charset="0"/>
                            </a:rPr>
                            <m:t>(</m:t>
                          </m:r>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𝑻</m:t>
                              </m:r>
                              <m:r>
                                <a:rPr lang="en-US" altLang="zh-TW" sz="4000" b="1" i="1" smtClean="0">
                                  <a:solidFill>
                                    <a:schemeClr val="tx1"/>
                                  </a:solidFill>
                                  <a:latin typeface="Cambria Math" charset="0"/>
                                  <a:cs typeface="Arial" pitchFamily="34" charset="0"/>
                                </a:rPr>
                                <m:t>𝟏</m:t>
                              </m:r>
                              <m:r>
                                <a:rPr lang="en-US" altLang="zh-TW" sz="4000" b="1" i="1" smtClean="0">
                                  <a:solidFill>
                                    <a:schemeClr val="tx1"/>
                                  </a:solidFill>
                                  <a:latin typeface="Cambria Math" charset="0"/>
                                  <a:cs typeface="Arial" pitchFamily="34" charset="0"/>
                                </a:rPr>
                                <m:t>,</m:t>
                              </m:r>
                            </m:sub>
                          </m:sSub>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𝑻</m:t>
                              </m:r>
                              <m:r>
                                <a:rPr lang="en-US" altLang="zh-TW" sz="4000" b="1" i="1" smtClean="0">
                                  <a:solidFill>
                                    <a:schemeClr val="tx1"/>
                                  </a:solidFill>
                                  <a:latin typeface="Cambria Math" charset="0"/>
                                  <a:cs typeface="Arial" pitchFamily="34" charset="0"/>
                                </a:rPr>
                                <m:t>𝟐</m:t>
                              </m:r>
                            </m:sub>
                          </m:sSub>
                          <m:r>
                            <a:rPr lang="en-US" altLang="zh-TW" sz="4000" b="1" i="1" smtClean="0">
                              <a:solidFill>
                                <a:schemeClr val="tx1"/>
                              </a:solidFill>
                              <a:latin typeface="Cambria Math" charset="0"/>
                              <a:cs typeface="Arial" pitchFamily="34" charset="0"/>
                            </a:rPr>
                            <m:t>)</m:t>
                          </m:r>
                        </m:num>
                        <m:den>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𝑻</m:t>
                              </m:r>
                              <m:r>
                                <a:rPr lang="en-US" altLang="zh-TW" sz="4000" b="1" i="1" smtClean="0">
                                  <a:solidFill>
                                    <a:schemeClr val="tx1"/>
                                  </a:solidFill>
                                  <a:latin typeface="Cambria Math" charset="0"/>
                                  <a:cs typeface="Arial" pitchFamily="34" charset="0"/>
                                </a:rPr>
                                <m:t>𝟏</m:t>
                              </m:r>
                            </m:sub>
                          </m:sSub>
                          <m:r>
                            <a:rPr lang="en-US" altLang="zh-TW" sz="4000" b="1" i="1" smtClean="0">
                              <a:solidFill>
                                <a:schemeClr val="tx1"/>
                              </a:solidFill>
                              <a:latin typeface="Cambria Math" charset="0"/>
                              <a:cs typeface="Arial" pitchFamily="34" charset="0"/>
                            </a:rPr>
                            <m:t>+</m:t>
                          </m:r>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𝑻</m:t>
                              </m:r>
                              <m:r>
                                <a:rPr lang="en-US" altLang="zh-TW" sz="4000" b="1" i="1" smtClean="0">
                                  <a:solidFill>
                                    <a:schemeClr val="tx1"/>
                                  </a:solidFill>
                                  <a:latin typeface="Cambria Math" charset="0"/>
                                  <a:cs typeface="Arial" pitchFamily="34" charset="0"/>
                                </a:rPr>
                                <m:t>𝟐</m:t>
                              </m:r>
                            </m:sub>
                          </m:sSub>
                        </m:den>
                      </m:f>
                      <m:r>
                        <a:rPr lang="en-US" altLang="zh-TW" sz="4000" b="1" i="1" smtClean="0">
                          <a:solidFill>
                            <a:schemeClr val="tx1"/>
                          </a:solidFill>
                          <a:latin typeface="Cambria Math" charset="0"/>
                          <a:cs typeface="Arial" pitchFamily="34" charset="0"/>
                        </a:rPr>
                        <m:t>&lt;</m:t>
                      </m:r>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𝒁</m:t>
                          </m:r>
                        </m:e>
                        <m:sub>
                          <m:r>
                            <a:rPr lang="en-US" altLang="zh-TW" sz="4000" b="1" i="1" smtClean="0">
                              <a:solidFill>
                                <a:schemeClr val="tx1"/>
                              </a:solidFill>
                              <a:latin typeface="Cambria Math" charset="0"/>
                              <a:cs typeface="Arial" pitchFamily="34" charset="0"/>
                            </a:rPr>
                            <m:t>𝒄𝒖𝒕</m:t>
                          </m:r>
                        </m:sub>
                      </m:sSub>
                      <m:sSup>
                        <m:sSupPr>
                          <m:ctrlPr>
                            <a:rPr lang="en-US" altLang="zh-TW" sz="4000" b="1" i="1" smtClean="0">
                              <a:solidFill>
                                <a:schemeClr val="tx1"/>
                              </a:solidFill>
                              <a:latin typeface="Cambria Math" charset="0"/>
                              <a:cs typeface="Arial" pitchFamily="34" charset="0"/>
                            </a:rPr>
                          </m:ctrlPr>
                        </m:sSupPr>
                        <m:e>
                          <m:r>
                            <a:rPr lang="en-US" altLang="zh-TW" sz="4000" b="1" i="1" smtClean="0">
                              <a:solidFill>
                                <a:schemeClr val="tx1"/>
                              </a:solidFill>
                              <a:latin typeface="Cambria Math" charset="0"/>
                              <a:cs typeface="Arial" pitchFamily="34" charset="0"/>
                            </a:rPr>
                            <m:t>(</m:t>
                          </m:r>
                          <m:f>
                            <m:fPr>
                              <m:ctrlPr>
                                <a:rPr lang="mr-IN" altLang="zh-TW" sz="4000" b="1" i="1" smtClean="0">
                                  <a:solidFill>
                                    <a:schemeClr val="tx1"/>
                                  </a:solidFill>
                                  <a:latin typeface="Cambria Math" charset="0"/>
                                  <a:cs typeface="Arial" pitchFamily="34" charset="0"/>
                                </a:rPr>
                              </m:ctrlPr>
                            </m:fPr>
                            <m:num>
                              <m:r>
                                <a:rPr lang="mr-IN" altLang="zh-TW" sz="4000" b="1" i="1" smtClean="0">
                                  <a:solidFill>
                                    <a:schemeClr val="tx1"/>
                                  </a:solidFill>
                                  <a:latin typeface="Cambria Math" charset="0"/>
                                  <a:ea typeface="Cambria Math" charset="0"/>
                                  <a:cs typeface="Cambria Math" charset="0"/>
                                </a:rPr>
                                <m:t>∆</m:t>
                              </m:r>
                              <m:sSub>
                                <m:sSubPr>
                                  <m:ctrlPr>
                                    <a:rPr lang="en-US" altLang="zh-TW" sz="4000" b="1" i="1" smtClean="0">
                                      <a:solidFill>
                                        <a:schemeClr val="tx1"/>
                                      </a:solidFill>
                                      <a:latin typeface="Cambria Math" charset="0"/>
                                      <a:ea typeface="Cambria Math" charset="0"/>
                                      <a:cs typeface="Cambria Math" charset="0"/>
                                    </a:rPr>
                                  </m:ctrlPr>
                                </m:sSubPr>
                                <m:e>
                                  <m:r>
                                    <a:rPr lang="en-US" altLang="zh-TW" sz="4000" b="1" i="1" smtClean="0">
                                      <a:solidFill>
                                        <a:schemeClr val="tx1"/>
                                      </a:solidFill>
                                      <a:latin typeface="Cambria Math" charset="0"/>
                                      <a:ea typeface="Cambria Math" charset="0"/>
                                      <a:cs typeface="Cambria Math" charset="0"/>
                                    </a:rPr>
                                    <m:t>𝑹</m:t>
                                  </m:r>
                                </m:e>
                                <m:sub>
                                  <m:r>
                                    <a:rPr lang="en-US" altLang="zh-TW" sz="4000" b="1" i="1" smtClean="0">
                                      <a:solidFill>
                                        <a:schemeClr val="tx1"/>
                                      </a:solidFill>
                                      <a:latin typeface="Cambria Math" charset="0"/>
                                      <a:ea typeface="Cambria Math" charset="0"/>
                                      <a:cs typeface="Cambria Math" charset="0"/>
                                    </a:rPr>
                                    <m:t>𝟏𝟐</m:t>
                                  </m:r>
                                </m:sub>
                              </m:sSub>
                            </m:num>
                            <m:den>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𝑹</m:t>
                                  </m:r>
                                </m:e>
                                <m:sub>
                                  <m:r>
                                    <a:rPr lang="en-US" altLang="zh-TW" sz="4000" b="1" i="1" smtClean="0">
                                      <a:solidFill>
                                        <a:schemeClr val="tx1"/>
                                      </a:solidFill>
                                      <a:latin typeface="Cambria Math" charset="0"/>
                                      <a:cs typeface="Arial" pitchFamily="34" charset="0"/>
                                    </a:rPr>
                                    <m:t>𝟎</m:t>
                                  </m:r>
                                </m:sub>
                              </m:sSub>
                            </m:den>
                          </m:f>
                          <m:r>
                            <a:rPr lang="en-US" altLang="zh-TW" sz="4000" b="1" i="1" smtClean="0">
                              <a:solidFill>
                                <a:schemeClr val="tx1"/>
                              </a:solidFill>
                              <a:latin typeface="Cambria Math" charset="0"/>
                              <a:cs typeface="Arial" pitchFamily="34" charset="0"/>
                            </a:rPr>
                            <m:t>)</m:t>
                          </m:r>
                        </m:e>
                        <m:sup>
                          <m:r>
                            <a:rPr lang="en-US" altLang="zh-TW" sz="4000" b="1" i="1" smtClean="0">
                              <a:solidFill>
                                <a:schemeClr val="tx1"/>
                              </a:solidFill>
                              <a:latin typeface="Cambria Math" charset="0"/>
                              <a:ea typeface="Cambria Math" charset="0"/>
                              <a:cs typeface="Cambria Math" charset="0"/>
                            </a:rPr>
                            <m:t>𝜷</m:t>
                          </m:r>
                        </m:sup>
                      </m:sSup>
                    </m:oMath>
                  </m:oMathPara>
                </a14:m>
                <a:endParaRPr lang="en-US" altLang="zh-TW" sz="4000" b="1" dirty="0" smtClean="0">
                  <a:solidFill>
                    <a:schemeClr val="tx1"/>
                  </a:solidFill>
                  <a:latin typeface="Arial" pitchFamily="34" charset="0"/>
                  <a:cs typeface="Arial" pitchFamily="34" charset="0"/>
                </a:endParaRPr>
              </a:p>
              <a:p>
                <a:endParaRPr lang="en-US" altLang="zh-TW" sz="4800" b="1" i="1" dirty="0">
                  <a:solidFill>
                    <a:schemeClr val="tx1"/>
                  </a:solidFill>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altLang="zh-TW" sz="4000" b="1" i="0" smtClean="0">
                          <a:solidFill>
                            <a:schemeClr val="tx1"/>
                          </a:solidFill>
                          <a:latin typeface="Cambria Math" charset="0"/>
                          <a:ea typeface="Cambria Math" charset="0"/>
                          <a:cs typeface="Cambria Math" charset="0"/>
                        </a:rPr>
                        <m:t>𝛃</m:t>
                      </m:r>
                      <m:r>
                        <a:rPr lang="en-US" altLang="zh-TW" sz="4000" b="1" i="0" smtClean="0">
                          <a:solidFill>
                            <a:schemeClr val="tx1"/>
                          </a:solidFill>
                          <a:latin typeface="Cambria Math" charset="0"/>
                          <a:ea typeface="Cambria Math" charset="0"/>
                          <a:cs typeface="Cambria Math" charset="0"/>
                        </a:rPr>
                        <m:t>&gt;</m:t>
                      </m:r>
                      <m:r>
                        <a:rPr lang="en-US" altLang="zh-TW" sz="4000" b="1" i="0" smtClean="0">
                          <a:solidFill>
                            <a:schemeClr val="tx1"/>
                          </a:solidFill>
                          <a:latin typeface="Cambria Math" charset="0"/>
                          <a:ea typeface="Cambria Math" charset="0"/>
                          <a:cs typeface="Cambria Math" charset="0"/>
                        </a:rPr>
                        <m:t>𝟎</m:t>
                      </m:r>
                      <m:r>
                        <a:rPr lang="en-US" altLang="zh-TW" sz="4000" b="1" i="0" smtClean="0">
                          <a:solidFill>
                            <a:schemeClr val="tx1"/>
                          </a:solidFill>
                          <a:latin typeface="Cambria Math" charset="0"/>
                          <a:ea typeface="Cambria Math" charset="0"/>
                          <a:cs typeface="Cambria Math" charset="0"/>
                        </a:rPr>
                        <m:t>:</m:t>
                      </m:r>
                      <m:r>
                        <a:rPr lang="en-US" altLang="zh-TW" sz="4000" b="1" i="0" smtClean="0">
                          <a:solidFill>
                            <a:schemeClr val="tx1"/>
                          </a:solidFill>
                          <a:latin typeface="Cambria Math" charset="0"/>
                          <a:ea typeface="Cambria Math" charset="0"/>
                          <a:cs typeface="Cambria Math" charset="0"/>
                        </a:rPr>
                        <m:t>𝐑𝐞𝐦𝐨𝐯𝐞</m:t>
                      </m:r>
                      <m:r>
                        <a:rPr lang="zh-TW" altLang="en-US"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𝐛𝐨𝐭𝐡</m:t>
                      </m:r>
                      <m:r>
                        <a:rPr lang="en-US" altLang="zh-TW" sz="4000" b="1" i="0" smtClean="0">
                          <a:solidFill>
                            <a:schemeClr val="tx1"/>
                          </a:solidFill>
                          <a:latin typeface="Cambria Math" charset="0"/>
                          <a:ea typeface="Cambria Math" charset="0"/>
                          <a:cs typeface="Cambria Math" charset="0"/>
                        </a:rPr>
                        <m:t> </m:t>
                      </m:r>
                      <m:d>
                        <m:dPr>
                          <m:ctrlPr>
                            <a:rPr lang="en-US" altLang="zh-TW" sz="4000" b="1" i="1" smtClean="0">
                              <a:solidFill>
                                <a:schemeClr val="tx1"/>
                              </a:solidFill>
                              <a:latin typeface="Cambria Math" charset="0"/>
                              <a:ea typeface="Cambria Math" charset="0"/>
                              <a:cs typeface="Cambria Math" charset="0"/>
                            </a:rPr>
                          </m:ctrlPr>
                        </m:dPr>
                        <m:e>
                          <m:r>
                            <a:rPr lang="en-US" altLang="zh-TW" sz="4000" b="1" i="0" smtClean="0">
                              <a:solidFill>
                                <a:schemeClr val="tx1"/>
                              </a:solidFill>
                              <a:latin typeface="Cambria Math" charset="0"/>
                              <a:ea typeface="Cambria Math" charset="0"/>
                              <a:cs typeface="Cambria Math" charset="0"/>
                            </a:rPr>
                            <m:t>𝐬𝐨𝐟𝐭</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𝐚𝐧𝐝</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𝐰𝐢𝐝𝐞</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𝐚𝐧𝐠𝐥𝐞</m:t>
                          </m:r>
                        </m:e>
                      </m:d>
                    </m:oMath>
                  </m:oMathPara>
                </a14:m>
                <a:endParaRPr lang="en-US" altLang="zh-TW" sz="4000" b="1" dirty="0" smtClean="0">
                  <a:solidFill>
                    <a:schemeClr val="tx1"/>
                  </a:solidFill>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altLang="zh-TW" sz="4000" b="1" i="0" smtClean="0">
                          <a:solidFill>
                            <a:schemeClr val="tx1"/>
                          </a:solidFill>
                          <a:latin typeface="Cambria Math" charset="0"/>
                          <a:ea typeface="Cambria Math" charset="0"/>
                          <a:cs typeface="Cambria Math" charset="0"/>
                        </a:rPr>
                        <m:t>𝛃</m:t>
                      </m:r>
                      <m:r>
                        <a:rPr lang="en-US" altLang="zh-TW" sz="4000" b="1" i="0" smtClean="0">
                          <a:solidFill>
                            <a:schemeClr val="tx1"/>
                          </a:solidFill>
                          <a:latin typeface="Cambria Math" charset="0"/>
                          <a:ea typeface="Cambria Math" charset="0"/>
                          <a:cs typeface="Cambria Math" charset="0"/>
                        </a:rPr>
                        <m:t>=</m:t>
                      </m:r>
                      <m:r>
                        <a:rPr lang="en-US" altLang="zh-TW" sz="4000" b="1" i="0" smtClean="0">
                          <a:solidFill>
                            <a:schemeClr val="tx1"/>
                          </a:solidFill>
                          <a:latin typeface="Cambria Math" charset="0"/>
                          <a:ea typeface="Cambria Math" charset="0"/>
                          <a:cs typeface="Cambria Math" charset="0"/>
                        </a:rPr>
                        <m:t>𝟎</m:t>
                      </m:r>
                      <m:r>
                        <a:rPr lang="en-US" altLang="zh-TW" sz="4000" b="1" i="0" smtClean="0">
                          <a:solidFill>
                            <a:schemeClr val="tx1"/>
                          </a:solidFill>
                          <a:latin typeface="Cambria Math" charset="0"/>
                          <a:ea typeface="Cambria Math" charset="0"/>
                          <a:cs typeface="Cambria Math" charset="0"/>
                        </a:rPr>
                        <m:t>:</m:t>
                      </m:r>
                      <m:r>
                        <a:rPr lang="en-US" altLang="zh-TW" sz="4000" b="1" i="0" smtClean="0">
                          <a:solidFill>
                            <a:schemeClr val="tx1"/>
                          </a:solidFill>
                          <a:latin typeface="Cambria Math" charset="0"/>
                          <a:ea typeface="Cambria Math" charset="0"/>
                          <a:cs typeface="Cambria Math" charset="0"/>
                        </a:rPr>
                        <m:t>𝐃𝐞𝐩𝐞𝐧𝐝</m:t>
                      </m:r>
                      <m:r>
                        <a:rPr lang="zh-TW" altLang="en-US"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𝐨𝐧</m:t>
                      </m:r>
                      <m:r>
                        <a:rPr lang="zh-TW" altLang="en-US"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𝐭𝐡𝐞</m:t>
                      </m:r>
                      <m:r>
                        <a:rPr lang="zh-TW" altLang="en-US"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𝐜𝐮𝐭</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𝐭𝐨</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𝐬𝐞𝐥𝐞𝐜𝐭</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𝐭𝐡𝐞</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𝐚𝐬𝐲𝐦𝐦𝐞𝐭𝐫𝐲</m:t>
                      </m:r>
                    </m:oMath>
                  </m:oMathPara>
                </a14:m>
                <a:endParaRPr lang="en-US" altLang="zh-TW" sz="4000" b="1" dirty="0" smtClean="0">
                  <a:solidFill>
                    <a:schemeClr val="tx1"/>
                  </a:solidFill>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altLang="zh-TW" sz="4000" b="1" i="0" smtClean="0">
                          <a:solidFill>
                            <a:schemeClr val="tx1"/>
                          </a:solidFill>
                          <a:latin typeface="Cambria Math" charset="0"/>
                          <a:ea typeface="Cambria Math" charset="0"/>
                          <a:cs typeface="Cambria Math" charset="0"/>
                        </a:rPr>
                        <m:t>𝛃</m:t>
                      </m:r>
                      <m:r>
                        <a:rPr lang="en-US" altLang="zh-TW" sz="4000" b="1" i="0" smtClean="0">
                          <a:solidFill>
                            <a:schemeClr val="tx1"/>
                          </a:solidFill>
                          <a:latin typeface="Cambria Math" charset="0"/>
                          <a:ea typeface="Cambria Math" charset="0"/>
                          <a:cs typeface="Cambria Math" charset="0"/>
                        </a:rPr>
                        <m:t>&lt;</m:t>
                      </m:r>
                      <m:r>
                        <a:rPr lang="en-US" altLang="zh-TW" sz="4000" b="1" i="0" smtClean="0">
                          <a:solidFill>
                            <a:schemeClr val="tx1"/>
                          </a:solidFill>
                          <a:latin typeface="Cambria Math" charset="0"/>
                          <a:ea typeface="Cambria Math" charset="0"/>
                          <a:cs typeface="Cambria Math" charset="0"/>
                        </a:rPr>
                        <m:t>𝟎</m:t>
                      </m:r>
                      <m:r>
                        <a:rPr lang="en-US" altLang="zh-TW" sz="4000" b="1" i="0" smtClean="0">
                          <a:solidFill>
                            <a:schemeClr val="tx1"/>
                          </a:solidFill>
                          <a:latin typeface="Cambria Math" charset="0"/>
                          <a:ea typeface="Cambria Math" charset="0"/>
                          <a:cs typeface="Cambria Math" charset="0"/>
                        </a:rPr>
                        <m:t>:</m:t>
                      </m:r>
                      <m:r>
                        <a:rPr lang="en-US" altLang="zh-TW" sz="4000" b="1" i="0" smtClean="0">
                          <a:solidFill>
                            <a:schemeClr val="tx1"/>
                          </a:solidFill>
                          <a:latin typeface="Cambria Math" charset="0"/>
                          <a:ea typeface="Cambria Math" charset="0"/>
                          <a:cs typeface="Cambria Math" charset="0"/>
                        </a:rPr>
                        <m:t>𝐑𝐞𝐦𝐨𝐯𝐞</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𝐛𝐨𝐭𝐡</m:t>
                      </m:r>
                      <m:r>
                        <a:rPr lang="en-US" altLang="zh-TW" sz="4000" b="1" i="0" smtClean="0">
                          <a:solidFill>
                            <a:schemeClr val="tx1"/>
                          </a:solidFill>
                          <a:latin typeface="Cambria Math" charset="0"/>
                          <a:ea typeface="Cambria Math" charset="0"/>
                          <a:cs typeface="Cambria Math" charset="0"/>
                        </a:rPr>
                        <m:t> </m:t>
                      </m:r>
                      <m:d>
                        <m:dPr>
                          <m:ctrlPr>
                            <a:rPr lang="en-US" altLang="zh-TW" sz="4000" b="1" i="1" smtClean="0">
                              <a:solidFill>
                                <a:schemeClr val="tx1"/>
                              </a:solidFill>
                              <a:latin typeface="Cambria Math" charset="0"/>
                              <a:ea typeface="Cambria Math" charset="0"/>
                              <a:cs typeface="Cambria Math" charset="0"/>
                            </a:rPr>
                          </m:ctrlPr>
                        </m:dPr>
                        <m:e>
                          <m:r>
                            <a:rPr lang="en-US" altLang="zh-TW" sz="4000" b="1" i="0" smtClean="0">
                              <a:solidFill>
                                <a:schemeClr val="tx1"/>
                              </a:solidFill>
                              <a:latin typeface="Cambria Math" charset="0"/>
                              <a:ea typeface="Cambria Math" charset="0"/>
                              <a:cs typeface="Cambria Math" charset="0"/>
                            </a:rPr>
                            <m:t>𝐬𝐨𝐟𝐭</m:t>
                          </m:r>
                        </m:e>
                      </m:d>
                      <m:r>
                        <a:rPr lang="en-US" altLang="zh-TW" sz="4000" b="1" i="0" smtClean="0">
                          <a:solidFill>
                            <a:schemeClr val="tx1"/>
                          </a:solidFill>
                          <a:latin typeface="Cambria Math" charset="0"/>
                          <a:ea typeface="Cambria Math" charset="0"/>
                          <a:cs typeface="Cambria Math" charset="0"/>
                        </a:rPr>
                        <m:t>𝐚𝐧𝐝</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𝐜𝐨𝐥𝐥𝐢𝐧𝐞𝐚𝐫</m:t>
                      </m:r>
                      <m:r>
                        <a:rPr lang="en-US" altLang="zh-TW" sz="4000" b="1" i="0" smtClean="0">
                          <a:solidFill>
                            <a:schemeClr val="tx1"/>
                          </a:solidFill>
                          <a:latin typeface="Cambria Math" charset="0"/>
                          <a:ea typeface="Cambria Math" charset="0"/>
                          <a:cs typeface="Cambria Math" charset="0"/>
                        </a:rPr>
                        <m:t>)</m:t>
                      </m:r>
                    </m:oMath>
                  </m:oMathPara>
                </a14:m>
                <a:endParaRPr lang="en-US" altLang="zh-TW" sz="4000" b="1" dirty="0">
                  <a:solidFill>
                    <a:schemeClr val="tx1"/>
                  </a:solidFill>
                  <a:latin typeface="Cambria Math" charset="0"/>
                  <a:ea typeface="Cambria Math" charset="0"/>
                  <a:cs typeface="Cambria Math" charset="0"/>
                </a:endParaRPr>
              </a:p>
              <a:p>
                <a:pPr algn="ctr"/>
                <a:endParaRPr lang="zh-TW" altLang="en-US" sz="4800" baseline="-25000" dirty="0">
                  <a:solidFill>
                    <a:schemeClr val="tx1"/>
                  </a:solidFill>
                  <a:latin typeface="Cambria Math" charset="0"/>
                  <a:ea typeface="Cambria Math" charset="0"/>
                  <a:cs typeface="Cambria Math" charset="0"/>
                </a:endParaRPr>
              </a:p>
            </p:txBody>
          </p:sp>
        </mc:Choice>
        <mc:Fallback xmlns="">
          <p:sp>
            <p:nvSpPr>
              <p:cNvPr id="88" name="矩形 87"/>
              <p:cNvSpPr>
                <a:spLocks noRot="1" noChangeAspect="1" noMove="1" noResize="1" noEditPoints="1" noAdjustHandles="1" noChangeArrowheads="1" noChangeShapeType="1" noTextEdit="1"/>
              </p:cNvSpPr>
              <p:nvPr/>
            </p:nvSpPr>
            <p:spPr>
              <a:xfrm>
                <a:off x="153700" y="26444480"/>
                <a:ext cx="14853850" cy="13415789"/>
              </a:xfrm>
              <a:prstGeom prst="rect">
                <a:avLst/>
              </a:prstGeom>
              <a:blipFill rotWithShape="0">
                <a:blip r:embed="rId12"/>
                <a:stretch>
                  <a:fillRect l="-1970" t="-1090"/>
                </a:stretch>
              </a:blipFill>
            </p:spPr>
            <p:txBody>
              <a:bodyPr/>
              <a:lstStyle/>
              <a:p>
                <a:r>
                  <a:rPr lang="zh-TW" altLang="en-US">
                    <a:noFill/>
                  </a:rPr>
                  <a:t> </a:t>
                </a:r>
              </a:p>
            </p:txBody>
          </p:sp>
        </mc:Fallback>
      </mc:AlternateContent>
      <p:sp>
        <p:nvSpPr>
          <p:cNvPr id="93" name="內容版面配置區 2"/>
          <p:cNvSpPr txBox="1">
            <a:spLocks/>
          </p:cNvSpPr>
          <p:nvPr/>
        </p:nvSpPr>
        <p:spPr>
          <a:xfrm>
            <a:off x="15792434" y="12476500"/>
            <a:ext cx="13692249" cy="2883069"/>
          </a:xfrm>
          <a:prstGeom prst="rect">
            <a:avLst/>
          </a:prstGeom>
        </p:spPr>
        <p:txBody>
          <a:bodyPr lIns="417643" tIns="208822" rIns="417643" bIns="208822">
            <a:noAutofit/>
          </a:bodyPr>
          <a:lstStyle/>
          <a:p>
            <a:pPr>
              <a:spcBef>
                <a:spcPct val="20000"/>
              </a:spcBef>
            </a:pPr>
            <a:endParaRPr lang="en-US" altLang="zh-TW" sz="4000" dirty="0" smtClean="0"/>
          </a:p>
        </p:txBody>
      </p:sp>
      <p:sp>
        <p:nvSpPr>
          <p:cNvPr id="47" name="矩形 46"/>
          <p:cNvSpPr/>
          <p:nvPr/>
        </p:nvSpPr>
        <p:spPr>
          <a:xfrm>
            <a:off x="0" y="8274928"/>
            <a:ext cx="13782070" cy="605294"/>
          </a:xfrm>
          <a:prstGeom prst="rect">
            <a:avLst/>
          </a:prstGeom>
          <a:solidFill>
            <a:schemeClr val="bg1"/>
          </a:solidFill>
        </p:spPr>
        <p:txBody>
          <a:bodyPr wrap="square">
            <a:spAutoFit/>
          </a:bodyPr>
          <a:lstStyle/>
          <a:p>
            <a:pPr algn="ctr"/>
            <a:endParaRPr lang="zh-TW" altLang="en-US" sz="5000" u="sng" baseline="-25000" dirty="0"/>
          </a:p>
        </p:txBody>
      </p:sp>
      <p:sp>
        <p:nvSpPr>
          <p:cNvPr id="55" name="內容版面配置區 2"/>
          <p:cNvSpPr txBox="1">
            <a:spLocks/>
          </p:cNvSpPr>
          <p:nvPr/>
        </p:nvSpPr>
        <p:spPr>
          <a:xfrm>
            <a:off x="15220609" y="38518744"/>
            <a:ext cx="15089187" cy="982915"/>
          </a:xfrm>
          <a:prstGeom prst="rect">
            <a:avLst/>
          </a:prstGeom>
        </p:spPr>
        <p:txBody>
          <a:bodyPr lIns="417643" tIns="208822" rIns="417643" bIns="208822">
            <a:noAutofit/>
          </a:bodyPr>
          <a:lstStyle/>
          <a:p>
            <a:pPr>
              <a:spcBef>
                <a:spcPct val="20000"/>
              </a:spcBef>
            </a:pPr>
            <a:r>
              <a:rPr lang="en-US" altLang="zh-TW" sz="3800" dirty="0" smtClean="0"/>
              <a:t>[1]Initial </a:t>
            </a:r>
            <a:r>
              <a:rPr lang="en-US" altLang="zh-TW" sz="3800" dirty="0"/>
              <a:t>performance studies of a general-purpose detector for multi-</a:t>
            </a:r>
            <a:r>
              <a:rPr lang="en-US" altLang="zh-TW" sz="3800" dirty="0" err="1"/>
              <a:t>TeV</a:t>
            </a:r>
            <a:r>
              <a:rPr lang="en-US" altLang="zh-TW" sz="3800" dirty="0"/>
              <a:t> physics at a 100 </a:t>
            </a:r>
            <a:r>
              <a:rPr lang="en-US" altLang="zh-TW" sz="3800" dirty="0" err="1"/>
              <a:t>TeV</a:t>
            </a:r>
            <a:r>
              <a:rPr lang="en-US" altLang="zh-TW" sz="3800" dirty="0"/>
              <a:t> pp </a:t>
            </a:r>
            <a:r>
              <a:rPr lang="en-US" altLang="zh-TW" sz="3800" dirty="0" smtClean="0"/>
              <a:t>collider, </a:t>
            </a:r>
            <a:r>
              <a:rPr lang="is-IS" altLang="zh-TW" sz="3800" dirty="0" smtClean="0"/>
              <a:t>JINST </a:t>
            </a:r>
            <a:r>
              <a:rPr lang="is-IS" altLang="zh-TW" sz="3800" dirty="0"/>
              <a:t>12 (2017) </a:t>
            </a:r>
            <a:r>
              <a:rPr lang="is-IS" altLang="zh-TW" sz="3800" dirty="0" smtClean="0"/>
              <a:t>P06009</a:t>
            </a:r>
          </a:p>
          <a:p>
            <a:pPr>
              <a:spcBef>
                <a:spcPct val="20000"/>
              </a:spcBef>
            </a:pPr>
            <a:r>
              <a:rPr lang="is-IS" altLang="zh-TW" sz="3800" dirty="0" smtClean="0"/>
              <a:t>[2]Identifyling Booseted Objects with N-subjettiness</a:t>
            </a:r>
            <a:r>
              <a:rPr lang="en-US" altLang="zh-TW" sz="3800" dirty="0" smtClean="0"/>
              <a:t>,</a:t>
            </a:r>
            <a:r>
              <a:rPr lang="zh-TW" altLang="en-US" sz="3800" dirty="0"/>
              <a:t> </a:t>
            </a:r>
            <a:r>
              <a:rPr lang="is-IS" altLang="zh-TW" sz="3800" dirty="0" smtClean="0"/>
              <a:t>JHEP03(2011)015</a:t>
            </a:r>
          </a:p>
          <a:p>
            <a:pPr>
              <a:spcBef>
                <a:spcPct val="20000"/>
              </a:spcBef>
            </a:pPr>
            <a:r>
              <a:rPr lang="is-IS" altLang="zh-TW" sz="3800" dirty="0" smtClean="0"/>
              <a:t>[3]Energy correlation Functions for Jet Substrcture, JHEP06(2013)108</a:t>
            </a:r>
          </a:p>
          <a:p>
            <a:pPr>
              <a:spcBef>
                <a:spcPct val="20000"/>
              </a:spcBef>
            </a:pPr>
            <a:r>
              <a:rPr lang="is-IS" altLang="zh-TW" sz="3800" dirty="0" smtClean="0"/>
              <a:t>[4]Soft drop, </a:t>
            </a:r>
            <a:r>
              <a:rPr lang="hr-HR" altLang="zh-TW" sz="3800" dirty="0" smtClean="0"/>
              <a:t>JHEP05(2014)146</a:t>
            </a:r>
            <a:endParaRPr lang="is-IS" altLang="zh-TW" sz="3800" dirty="0" smtClean="0"/>
          </a:p>
          <a:p>
            <a:pPr>
              <a:spcBef>
                <a:spcPct val="20000"/>
              </a:spcBef>
            </a:pPr>
            <a:r>
              <a:rPr lang="is-IS" altLang="zh-TW" sz="3800" dirty="0" smtClean="0"/>
              <a:t>[5]Recursive </a:t>
            </a:r>
            <a:r>
              <a:rPr lang="is-IS" altLang="zh-TW" sz="3800" dirty="0"/>
              <a:t>soft drop, arxiv:1804.03657</a:t>
            </a:r>
          </a:p>
          <a:p>
            <a:pPr>
              <a:spcBef>
                <a:spcPct val="20000"/>
              </a:spcBef>
            </a:pPr>
            <a:endParaRPr lang="is-IS" altLang="zh-TW" sz="2400" dirty="0" smtClean="0"/>
          </a:p>
        </p:txBody>
      </p:sp>
      <p:sp>
        <p:nvSpPr>
          <p:cNvPr id="31" name="文字方塊 30"/>
          <p:cNvSpPr txBox="1"/>
          <p:nvPr/>
        </p:nvSpPr>
        <p:spPr>
          <a:xfrm>
            <a:off x="20058550" y="8432900"/>
            <a:ext cx="184731" cy="3631763"/>
          </a:xfrm>
          <a:prstGeom prst="rect">
            <a:avLst/>
          </a:prstGeom>
          <a:noFill/>
        </p:spPr>
        <p:txBody>
          <a:bodyPr wrap="none" rtlCol="0">
            <a:spAutoFit/>
          </a:bodyPr>
          <a:lstStyle/>
          <a:p>
            <a:endParaRPr kumimoji="1" lang="zh-TW" altLang="en-US" sz="6600" dirty="0"/>
          </a:p>
          <a:p>
            <a:endParaRPr kumimoji="1" lang="zh-TW" altLang="en-US" dirty="0"/>
          </a:p>
          <a:p>
            <a:endParaRPr kumimoji="1" lang="zh-TW" altLang="en-US" dirty="0"/>
          </a:p>
        </p:txBody>
      </p:sp>
      <p:sp>
        <p:nvSpPr>
          <p:cNvPr id="37" name="文字方塊 36"/>
          <p:cNvSpPr txBox="1"/>
          <p:nvPr/>
        </p:nvSpPr>
        <p:spPr>
          <a:xfrm>
            <a:off x="19987572" y="11849415"/>
            <a:ext cx="184731" cy="2369880"/>
          </a:xfrm>
          <a:prstGeom prst="rect">
            <a:avLst/>
          </a:prstGeom>
          <a:noFill/>
        </p:spPr>
        <p:txBody>
          <a:bodyPr wrap="none" rtlCol="0">
            <a:spAutoFit/>
          </a:bodyPr>
          <a:lstStyle/>
          <a:p>
            <a:endParaRPr kumimoji="1" lang="zh-TW" altLang="en-US" sz="6600" dirty="0"/>
          </a:p>
          <a:p>
            <a:endParaRPr kumimoji="1" lang="zh-TW" altLang="en-US" dirty="0"/>
          </a:p>
        </p:txBody>
      </p:sp>
      <p:pic>
        <p:nvPicPr>
          <p:cNvPr id="45" name="圖片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2740" y="9939030"/>
            <a:ext cx="7358184" cy="4509011"/>
          </a:xfrm>
          <a:prstGeom prst="rect">
            <a:avLst/>
          </a:prstGeom>
        </p:spPr>
      </p:pic>
      <p:pic>
        <p:nvPicPr>
          <p:cNvPr id="48" name="圖片 4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6409" y="15578456"/>
            <a:ext cx="14911652" cy="3462187"/>
          </a:xfrm>
          <a:prstGeom prst="rect">
            <a:avLst/>
          </a:prstGeom>
        </p:spPr>
      </p:pic>
      <p:pic>
        <p:nvPicPr>
          <p:cNvPr id="74" name="圖片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4331" y="40884926"/>
            <a:ext cx="2006600" cy="1714500"/>
          </a:xfrm>
          <a:prstGeom prst="rect">
            <a:avLst/>
          </a:prstGeom>
        </p:spPr>
      </p:pic>
      <p:sp>
        <p:nvSpPr>
          <p:cNvPr id="75" name="文字方塊 74"/>
          <p:cNvSpPr txBox="1"/>
          <p:nvPr/>
        </p:nvSpPr>
        <p:spPr>
          <a:xfrm>
            <a:off x="24680" y="40110816"/>
            <a:ext cx="4455066" cy="923330"/>
          </a:xfrm>
          <a:prstGeom prst="rect">
            <a:avLst/>
          </a:prstGeom>
          <a:noFill/>
        </p:spPr>
        <p:txBody>
          <a:bodyPr wrap="none" rtlCol="0">
            <a:spAutoFit/>
          </a:bodyPr>
          <a:lstStyle/>
          <a:p>
            <a:r>
              <a:rPr lang="en-US" altLang="zh-TW" sz="5400" b="1" dirty="0" smtClean="0">
                <a:latin typeface="Arial" pitchFamily="34" charset="0"/>
                <a:cs typeface="Arial" pitchFamily="34" charset="0"/>
              </a:rPr>
              <a:t>Background:</a:t>
            </a:r>
            <a:endParaRPr kumimoji="1" lang="zh-TW" altLang="en-US" sz="5400" dirty="0"/>
          </a:p>
        </p:txBody>
      </p:sp>
      <p:sp>
        <p:nvSpPr>
          <p:cNvPr id="117" name="文字方塊 116"/>
          <p:cNvSpPr txBox="1"/>
          <p:nvPr/>
        </p:nvSpPr>
        <p:spPr>
          <a:xfrm>
            <a:off x="9738887" y="40130293"/>
            <a:ext cx="2492990" cy="923330"/>
          </a:xfrm>
          <a:prstGeom prst="rect">
            <a:avLst/>
          </a:prstGeom>
          <a:noFill/>
        </p:spPr>
        <p:txBody>
          <a:bodyPr wrap="none" rtlCol="0">
            <a:spAutoFit/>
          </a:bodyPr>
          <a:lstStyle/>
          <a:p>
            <a:r>
              <a:rPr lang="en-US" altLang="zh-TW" sz="5400" b="1" dirty="0" smtClean="0">
                <a:latin typeface="Arial" pitchFamily="34" charset="0"/>
                <a:cs typeface="Arial" pitchFamily="34" charset="0"/>
              </a:rPr>
              <a:t>Signal:</a:t>
            </a:r>
            <a:endParaRPr kumimoji="1" lang="zh-TW" altLang="en-US" sz="5400" dirty="0"/>
          </a:p>
        </p:txBody>
      </p:sp>
      <mc:AlternateContent xmlns:mc="http://schemas.openxmlformats.org/markup-compatibility/2006" xmlns:a14="http://schemas.microsoft.com/office/drawing/2010/main">
        <mc:Choice Requires="a14">
          <p:sp>
            <p:nvSpPr>
              <p:cNvPr id="127" name="文字方塊 126"/>
              <p:cNvSpPr txBox="1"/>
              <p:nvPr/>
            </p:nvSpPr>
            <p:spPr>
              <a:xfrm flipH="1">
                <a:off x="7321409" y="20298341"/>
                <a:ext cx="7926652" cy="8184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4000" i="1" smtClean="0">
                              <a:latin typeface="Cambria Math" charset="0"/>
                              <a:cs typeface="Arial" pitchFamily="34" charset="0"/>
                            </a:rPr>
                          </m:ctrlPr>
                        </m:sSubSupPr>
                        <m:e>
                          <m:r>
                            <a:rPr lang="en-US" altLang="zh-TW" sz="4000" b="0" i="0">
                              <a:latin typeface="Cambria Math" charset="0"/>
                              <a:ea typeface="Cambria Math" charset="0"/>
                              <a:cs typeface="Cambria Math" charset="0"/>
                            </a:rPr>
                            <m:t>∆</m:t>
                          </m:r>
                        </m:e>
                        <m:sub>
                          <m:r>
                            <m:rPr>
                              <m:sty m:val="p"/>
                            </m:rPr>
                            <a:rPr lang="en-US" altLang="zh-TW" sz="4000" b="0" i="0">
                              <a:latin typeface="Cambria Math" charset="0"/>
                              <a:cs typeface="Arial" pitchFamily="34" charset="0"/>
                            </a:rPr>
                            <m:t>ij</m:t>
                          </m:r>
                        </m:sub>
                        <m:sup>
                          <m:r>
                            <a:rPr lang="en-US" altLang="zh-TW" sz="4000" b="0" i="0">
                              <a:latin typeface="Cambria Math" charset="0"/>
                              <a:cs typeface="Arial" pitchFamily="34" charset="0"/>
                            </a:rPr>
                            <m:t>2</m:t>
                          </m:r>
                        </m:sup>
                      </m:sSubSup>
                      <m:r>
                        <a:rPr lang="en-US" altLang="zh-TW" sz="4000" b="0" i="0" smtClean="0">
                          <a:latin typeface="Cambria Math" charset="0"/>
                          <a:cs typeface="Arial" pitchFamily="34" charset="0"/>
                        </a:rPr>
                        <m:t>=(</m:t>
                      </m:r>
                      <m:sSup>
                        <m:sSupPr>
                          <m:ctrlPr>
                            <a:rPr lang="en-US" altLang="zh-TW" sz="4000" i="1" smtClean="0">
                              <a:latin typeface="Cambria Math" charset="0"/>
                              <a:cs typeface="Arial" pitchFamily="34" charset="0"/>
                            </a:rPr>
                          </m:ctrlPr>
                        </m:sSupPr>
                        <m:e>
                          <m:sSub>
                            <m:sSubPr>
                              <m:ctrlPr>
                                <a:rPr lang="en-US" altLang="zh-TW" sz="4000" i="1" smtClean="0">
                                  <a:latin typeface="Cambria Math" charset="0"/>
                                  <a:cs typeface="Arial" pitchFamily="34" charset="0"/>
                                </a:rPr>
                              </m:ctrlPr>
                            </m:sSubPr>
                            <m:e>
                              <m:r>
                                <m:rPr>
                                  <m:sty m:val="p"/>
                                </m:rPr>
                                <a:rPr lang="en-US" altLang="zh-TW" sz="4000" b="0" i="0" smtClean="0">
                                  <a:latin typeface="Cambria Math" charset="0"/>
                                  <a:cs typeface="Arial" pitchFamily="34" charset="0"/>
                                </a:rPr>
                                <m:t>y</m:t>
                              </m:r>
                            </m:e>
                            <m:sub>
                              <m:r>
                                <m:rPr>
                                  <m:sty m:val="p"/>
                                </m:rPr>
                                <a:rPr lang="en-US" altLang="zh-TW" sz="4000" b="0" i="0" smtClean="0">
                                  <a:latin typeface="Cambria Math" charset="0"/>
                                  <a:cs typeface="Arial" pitchFamily="34" charset="0"/>
                                </a:rPr>
                                <m:t>i</m:t>
                              </m:r>
                            </m:sub>
                          </m:sSub>
                          <m:r>
                            <a:rPr lang="en-US" altLang="zh-TW" sz="4000" b="0" i="0" smtClean="0">
                              <a:latin typeface="Cambria Math" charset="0"/>
                              <a:cs typeface="Arial" pitchFamily="34" charset="0"/>
                            </a:rPr>
                            <m:t>−</m:t>
                          </m:r>
                          <m:sSub>
                            <m:sSubPr>
                              <m:ctrlPr>
                                <a:rPr lang="en-US" altLang="zh-TW" sz="4000" i="1" smtClean="0">
                                  <a:latin typeface="Cambria Math" charset="0"/>
                                  <a:cs typeface="Arial" pitchFamily="34" charset="0"/>
                                </a:rPr>
                              </m:ctrlPr>
                            </m:sSubPr>
                            <m:e>
                              <m:r>
                                <m:rPr>
                                  <m:sty m:val="p"/>
                                </m:rPr>
                                <a:rPr lang="en-US" altLang="zh-TW" sz="4000" b="0" i="0" smtClean="0">
                                  <a:latin typeface="Cambria Math" charset="0"/>
                                  <a:cs typeface="Arial" pitchFamily="34" charset="0"/>
                                </a:rPr>
                                <m:t>y</m:t>
                              </m:r>
                            </m:e>
                            <m:sub>
                              <m:r>
                                <m:rPr>
                                  <m:sty m:val="p"/>
                                </m:rPr>
                                <a:rPr lang="en-US" altLang="zh-TW" sz="4000" b="0" i="0" smtClean="0">
                                  <a:latin typeface="Cambria Math" charset="0"/>
                                  <a:cs typeface="Arial" pitchFamily="34" charset="0"/>
                                </a:rPr>
                                <m:t>j</m:t>
                              </m:r>
                            </m:sub>
                          </m:sSub>
                          <m:r>
                            <a:rPr lang="en-US" altLang="zh-TW" sz="4000" b="0" i="0" smtClean="0">
                              <a:latin typeface="Cambria Math" charset="0"/>
                              <a:cs typeface="Arial" pitchFamily="34" charset="0"/>
                            </a:rPr>
                            <m:t>)</m:t>
                          </m:r>
                        </m:e>
                        <m:sup>
                          <m:r>
                            <a:rPr lang="en-US" altLang="zh-TW" sz="4000" b="0" i="0" smtClean="0">
                              <a:latin typeface="Cambria Math" charset="0"/>
                              <a:cs typeface="Arial" pitchFamily="34" charset="0"/>
                            </a:rPr>
                            <m:t>2</m:t>
                          </m:r>
                        </m:sup>
                      </m:sSup>
                      <m:r>
                        <a:rPr lang="en-US" altLang="zh-TW" sz="4000" b="0" i="0" smtClean="0">
                          <a:latin typeface="Cambria Math" charset="0"/>
                          <a:cs typeface="Arial" pitchFamily="34" charset="0"/>
                        </a:rPr>
                        <m:t>+</m:t>
                      </m:r>
                      <m:sSup>
                        <m:sSupPr>
                          <m:ctrlPr>
                            <a:rPr lang="en-US" altLang="zh-TW" sz="4000" i="1">
                              <a:latin typeface="Cambria Math" charset="0"/>
                              <a:cs typeface="Arial" pitchFamily="34" charset="0"/>
                            </a:rPr>
                          </m:ctrlPr>
                        </m:sSupPr>
                        <m:e>
                          <m:r>
                            <a:rPr lang="en-US" altLang="zh-TW" sz="4000" b="0" i="0" smtClean="0">
                              <a:latin typeface="Cambria Math" charset="0"/>
                              <a:cs typeface="Arial" pitchFamily="34" charset="0"/>
                            </a:rPr>
                            <m:t>(</m:t>
                          </m:r>
                          <m:sSub>
                            <m:sSubPr>
                              <m:ctrlPr>
                                <a:rPr lang="en-US" altLang="zh-TW" sz="4000" i="1" smtClean="0">
                                  <a:latin typeface="Cambria Math" charset="0"/>
                                  <a:cs typeface="Arial" pitchFamily="34" charset="0"/>
                                </a:rPr>
                              </m:ctrlPr>
                            </m:sSubPr>
                            <m:e>
                              <m:r>
                                <a:rPr lang="en-US" altLang="zh-TW" sz="4000" b="0" i="0" smtClean="0">
                                  <a:latin typeface="Cambria Math" charset="0"/>
                                  <a:ea typeface="Cambria Math" charset="0"/>
                                  <a:cs typeface="Cambria Math" charset="0"/>
                                </a:rPr>
                                <m:t>∅</m:t>
                              </m:r>
                            </m:e>
                            <m:sub>
                              <m:r>
                                <m:rPr>
                                  <m:sty m:val="p"/>
                                </m:rPr>
                                <a:rPr lang="en-US" altLang="zh-TW" sz="4000" b="0" i="0">
                                  <a:latin typeface="Cambria Math" charset="0"/>
                                  <a:cs typeface="Arial" pitchFamily="34" charset="0"/>
                                </a:rPr>
                                <m:t>i</m:t>
                              </m:r>
                            </m:sub>
                          </m:sSub>
                          <m:r>
                            <a:rPr lang="en-US" altLang="zh-TW" sz="4000" b="0" i="0">
                              <a:latin typeface="Cambria Math" charset="0"/>
                              <a:cs typeface="Arial" pitchFamily="34" charset="0"/>
                            </a:rPr>
                            <m:t>−</m:t>
                          </m:r>
                          <m:sSub>
                            <m:sSubPr>
                              <m:ctrlPr>
                                <a:rPr lang="en-US" altLang="zh-TW" sz="4000" i="1">
                                  <a:latin typeface="Cambria Math" charset="0"/>
                                  <a:cs typeface="Arial" pitchFamily="34" charset="0"/>
                                </a:rPr>
                              </m:ctrlPr>
                            </m:sSubPr>
                            <m:e>
                              <m:r>
                                <a:rPr lang="en-US" altLang="zh-TW" sz="4000" b="0" i="0" smtClean="0">
                                  <a:latin typeface="Cambria Math" charset="0"/>
                                  <a:ea typeface="Cambria Math" charset="0"/>
                                  <a:cs typeface="Cambria Math" charset="0"/>
                                </a:rPr>
                                <m:t>∅</m:t>
                              </m:r>
                            </m:e>
                            <m:sub>
                              <m:r>
                                <m:rPr>
                                  <m:sty m:val="p"/>
                                </m:rPr>
                                <a:rPr lang="en-US" altLang="zh-TW" sz="4000" b="0" i="0">
                                  <a:latin typeface="Cambria Math" charset="0"/>
                                  <a:cs typeface="Arial" pitchFamily="34" charset="0"/>
                                </a:rPr>
                                <m:t>j</m:t>
                              </m:r>
                            </m:sub>
                          </m:sSub>
                          <m:r>
                            <a:rPr lang="en-US" altLang="zh-TW" sz="4000" b="0" i="0">
                              <a:latin typeface="Cambria Math" charset="0"/>
                              <a:cs typeface="Arial" pitchFamily="34" charset="0"/>
                            </a:rPr>
                            <m:t>)</m:t>
                          </m:r>
                        </m:e>
                        <m:sup>
                          <m:r>
                            <a:rPr lang="en-US" altLang="zh-TW" sz="4000" b="0" i="0">
                              <a:latin typeface="Cambria Math" charset="0"/>
                              <a:cs typeface="Arial" pitchFamily="34" charset="0"/>
                            </a:rPr>
                            <m:t>2</m:t>
                          </m:r>
                        </m:sup>
                      </m:sSup>
                    </m:oMath>
                  </m:oMathPara>
                </a14:m>
                <a:endParaRPr kumimoji="1" lang="zh-TW" altLang="en-US" sz="4000" dirty="0"/>
              </a:p>
            </p:txBody>
          </p:sp>
        </mc:Choice>
        <mc:Fallback xmlns="">
          <p:sp>
            <p:nvSpPr>
              <p:cNvPr id="127" name="文字方塊 126"/>
              <p:cNvSpPr txBox="1">
                <a:spLocks noRot="1" noChangeAspect="1" noMove="1" noResize="1" noEditPoints="1" noAdjustHandles="1" noChangeArrowheads="1" noChangeShapeType="1" noTextEdit="1"/>
              </p:cNvSpPr>
              <p:nvPr/>
            </p:nvSpPr>
            <p:spPr>
              <a:xfrm flipH="1">
                <a:off x="7321409" y="20298341"/>
                <a:ext cx="7926652" cy="818429"/>
              </a:xfrm>
              <a:prstGeom prst="rect">
                <a:avLst/>
              </a:prstGeom>
              <a:blipFill rotWithShape="0">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8" name="文字方塊 127"/>
              <p:cNvSpPr txBox="1"/>
              <p:nvPr/>
            </p:nvSpPr>
            <p:spPr>
              <a:xfrm>
                <a:off x="6205248" y="21017205"/>
                <a:ext cx="9352832" cy="1988558"/>
              </a:xfrm>
              <a:prstGeom prst="rect">
                <a:avLst/>
              </a:prstGeom>
              <a:noFill/>
            </p:spPr>
            <p:txBody>
              <a:bodyPr wrap="square" rtlCol="0">
                <a:spAutoFit/>
              </a:bodyPr>
              <a:lstStyle/>
              <a:p>
                <a:r>
                  <a:rPr kumimoji="1" lang="en-US" altLang="zh-TW" sz="4000" b="0" dirty="0" smtClean="0">
                    <a:ea typeface="Arial" charset="0"/>
                    <a:cs typeface="Arial" charset="0"/>
                  </a:rPr>
                  <a:t>(1)</a:t>
                </a:r>
                <a14:m>
                  <m:oMath xmlns:m="http://schemas.openxmlformats.org/officeDocument/2006/math">
                    <m:r>
                      <m:rPr>
                        <m:sty m:val="p"/>
                      </m:rPr>
                      <a:rPr kumimoji="1" lang="en-US" altLang="zh-TW" sz="4000" b="0" i="0" smtClean="0">
                        <a:latin typeface="Cambria Math" charset="0"/>
                        <a:ea typeface="Arial" charset="0"/>
                        <a:cs typeface="Arial" charset="0"/>
                      </a:rPr>
                      <m:t>i</m:t>
                    </m:r>
                    <m:r>
                      <a:rPr kumimoji="1" lang="en-US" altLang="zh-TW" sz="4000" b="0" i="0" smtClean="0">
                        <a:latin typeface="Cambria Math" charset="0"/>
                        <a:ea typeface="Arial" charset="0"/>
                        <a:cs typeface="Arial" charset="0"/>
                      </a:rPr>
                      <m:t>,</m:t>
                    </m:r>
                    <m:r>
                      <m:rPr>
                        <m:sty m:val="p"/>
                      </m:rPr>
                      <a:rPr kumimoji="1" lang="en-US" altLang="zh-TW" sz="4000" b="0" i="0" smtClean="0">
                        <a:latin typeface="Cambria Math" charset="0"/>
                        <a:ea typeface="Arial" charset="0"/>
                        <a:cs typeface="Arial" charset="0"/>
                      </a:rPr>
                      <m:t>j</m:t>
                    </m:r>
                  </m:oMath>
                </a14:m>
                <a:r>
                  <a:rPr kumimoji="1" lang="en-US" altLang="zh-TW" sz="4000" dirty="0" smtClean="0">
                    <a:latin typeface="Arial" charset="0"/>
                    <a:ea typeface="Arial" charset="0"/>
                    <a:cs typeface="Arial" charset="0"/>
                  </a:rPr>
                  <a:t>: the </a:t>
                </a:r>
                <a14:m>
                  <m:oMath xmlns:m="http://schemas.openxmlformats.org/officeDocument/2006/math">
                    <m:r>
                      <m:rPr>
                        <m:sty m:val="p"/>
                      </m:rPr>
                      <a:rPr kumimoji="1" lang="en-US" altLang="zh-TW" sz="4000" b="0" i="0" smtClean="0">
                        <a:latin typeface="Cambria Math" charset="0"/>
                        <a:ea typeface="Arial" charset="0"/>
                        <a:cs typeface="Arial" charset="0"/>
                      </a:rPr>
                      <m:t>i</m:t>
                    </m:r>
                  </m:oMath>
                </a14:m>
                <a:r>
                  <a:rPr kumimoji="1" lang="en-US" altLang="zh-TW" sz="4000" dirty="0" smtClean="0">
                    <a:latin typeface="Arial" charset="0"/>
                    <a:ea typeface="Arial" charset="0"/>
                    <a:cs typeface="Arial" charset="0"/>
                  </a:rPr>
                  <a:t> and </a:t>
                </a:r>
                <a14:m>
                  <m:oMath xmlns:m="http://schemas.openxmlformats.org/officeDocument/2006/math">
                    <m:r>
                      <m:rPr>
                        <m:sty m:val="p"/>
                      </m:rPr>
                      <a:rPr kumimoji="1" lang="en-US" altLang="zh-TW" sz="4000" b="0" i="0" smtClean="0">
                        <a:latin typeface="Cambria Math" charset="0"/>
                        <a:ea typeface="Arial" charset="0"/>
                        <a:cs typeface="Arial" charset="0"/>
                      </a:rPr>
                      <m:t>j</m:t>
                    </m:r>
                  </m:oMath>
                </a14:m>
                <a:r>
                  <a:rPr kumimoji="1" lang="en-US" altLang="zh-TW" sz="4000" dirty="0" smtClean="0">
                    <a:latin typeface="Arial" charset="0"/>
                    <a:ea typeface="Arial" charset="0"/>
                    <a:cs typeface="Arial" charset="0"/>
                  </a:rPr>
                  <a:t> particle</a:t>
                </a:r>
              </a:p>
              <a:p>
                <a:r>
                  <a:rPr kumimoji="1" lang="en-US" altLang="zh-TW" sz="4000" dirty="0" smtClean="0">
                    <a:ea typeface="Arial" charset="0"/>
                    <a:cs typeface="Arial" charset="0"/>
                  </a:rPr>
                  <a:t>(2)</a:t>
                </a:r>
                <a14:m>
                  <m:oMath xmlns:m="http://schemas.openxmlformats.org/officeDocument/2006/math">
                    <m:sSub>
                      <m:sSubPr>
                        <m:ctrlPr>
                          <a:rPr kumimoji="1" lang="en-US" altLang="zh-TW" sz="4000" i="1" smtClean="0">
                            <a:latin typeface="Cambria Math" charset="0"/>
                            <a:ea typeface="Arial" charset="0"/>
                            <a:cs typeface="Arial" charset="0"/>
                          </a:rPr>
                        </m:ctrlPr>
                      </m:sSubPr>
                      <m:e>
                        <m:r>
                          <m:rPr>
                            <m:sty m:val="p"/>
                          </m:rPr>
                          <a:rPr kumimoji="1" lang="en-US" altLang="zh-TW" sz="4000" b="0" i="0" smtClean="0">
                            <a:latin typeface="Cambria Math" charset="0"/>
                            <a:ea typeface="Arial" charset="0"/>
                            <a:cs typeface="Arial" charset="0"/>
                          </a:rPr>
                          <m:t>k</m:t>
                        </m:r>
                      </m:e>
                      <m:sub>
                        <m:r>
                          <m:rPr>
                            <m:sty m:val="p"/>
                          </m:rPr>
                          <a:rPr kumimoji="1" lang="en-US" altLang="zh-TW" sz="4000" b="0" i="0" smtClean="0">
                            <a:latin typeface="Cambria Math" charset="0"/>
                            <a:ea typeface="Arial" charset="0"/>
                            <a:cs typeface="Arial" charset="0"/>
                          </a:rPr>
                          <m:t>ti</m:t>
                        </m:r>
                      </m:sub>
                    </m:sSub>
                    <m:r>
                      <a:rPr kumimoji="1" lang="en-US" altLang="zh-TW" sz="4000" b="0" i="0" smtClean="0">
                        <a:latin typeface="Cambria Math" charset="0"/>
                        <a:ea typeface="Arial" charset="0"/>
                        <a:cs typeface="Arial" charset="0"/>
                      </a:rPr>
                      <m:t>,</m:t>
                    </m:r>
                  </m:oMath>
                </a14:m>
                <a:r>
                  <a:rPr kumimoji="1" lang="en-US" altLang="zh-TW" sz="4000" dirty="0">
                    <a:latin typeface="Arial" charset="0"/>
                    <a:ea typeface="Arial" charset="0"/>
                    <a:cs typeface="Arial" charset="0"/>
                  </a:rPr>
                  <a:t> </a:t>
                </a:r>
                <a14:m>
                  <m:oMath xmlns:m="http://schemas.openxmlformats.org/officeDocument/2006/math">
                    <m:sSub>
                      <m:sSubPr>
                        <m:ctrlPr>
                          <a:rPr kumimoji="1" lang="en-US" altLang="zh-TW" sz="4000" i="1">
                            <a:latin typeface="Cambria Math" charset="0"/>
                            <a:ea typeface="Arial" charset="0"/>
                            <a:cs typeface="Arial" charset="0"/>
                          </a:rPr>
                        </m:ctrlPr>
                      </m:sSubPr>
                      <m:e>
                        <m:r>
                          <m:rPr>
                            <m:sty m:val="p"/>
                          </m:rPr>
                          <a:rPr kumimoji="1" lang="en-US" altLang="zh-TW" sz="4000" b="0" i="0">
                            <a:latin typeface="Cambria Math" charset="0"/>
                            <a:ea typeface="Arial" charset="0"/>
                            <a:cs typeface="Arial" charset="0"/>
                          </a:rPr>
                          <m:t>k</m:t>
                        </m:r>
                      </m:e>
                      <m:sub>
                        <m:r>
                          <m:rPr>
                            <m:sty m:val="p"/>
                          </m:rPr>
                          <a:rPr kumimoji="1" lang="en-US" altLang="zh-TW" sz="4000" b="0" i="0">
                            <a:latin typeface="Cambria Math" charset="0"/>
                            <a:ea typeface="Arial" charset="0"/>
                            <a:cs typeface="Arial" charset="0"/>
                          </a:rPr>
                          <m:t>t</m:t>
                        </m:r>
                        <m:r>
                          <m:rPr>
                            <m:sty m:val="p"/>
                          </m:rPr>
                          <a:rPr kumimoji="1" lang="en-US" altLang="zh-TW" sz="4000" b="0" i="0" smtClean="0">
                            <a:latin typeface="Cambria Math" charset="0"/>
                            <a:ea typeface="Arial" charset="0"/>
                            <a:cs typeface="Arial" charset="0"/>
                          </a:rPr>
                          <m:t>j</m:t>
                        </m:r>
                      </m:sub>
                    </m:sSub>
                  </m:oMath>
                </a14:m>
                <a:r>
                  <a:rPr kumimoji="1" lang="en-US" altLang="zh-TW" sz="4000" dirty="0" smtClean="0">
                    <a:latin typeface="Arial" charset="0"/>
                    <a:ea typeface="Arial" charset="0"/>
                    <a:cs typeface="Arial" charset="0"/>
                  </a:rPr>
                  <a:t>: the particle </a:t>
                </a:r>
                <a14:m>
                  <m:oMath xmlns:m="http://schemas.openxmlformats.org/officeDocument/2006/math">
                    <m:r>
                      <m:rPr>
                        <m:sty m:val="p"/>
                      </m:rPr>
                      <a:rPr kumimoji="1" lang="en-US" altLang="zh-TW" sz="4000" b="0" i="0" smtClean="0">
                        <a:latin typeface="Cambria Math" charset="0"/>
                        <a:ea typeface="Arial" charset="0"/>
                        <a:cs typeface="Arial" charset="0"/>
                      </a:rPr>
                      <m:t>i</m:t>
                    </m:r>
                  </m:oMath>
                </a14:m>
                <a:r>
                  <a:rPr kumimoji="1" lang="en-US" altLang="zh-TW" sz="4000" dirty="0" smtClean="0">
                    <a:latin typeface="Arial" charset="0"/>
                    <a:ea typeface="Arial" charset="0"/>
                    <a:cs typeface="Arial" charset="0"/>
                  </a:rPr>
                  <a:t> and </a:t>
                </a:r>
                <a14:m>
                  <m:oMath xmlns:m="http://schemas.openxmlformats.org/officeDocument/2006/math">
                    <m:r>
                      <m:rPr>
                        <m:sty m:val="p"/>
                      </m:rPr>
                      <a:rPr kumimoji="1" lang="en-US" altLang="zh-TW" sz="4000" b="0" i="0" smtClean="0">
                        <a:latin typeface="Cambria Math" charset="0"/>
                        <a:ea typeface="Arial" charset="0"/>
                        <a:cs typeface="Arial" charset="0"/>
                      </a:rPr>
                      <m:t>j</m:t>
                    </m:r>
                  </m:oMath>
                </a14:m>
                <a:r>
                  <a:rPr kumimoji="1" lang="en-US" altLang="zh-TW" sz="4000" dirty="0" smtClean="0">
                    <a:latin typeface="Arial" charset="0"/>
                    <a:ea typeface="Arial" charset="0"/>
                    <a:cs typeface="Arial" charset="0"/>
                  </a:rPr>
                  <a:t> transverse </a:t>
                </a:r>
                <a:r>
                  <a:rPr kumimoji="1" lang="en-US" altLang="zh-TW" sz="4000" dirty="0">
                    <a:latin typeface="Arial" charset="0"/>
                    <a:ea typeface="Arial" charset="0"/>
                    <a:cs typeface="Arial" charset="0"/>
                  </a:rPr>
                  <a:t>momenta</a:t>
                </a:r>
              </a:p>
            </p:txBody>
          </p:sp>
        </mc:Choice>
        <mc:Fallback xmlns="">
          <p:sp>
            <p:nvSpPr>
              <p:cNvPr id="128" name="文字方塊 127"/>
              <p:cNvSpPr txBox="1">
                <a:spLocks noRot="1" noChangeAspect="1" noMove="1" noResize="1" noEditPoints="1" noAdjustHandles="1" noChangeArrowheads="1" noChangeShapeType="1" noTextEdit="1"/>
              </p:cNvSpPr>
              <p:nvPr/>
            </p:nvSpPr>
            <p:spPr>
              <a:xfrm>
                <a:off x="6205248" y="21017205"/>
                <a:ext cx="9352832" cy="1988558"/>
              </a:xfrm>
              <a:prstGeom prst="rect">
                <a:avLst/>
              </a:prstGeom>
              <a:blipFill rotWithShape="0">
                <a:blip r:embed="rId30"/>
                <a:stretch>
                  <a:fillRect l="-2347" t="-6135" b="-12577"/>
                </a:stretch>
              </a:blipFill>
            </p:spPr>
            <p:txBody>
              <a:bodyPr/>
              <a:lstStyle/>
              <a:p>
                <a:r>
                  <a:rPr lang="zh-TW" altLang="en-US">
                    <a:noFill/>
                  </a:rPr>
                  <a:t> </a:t>
                </a:r>
              </a:p>
            </p:txBody>
          </p:sp>
        </mc:Fallback>
      </mc:AlternateContent>
      <p:sp>
        <p:nvSpPr>
          <p:cNvPr id="141" name="文字方塊 140"/>
          <p:cNvSpPr txBox="1"/>
          <p:nvPr/>
        </p:nvSpPr>
        <p:spPr>
          <a:xfrm>
            <a:off x="14968330" y="20693269"/>
            <a:ext cx="65" cy="1261884"/>
          </a:xfrm>
          <a:prstGeom prst="rect">
            <a:avLst/>
          </a:prstGeom>
          <a:noFill/>
        </p:spPr>
        <p:txBody>
          <a:bodyPr wrap="none" lIns="0" tIns="0" rIns="0" bIns="0" rtlCol="0">
            <a:spAutoFit/>
          </a:bodyPr>
          <a:lstStyle/>
          <a:p>
            <a:endParaRPr kumimoji="1" lang="zh-TW" altLang="en-US" dirty="0"/>
          </a:p>
        </p:txBody>
      </p:sp>
      <p:pic>
        <p:nvPicPr>
          <p:cNvPr id="146" name="圖片 14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35653" y="35379177"/>
            <a:ext cx="1854762" cy="2374096"/>
          </a:xfrm>
          <a:prstGeom prst="rect">
            <a:avLst/>
          </a:prstGeom>
        </p:spPr>
      </p:pic>
      <p:sp>
        <p:nvSpPr>
          <p:cNvPr id="23" name="矩形 22"/>
          <p:cNvSpPr/>
          <p:nvPr/>
        </p:nvSpPr>
        <p:spPr>
          <a:xfrm>
            <a:off x="15551353" y="8038738"/>
            <a:ext cx="14756695" cy="15787056"/>
          </a:xfrm>
          <a:prstGeom prst="rect">
            <a:avLst/>
          </a:prstGeom>
          <a:noFill/>
          <a:ln w="101600">
            <a:solidFill>
              <a:srgbClr val="22FF13"/>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9" name="矩形 18"/>
          <p:cNvSpPr/>
          <p:nvPr/>
        </p:nvSpPr>
        <p:spPr>
          <a:xfrm>
            <a:off x="18828" y="25555683"/>
            <a:ext cx="15400369" cy="13676990"/>
          </a:xfrm>
          <a:prstGeom prst="rect">
            <a:avLst/>
          </a:prstGeom>
          <a:noFill/>
          <a:ln w="101600">
            <a:solidFill>
              <a:schemeClr val="accent2">
                <a:lumMod val="75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25" name="圖片 24"/>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45482" y="31955296"/>
            <a:ext cx="1844933" cy="2407413"/>
          </a:xfrm>
          <a:prstGeom prst="rect">
            <a:avLst/>
          </a:prstGeom>
        </p:spPr>
      </p:pic>
      <p:sp>
        <p:nvSpPr>
          <p:cNvPr id="26" name="矩形 25"/>
          <p:cNvSpPr/>
          <p:nvPr/>
        </p:nvSpPr>
        <p:spPr>
          <a:xfrm>
            <a:off x="-20143" y="39345670"/>
            <a:ext cx="15420513" cy="3430056"/>
          </a:xfrm>
          <a:prstGeom prst="rect">
            <a:avLst/>
          </a:prstGeom>
          <a:noFill/>
          <a:ln w="101600">
            <a:solidFill>
              <a:srgbClr val="7030A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2" name="矩形 31"/>
          <p:cNvSpPr/>
          <p:nvPr/>
        </p:nvSpPr>
        <p:spPr>
          <a:xfrm>
            <a:off x="15521650" y="23890887"/>
            <a:ext cx="14581802" cy="13942828"/>
          </a:xfrm>
          <a:prstGeom prst="rect">
            <a:avLst/>
          </a:prstGeom>
          <a:noFill/>
          <a:ln w="101600">
            <a:solidFill>
              <a:srgbClr val="FFC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4" name="矩形 33"/>
          <p:cNvSpPr/>
          <p:nvPr/>
        </p:nvSpPr>
        <p:spPr>
          <a:xfrm>
            <a:off x="15521650" y="37906204"/>
            <a:ext cx="14595816" cy="4942010"/>
          </a:xfrm>
          <a:prstGeom prst="rect">
            <a:avLst/>
          </a:prstGeom>
          <a:noFill/>
          <a:ln w="101600">
            <a:solidFill>
              <a:schemeClr val="bg2">
                <a:lumMod val="50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67" name="矩形 66"/>
          <p:cNvSpPr/>
          <p:nvPr/>
        </p:nvSpPr>
        <p:spPr>
          <a:xfrm>
            <a:off x="17323085" y="40891240"/>
            <a:ext cx="4414172" cy="605294"/>
          </a:xfrm>
          <a:prstGeom prst="rect">
            <a:avLst/>
          </a:prstGeom>
        </p:spPr>
        <p:txBody>
          <a:bodyPr wrap="square">
            <a:spAutoFit/>
          </a:bodyPr>
          <a:lstStyle/>
          <a:p>
            <a:endParaRPr lang="zh-TW" altLang="en-US" sz="5000" u="sng" baseline="-25000" dirty="0"/>
          </a:p>
        </p:txBody>
      </p:sp>
      <p:pic>
        <p:nvPicPr>
          <p:cNvPr id="9" name="圖片 8"/>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7385793" y="1349689"/>
            <a:ext cx="2098890" cy="2170525"/>
          </a:xfrm>
          <a:prstGeom prst="rect">
            <a:avLst/>
          </a:prstGeom>
        </p:spPr>
      </p:pic>
      <p:pic>
        <p:nvPicPr>
          <p:cNvPr id="10" name="圖片 9"/>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432999" y="3679830"/>
            <a:ext cx="2218669" cy="1938534"/>
          </a:xfrm>
          <a:prstGeom prst="rect">
            <a:avLst/>
          </a:prstGeom>
        </p:spPr>
      </p:pic>
      <p:pic>
        <p:nvPicPr>
          <p:cNvPr id="2" name="圖片 1"/>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758451" y="2800821"/>
            <a:ext cx="1975071" cy="2431890"/>
          </a:xfrm>
          <a:prstGeom prst="rect">
            <a:avLst/>
          </a:prstGeom>
        </p:spPr>
      </p:pic>
      <p:sp>
        <p:nvSpPr>
          <p:cNvPr id="57" name="文字方塊 56"/>
          <p:cNvSpPr txBox="1"/>
          <p:nvPr/>
        </p:nvSpPr>
        <p:spPr>
          <a:xfrm>
            <a:off x="15637837" y="37083475"/>
            <a:ext cx="14804141" cy="1323439"/>
          </a:xfrm>
          <a:prstGeom prst="rect">
            <a:avLst/>
          </a:prstGeom>
          <a:noFill/>
        </p:spPr>
        <p:txBody>
          <a:bodyPr wrap="square" rtlCol="0">
            <a:spAutoFit/>
          </a:bodyPr>
          <a:lstStyle/>
          <a:p>
            <a:pPr marL="742950" indent="-742950" defTabSz="914400"/>
            <a:r>
              <a:rPr kumimoji="1" lang="en-US" altLang="zh-TW" sz="4000" dirty="0"/>
              <a:t>Overall, the best separation power is observed in the 5x5 cm cell size</a:t>
            </a:r>
            <a:endParaRPr kumimoji="1" lang="zh-TW" altLang="en-US" sz="4000" dirty="0"/>
          </a:p>
          <a:p>
            <a:pPr marL="742950" marR="0" lvl="0" indent="-742950" defTabSz="914400" eaLnBrk="1" fontAlgn="auto" latinLnBrk="0" hangingPunct="1">
              <a:lnSpc>
                <a:spcPct val="100000"/>
              </a:lnSpc>
              <a:spcBef>
                <a:spcPts val="0"/>
              </a:spcBef>
              <a:spcAft>
                <a:spcPts val="0"/>
              </a:spcAft>
              <a:buClrTx/>
              <a:buSzTx/>
              <a:buFontTx/>
              <a:buNone/>
              <a:tabLst/>
              <a:defRPr/>
            </a:pPr>
            <a:endParaRPr kumimoji="1" lang="zh-TW" altLang="en-US" sz="4000" dirty="0"/>
          </a:p>
        </p:txBody>
      </p:sp>
      <p:sp>
        <p:nvSpPr>
          <p:cNvPr id="58" name="文字方塊 57"/>
          <p:cNvSpPr txBox="1"/>
          <p:nvPr/>
        </p:nvSpPr>
        <p:spPr>
          <a:xfrm>
            <a:off x="5589909" y="14579215"/>
            <a:ext cx="4404651" cy="646331"/>
          </a:xfrm>
          <a:prstGeom prst="rect">
            <a:avLst/>
          </a:prstGeom>
          <a:noFill/>
        </p:spPr>
        <p:txBody>
          <a:bodyPr wrap="square" rtlCol="0">
            <a:spAutoFit/>
          </a:bodyPr>
          <a:lstStyle/>
          <a:p>
            <a:r>
              <a:rPr kumimoji="1" lang="en-US" altLang="zh-TW" sz="3600" dirty="0"/>
              <a:t>From[1]</a:t>
            </a:r>
            <a:endParaRPr kumimoji="1" lang="zh-TW" altLang="en-US" sz="3600" dirty="0"/>
          </a:p>
        </p:txBody>
      </p:sp>
      <mc:AlternateContent xmlns:mc="http://schemas.openxmlformats.org/markup-compatibility/2006" xmlns:a14="http://schemas.microsoft.com/office/drawing/2010/main">
        <mc:Choice Requires="a14">
          <p:sp>
            <p:nvSpPr>
              <p:cNvPr id="60" name="文字方塊 59"/>
              <p:cNvSpPr txBox="1"/>
              <p:nvPr/>
            </p:nvSpPr>
            <p:spPr>
              <a:xfrm>
                <a:off x="18063961" y="25039273"/>
                <a:ext cx="2426250" cy="11196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TW" sz="6600" i="1" smtClean="0">
                              <a:latin typeface="Cambria Math" charset="0"/>
                            </a:rPr>
                          </m:ctrlPr>
                        </m:sSubSupPr>
                        <m:e>
                          <m:r>
                            <a:rPr kumimoji="1" lang="en-US" altLang="zh-TW" sz="6600" b="0" i="1" smtClean="0">
                              <a:latin typeface="Cambria Math" charset="0"/>
                            </a:rPr>
                            <m:t>𝐶</m:t>
                          </m:r>
                        </m:e>
                        <m:sub>
                          <m:r>
                            <a:rPr kumimoji="1" lang="en-US" altLang="zh-TW" sz="6600" b="0" i="1" smtClean="0">
                              <a:latin typeface="Cambria Math" charset="0"/>
                            </a:rPr>
                            <m:t>2</m:t>
                          </m:r>
                        </m:sub>
                        <m:sup>
                          <m:r>
                            <a:rPr kumimoji="1" lang="en-US" altLang="zh-TW" sz="6600" b="0" i="1" smtClean="0">
                              <a:latin typeface="Cambria Math" charset="0"/>
                            </a:rPr>
                            <m:t>1</m:t>
                          </m:r>
                        </m:sup>
                      </m:sSubSup>
                    </m:oMath>
                  </m:oMathPara>
                </a14:m>
                <a:endParaRPr kumimoji="1" lang="zh-TW" altLang="en-US" sz="66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18063961" y="25039273"/>
                <a:ext cx="2426250" cy="1119602"/>
              </a:xfrm>
              <a:prstGeom prst="rect">
                <a:avLst/>
              </a:prstGeom>
              <a:blipFill rotWithShape="0">
                <a:blip r:embed="rId3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24834938" y="24667121"/>
                <a:ext cx="2272146" cy="13542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TW" i="1" smtClean="0">
                              <a:latin typeface="Cambria Math" charset="0"/>
                            </a:rPr>
                          </m:ctrlPr>
                        </m:sSubPr>
                        <m:e>
                          <m:r>
                            <a:rPr kumimoji="1" lang="en-US" altLang="zh-TW" i="1" smtClean="0">
                              <a:latin typeface="Cambria Math" charset="0"/>
                              <a:ea typeface="Cambria Math" charset="0"/>
                              <a:cs typeface="Cambria Math" charset="0"/>
                            </a:rPr>
                            <m:t>𝜏</m:t>
                          </m:r>
                        </m:e>
                        <m:sub>
                          <m:r>
                            <a:rPr kumimoji="1" lang="en-US" altLang="zh-TW" b="0" i="1" smtClean="0">
                              <a:latin typeface="Cambria Math" charset="0"/>
                            </a:rPr>
                            <m:t>21</m:t>
                          </m:r>
                        </m:sub>
                      </m:sSub>
                    </m:oMath>
                  </m:oMathPara>
                </a14:m>
                <a:endParaRPr kumimoji="1" lang="zh-TW" altLang="en-US"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24834938" y="24667121"/>
                <a:ext cx="2272146" cy="1354217"/>
              </a:xfrm>
              <a:prstGeom prst="rect">
                <a:avLst/>
              </a:prstGeom>
              <a:blipFill rotWithShape="0">
                <a:blip r:embed="rId37"/>
                <a:stretch>
                  <a:fillRect/>
                </a:stretch>
              </a:blipFill>
            </p:spPr>
            <p:txBody>
              <a:bodyPr/>
              <a:lstStyle/>
              <a:p>
                <a:r>
                  <a:rPr lang="zh-TW" altLang="en-US">
                    <a:noFill/>
                  </a:rPr>
                  <a:t> </a:t>
                </a:r>
              </a:p>
            </p:txBody>
          </p:sp>
        </mc:Fallback>
      </mc:AlternateContent>
      <p:sp>
        <p:nvSpPr>
          <p:cNvPr id="71" name="圓角矩形 70"/>
          <p:cNvSpPr/>
          <p:nvPr/>
        </p:nvSpPr>
        <p:spPr>
          <a:xfrm>
            <a:off x="73044" y="8165381"/>
            <a:ext cx="15292650" cy="974207"/>
          </a:xfrm>
          <a:prstGeom prst="roundRect">
            <a:avLst/>
          </a:prstGeom>
          <a:gradFill>
            <a:gsLst>
              <a:gs pos="0">
                <a:schemeClr val="accent6">
                  <a:tint val="50000"/>
                  <a:satMod val="300000"/>
                </a:schemeClr>
              </a:gs>
              <a:gs pos="13000">
                <a:schemeClr val="accent6">
                  <a:tint val="37000"/>
                  <a:satMod val="300000"/>
                </a:schemeClr>
              </a:gs>
              <a:gs pos="100000">
                <a:schemeClr val="accent6">
                  <a:tint val="15000"/>
                  <a:satMod val="3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4800" b="1" u="sng" dirty="0">
                <a:latin typeface="Arial" pitchFamily="34" charset="0"/>
                <a:cs typeface="Arial" pitchFamily="34" charset="0"/>
              </a:rPr>
              <a:t>GEANT 4 Simulation of Future Detector </a:t>
            </a:r>
            <a:endParaRPr lang="zh-TW" altLang="en-US" sz="4800" u="sng" baseline="-25000" dirty="0"/>
          </a:p>
        </p:txBody>
      </p:sp>
      <p:sp>
        <p:nvSpPr>
          <p:cNvPr id="72" name="圓角矩形 71"/>
          <p:cNvSpPr/>
          <p:nvPr/>
        </p:nvSpPr>
        <p:spPr>
          <a:xfrm>
            <a:off x="18827" y="19480165"/>
            <a:ext cx="15346867" cy="89776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4800" b="1" u="sng" dirty="0">
                <a:solidFill>
                  <a:srgbClr val="002060"/>
                </a:solidFill>
                <a:latin typeface="Arial" pitchFamily="34" charset="0"/>
                <a:cs typeface="Arial" pitchFamily="34" charset="0"/>
              </a:rPr>
              <a:t>Basic Jet Reconstruction Algorithm</a:t>
            </a:r>
          </a:p>
        </p:txBody>
      </p:sp>
      <p:sp>
        <p:nvSpPr>
          <p:cNvPr id="76" name="圓角矩形 75"/>
          <p:cNvSpPr/>
          <p:nvPr/>
        </p:nvSpPr>
        <p:spPr>
          <a:xfrm>
            <a:off x="114312" y="25587650"/>
            <a:ext cx="15251382" cy="101250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4800" b="1" u="sng" dirty="0">
                <a:solidFill>
                  <a:srgbClr val="002060"/>
                </a:solidFill>
                <a:latin typeface="Arial" pitchFamily="34" charset="0"/>
                <a:cs typeface="Arial" pitchFamily="34" charset="0"/>
              </a:rPr>
              <a:t>Jet Substructure Variables</a:t>
            </a:r>
            <a:endParaRPr lang="zh-TW" altLang="en-US" sz="4800" u="sng" baseline="-25000" dirty="0">
              <a:solidFill>
                <a:srgbClr val="002060"/>
              </a:solidFill>
            </a:endParaRPr>
          </a:p>
        </p:txBody>
      </p:sp>
      <p:sp>
        <p:nvSpPr>
          <p:cNvPr id="77" name="圓角矩形 76"/>
          <p:cNvSpPr/>
          <p:nvPr/>
        </p:nvSpPr>
        <p:spPr>
          <a:xfrm>
            <a:off x="32419" y="39449978"/>
            <a:ext cx="15305315" cy="80514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zh-TW" altLang="en-US" sz="4800" b="1" u="sng" dirty="0" smtClean="0">
                <a:solidFill>
                  <a:srgbClr val="002060"/>
                </a:solidFill>
                <a:latin typeface="Arial" pitchFamily="34" charset="0"/>
                <a:cs typeface="Arial" pitchFamily="34" charset="0"/>
              </a:rPr>
              <a:t>                 </a:t>
            </a:r>
            <a:r>
              <a:rPr lang="en-US" altLang="zh-TW" sz="4800" b="1" u="sng" dirty="0" smtClean="0">
                <a:solidFill>
                  <a:srgbClr val="002060"/>
                </a:solidFill>
                <a:latin typeface="Arial" pitchFamily="34" charset="0"/>
                <a:cs typeface="Arial" pitchFamily="34" charset="0"/>
              </a:rPr>
              <a:t>Signal </a:t>
            </a:r>
            <a:r>
              <a:rPr lang="en-US" altLang="zh-TW" sz="4800" b="1" u="sng" dirty="0">
                <a:solidFill>
                  <a:srgbClr val="002060"/>
                </a:solidFill>
                <a:latin typeface="Arial" pitchFamily="34" charset="0"/>
                <a:cs typeface="Arial" pitchFamily="34" charset="0"/>
              </a:rPr>
              <a:t>and Background </a:t>
            </a:r>
            <a:r>
              <a:rPr lang="en-US" altLang="zh-TW" sz="4800" b="1" u="sng" dirty="0" smtClean="0">
                <a:solidFill>
                  <a:srgbClr val="002060"/>
                </a:solidFill>
                <a:latin typeface="Arial" pitchFamily="34" charset="0"/>
                <a:cs typeface="Arial" pitchFamily="34" charset="0"/>
              </a:rPr>
              <a:t>Process </a:t>
            </a:r>
            <a:endParaRPr lang="zh-TW" altLang="en-US" sz="4800" u="sng" baseline="-25000" dirty="0">
              <a:solidFill>
                <a:srgbClr val="002060"/>
              </a:solidFill>
            </a:endParaRPr>
          </a:p>
        </p:txBody>
      </p:sp>
      <mc:AlternateContent xmlns:mc="http://schemas.openxmlformats.org/markup-compatibility/2006" xmlns:a14="http://schemas.microsoft.com/office/drawing/2010/main">
        <mc:Choice Requires="a14">
          <p:sp>
            <p:nvSpPr>
              <p:cNvPr id="78" name="圓角矩形 77"/>
              <p:cNvSpPr/>
              <p:nvPr/>
            </p:nvSpPr>
            <p:spPr>
              <a:xfrm>
                <a:off x="15652543" y="8101757"/>
                <a:ext cx="14450909" cy="82818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4800" b="1" u="sng" dirty="0" smtClean="0">
                    <a:solidFill>
                      <a:srgbClr val="002060"/>
                    </a:solidFill>
                    <a:latin typeface="Arial" pitchFamily="34" charset="0"/>
                    <a:cs typeface="Arial" pitchFamily="34" charset="0"/>
                  </a:rPr>
                  <a:t>Results: Soft drop mass at </a:t>
                </a:r>
                <a14:m>
                  <m:oMath xmlns:m="http://schemas.openxmlformats.org/officeDocument/2006/math">
                    <m:r>
                      <a:rPr lang="en-US" altLang="zh-TW" sz="4800" b="1" i="1" u="sng" smtClean="0">
                        <a:solidFill>
                          <a:srgbClr val="002060"/>
                        </a:solidFill>
                        <a:latin typeface="Cambria Math" charset="0"/>
                        <a:ea typeface="Cambria Math" charset="0"/>
                        <a:cs typeface="Cambria Math" charset="0"/>
                      </a:rPr>
                      <m:t>𝜷</m:t>
                    </m:r>
                    <m:r>
                      <a:rPr lang="en-US" altLang="zh-TW" sz="4800" b="1" i="1" u="sng" smtClean="0">
                        <a:solidFill>
                          <a:srgbClr val="002060"/>
                        </a:solidFill>
                        <a:latin typeface="Cambria Math" charset="0"/>
                        <a:ea typeface="Cambria Math" charset="0"/>
                        <a:cs typeface="Cambria Math" charset="0"/>
                      </a:rPr>
                      <m:t>=</m:t>
                    </m:r>
                    <m:r>
                      <a:rPr lang="en-US" altLang="zh-TW" sz="4800" b="1" i="1" u="sng" smtClean="0">
                        <a:solidFill>
                          <a:srgbClr val="002060"/>
                        </a:solidFill>
                        <a:latin typeface="Cambria Math" charset="0"/>
                        <a:ea typeface="Cambria Math" charset="0"/>
                        <a:cs typeface="Cambria Math" charset="0"/>
                      </a:rPr>
                      <m:t>𝟎</m:t>
                    </m:r>
                  </m:oMath>
                </a14:m>
                <a:endParaRPr lang="en-US" altLang="zh-TW" sz="4800" b="1" u="sng" dirty="0">
                  <a:solidFill>
                    <a:srgbClr val="002060"/>
                  </a:solidFill>
                  <a:latin typeface="Arial" pitchFamily="34" charset="0"/>
                  <a:cs typeface="Arial" pitchFamily="34" charset="0"/>
                </a:endParaRPr>
              </a:p>
            </p:txBody>
          </p:sp>
        </mc:Choice>
        <mc:Fallback xmlns="">
          <p:sp>
            <p:nvSpPr>
              <p:cNvPr id="78" name="圓角矩形 77"/>
              <p:cNvSpPr>
                <a:spLocks noRot="1" noChangeAspect="1" noMove="1" noResize="1" noEditPoints="1" noAdjustHandles="1" noChangeArrowheads="1" noChangeShapeType="1" noTextEdit="1"/>
              </p:cNvSpPr>
              <p:nvPr/>
            </p:nvSpPr>
            <p:spPr>
              <a:xfrm>
                <a:off x="15652543" y="8101757"/>
                <a:ext cx="14450909" cy="828183"/>
              </a:xfrm>
              <a:prstGeom prst="roundRect">
                <a:avLst/>
              </a:prstGeom>
              <a:blipFill rotWithShape="0">
                <a:blip r:embed="rId38"/>
                <a:stretch>
                  <a:fillRect/>
                </a:stretch>
              </a:blipFill>
            </p:spPr>
            <p:txBody>
              <a:bodyPr/>
              <a:lstStyle/>
              <a:p>
                <a:r>
                  <a:rPr lang="zh-TW" altLang="en-US">
                    <a:noFill/>
                  </a:rPr>
                  <a:t> </a:t>
                </a:r>
              </a:p>
            </p:txBody>
          </p:sp>
        </mc:Fallback>
      </mc:AlternateContent>
      <p:sp>
        <p:nvSpPr>
          <p:cNvPr id="79" name="圓角矩形 78"/>
          <p:cNvSpPr/>
          <p:nvPr/>
        </p:nvSpPr>
        <p:spPr>
          <a:xfrm>
            <a:off x="15551353" y="23919955"/>
            <a:ext cx="14505984" cy="89444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4800" b="1" u="sng" dirty="0" smtClean="0">
                <a:solidFill>
                  <a:srgbClr val="002060"/>
                </a:solidFill>
                <a:latin typeface="Arial" pitchFamily="34" charset="0"/>
                <a:cs typeface="Arial" pitchFamily="34" charset="0"/>
              </a:rPr>
              <a:t>Results: C and Tau variables</a:t>
            </a:r>
            <a:endParaRPr lang="zh-TW" altLang="en-US" sz="4800" u="sng" baseline="-25000" dirty="0">
              <a:solidFill>
                <a:srgbClr val="002060"/>
              </a:solidFill>
            </a:endParaRPr>
          </a:p>
        </p:txBody>
      </p:sp>
      <p:sp>
        <p:nvSpPr>
          <p:cNvPr id="80" name="圓角矩形 79"/>
          <p:cNvSpPr/>
          <p:nvPr/>
        </p:nvSpPr>
        <p:spPr>
          <a:xfrm>
            <a:off x="15519367" y="37887532"/>
            <a:ext cx="14584085" cy="814348"/>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4800" b="1" u="sng" dirty="0">
                <a:solidFill>
                  <a:srgbClr val="002060"/>
                </a:solidFill>
                <a:latin typeface="Arial" pitchFamily="34" charset="0"/>
                <a:cs typeface="Arial" pitchFamily="34" charset="0"/>
              </a:rPr>
              <a:t>Reference</a:t>
            </a:r>
            <a:endParaRPr kumimoji="1" lang="zh-TW" altLang="en-US" sz="4800" dirty="0">
              <a:solidFill>
                <a:srgbClr val="002060"/>
              </a:solidFill>
            </a:endParaRPr>
          </a:p>
        </p:txBody>
      </p:sp>
      <p:sp>
        <p:nvSpPr>
          <p:cNvPr id="3" name="文字方塊 2"/>
          <p:cNvSpPr txBox="1"/>
          <p:nvPr/>
        </p:nvSpPr>
        <p:spPr>
          <a:xfrm>
            <a:off x="17018064" y="26358375"/>
            <a:ext cx="11719864" cy="523220"/>
          </a:xfrm>
          <a:prstGeom prst="rect">
            <a:avLst/>
          </a:prstGeom>
          <a:noFill/>
        </p:spPr>
        <p:txBody>
          <a:bodyPr wrap="square" rtlCol="0">
            <a:spAutoFit/>
          </a:bodyPr>
          <a:lstStyle/>
          <a:p>
            <a:endParaRPr kumimoji="1" lang="zh-TW" altLang="en-US" sz="2800" b="1" dirty="0"/>
          </a:p>
        </p:txBody>
      </p:sp>
      <p:pic>
        <p:nvPicPr>
          <p:cNvPr id="8" name="圖片 7"/>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6513116" y="13889103"/>
            <a:ext cx="6524016" cy="4533443"/>
          </a:xfrm>
          <a:prstGeom prst="rect">
            <a:avLst/>
          </a:prstGeom>
        </p:spPr>
      </p:pic>
      <p:pic>
        <p:nvPicPr>
          <p:cNvPr id="11" name="圖片 10"/>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2929700" y="13937465"/>
            <a:ext cx="6474155" cy="4498796"/>
          </a:xfrm>
          <a:prstGeom prst="rect">
            <a:avLst/>
          </a:prstGeom>
        </p:spPr>
      </p:pic>
      <p:pic>
        <p:nvPicPr>
          <p:cNvPr id="21" name="圖片 20"/>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7943290" y="9015126"/>
            <a:ext cx="5093842" cy="4860262"/>
          </a:xfrm>
          <a:prstGeom prst="rect">
            <a:avLst/>
          </a:prstGeom>
        </p:spPr>
      </p:pic>
      <p:pic>
        <p:nvPicPr>
          <p:cNvPr id="24" name="圖片 23"/>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23169000" y="9021643"/>
            <a:ext cx="4955724" cy="4728478"/>
          </a:xfrm>
          <a:prstGeom prst="rect">
            <a:avLst/>
          </a:prstGeom>
        </p:spPr>
      </p:pic>
      <p:pic>
        <p:nvPicPr>
          <p:cNvPr id="35" name="圖片 34"/>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15930243" y="30631979"/>
            <a:ext cx="7200900" cy="5054600"/>
          </a:xfrm>
          <a:prstGeom prst="rect">
            <a:avLst/>
          </a:prstGeom>
        </p:spPr>
      </p:pic>
      <p:pic>
        <p:nvPicPr>
          <p:cNvPr id="43" name="圖片 42"/>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7011416" y="26138726"/>
            <a:ext cx="5063320" cy="4831140"/>
          </a:xfrm>
          <a:prstGeom prst="rect">
            <a:avLst/>
          </a:prstGeom>
        </p:spPr>
      </p:pic>
      <p:pic>
        <p:nvPicPr>
          <p:cNvPr id="38" name="圖片 37"/>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2821740" y="30751766"/>
            <a:ext cx="7200900" cy="5016500"/>
          </a:xfrm>
          <a:prstGeom prst="rect">
            <a:avLst/>
          </a:prstGeom>
        </p:spPr>
      </p:pic>
      <p:pic>
        <p:nvPicPr>
          <p:cNvPr id="46" name="圖片 45"/>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23855767" y="26035053"/>
            <a:ext cx="5245359" cy="5004832"/>
          </a:xfrm>
          <a:prstGeom prst="rect">
            <a:avLst/>
          </a:prstGeom>
        </p:spPr>
      </p:pic>
      <p:sp>
        <p:nvSpPr>
          <p:cNvPr id="49" name="文字方塊 48"/>
          <p:cNvSpPr txBox="1"/>
          <p:nvPr/>
        </p:nvSpPr>
        <p:spPr>
          <a:xfrm>
            <a:off x="16839626" y="9342526"/>
            <a:ext cx="11288830" cy="769441"/>
          </a:xfrm>
          <a:prstGeom prst="rect">
            <a:avLst/>
          </a:prstGeom>
          <a:noFill/>
        </p:spPr>
        <p:txBody>
          <a:bodyPr wrap="square" rtlCol="0">
            <a:spAutoFit/>
          </a:bodyPr>
          <a:lstStyle/>
          <a:p>
            <a:endParaRPr kumimoji="1" lang="zh-TW" altLang="en-US" sz="4400" dirty="0"/>
          </a:p>
        </p:txBody>
      </p:sp>
      <mc:AlternateContent xmlns:mc="http://schemas.openxmlformats.org/markup-compatibility/2006">
        <mc:Choice xmlns:a14="http://schemas.microsoft.com/office/drawing/2010/main" Requires="a14">
          <p:graphicFrame>
            <p:nvGraphicFramePr>
              <p:cNvPr id="50" name="表格 49"/>
              <p:cNvGraphicFramePr>
                <a:graphicFrameLocks noGrp="1"/>
              </p:cNvGraphicFramePr>
              <p:nvPr>
                <p:extLst>
                  <p:ext uri="{D42A27DB-BD31-4B8C-83A1-F6EECF244321}">
                    <p14:modId xmlns:p14="http://schemas.microsoft.com/office/powerpoint/2010/main" val="844882446"/>
                  </p:ext>
                </p:extLst>
              </p:nvPr>
            </p:nvGraphicFramePr>
            <p:xfrm>
              <a:off x="15640997" y="20135868"/>
              <a:ext cx="14584134" cy="3536132"/>
            </p:xfrm>
            <a:graphic>
              <a:graphicData uri="http://schemas.openxmlformats.org/drawingml/2006/table">
                <a:tbl>
                  <a:tblPr firstRow="1" bandRow="1">
                    <a:tableStyleId>{93296810-A885-4BE3-A3E7-6D5BEEA58F35}</a:tableStyleId>
                  </a:tblPr>
                  <a:tblGrid>
                    <a:gridCol w="2863000"/>
                    <a:gridCol w="2970653"/>
                    <a:gridCol w="2916827"/>
                    <a:gridCol w="2916827"/>
                    <a:gridCol w="2916827"/>
                  </a:tblGrid>
                  <a:tr h="1265146">
                    <a:tc>
                      <a:txBody>
                        <a:bodyPr/>
                        <a:lstStyle/>
                        <a:p>
                          <a:pPr algn="ctr"/>
                          <a:endParaRPr lang="zh-TW" altLang="en-US" sz="3000" dirty="0" smtClean="0"/>
                        </a:p>
                      </a:txBody>
                      <a:tcPr/>
                    </a:tc>
                    <a:tc>
                      <a:txBody>
                        <a:bodyPr/>
                        <a:lstStyle/>
                        <a:p>
                          <a:endParaRPr lang="en-US" altLang="zh-TW" sz="3000" dirty="0" smtClean="0"/>
                        </a:p>
                        <a:p>
                          <a:pPr/>
                          <a14:m>
                            <m:oMathPara xmlns:m="http://schemas.openxmlformats.org/officeDocument/2006/math">
                              <m:oMathParaPr>
                                <m:jc m:val="centerGroup"/>
                              </m:oMathParaPr>
                              <m:oMath xmlns:m="http://schemas.openxmlformats.org/officeDocument/2006/math">
                                <m:rad>
                                  <m:radPr>
                                    <m:degHide m:val="on"/>
                                    <m:ctrlPr>
                                      <a:rPr lang="zh-TW" altLang="en-US" sz="3000" i="1" smtClean="0">
                                        <a:latin typeface="Cambria Math" charset="0"/>
                                      </a:rPr>
                                    </m:ctrlPr>
                                  </m:radPr>
                                  <m:deg/>
                                  <m:e>
                                    <m:r>
                                      <a:rPr lang="en-US" altLang="zh-TW" sz="3000" smtClean="0">
                                        <a:latin typeface="Cambria Math" charset="0"/>
                                      </a:rPr>
                                      <m:t>𝒔</m:t>
                                    </m:r>
                                  </m:e>
                                </m:rad>
                                <m:r>
                                  <a:rPr lang="en-US" altLang="zh-TW" sz="3000" smtClean="0">
                                    <a:latin typeface="Cambria Math" charset="0"/>
                                  </a:rPr>
                                  <m:t>=</m:t>
                                </m:r>
                                <m:r>
                                  <a:rPr lang="en-US" altLang="zh-TW" sz="3000" smtClean="0">
                                    <a:latin typeface="Cambria Math" charset="0"/>
                                  </a:rPr>
                                  <m:t>𝟓</m:t>
                                </m:r>
                                <m:r>
                                  <a:rPr lang="en-US" altLang="zh-TW" sz="3000" smtClean="0">
                                    <a:latin typeface="Cambria Math" charset="0"/>
                                  </a:rPr>
                                  <m:t>𝑻𝒆𝑽</m:t>
                                </m:r>
                              </m:oMath>
                            </m:oMathPara>
                          </a14:m>
                          <a:endParaRPr lang="zh-TW" altLang="en-US" sz="3000" dirty="0"/>
                        </a:p>
                      </a:txBody>
                      <a:tcPr/>
                    </a:tc>
                    <a:tc>
                      <a:txBody>
                        <a:bodyPr/>
                        <a:lstStyle/>
                        <a:p>
                          <a:pPr marL="0" marR="0" indent="0" algn="l" defTabSz="2088078" rtl="0" eaLnBrk="1" fontAlgn="auto" latinLnBrk="0" hangingPunct="1">
                            <a:lnSpc>
                              <a:spcPct val="100000"/>
                            </a:lnSpc>
                            <a:spcBef>
                              <a:spcPts val="0"/>
                            </a:spcBef>
                            <a:spcAft>
                              <a:spcPts val="0"/>
                            </a:spcAft>
                            <a:buClrTx/>
                            <a:buSzTx/>
                            <a:buFontTx/>
                            <a:buNone/>
                            <a:tabLst/>
                            <a:defRPr/>
                          </a:pPr>
                          <a:endParaRPr lang="en-US" altLang="zh-TW" sz="3000" dirty="0" smtClean="0"/>
                        </a:p>
                        <a:p>
                          <a:pPr marL="0" marR="0" indent="0" algn="l" defTabSz="208807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zh-TW" altLang="en-US" sz="3000" i="1" smtClean="0">
                                        <a:latin typeface="Cambria Math" charset="0"/>
                                      </a:rPr>
                                    </m:ctrlPr>
                                  </m:radPr>
                                  <m:deg/>
                                  <m:e>
                                    <m:r>
                                      <a:rPr lang="en-US" altLang="zh-TW" sz="3000" smtClean="0">
                                        <a:latin typeface="Cambria Math" charset="0"/>
                                      </a:rPr>
                                      <m:t>𝒔</m:t>
                                    </m:r>
                                  </m:e>
                                </m:rad>
                                <m:r>
                                  <a:rPr lang="en-US" altLang="zh-TW" sz="3000" smtClean="0">
                                    <a:latin typeface="Cambria Math" charset="0"/>
                                  </a:rPr>
                                  <m:t>=</m:t>
                                </m:r>
                                <m:r>
                                  <a:rPr lang="en-US" altLang="zh-TW" sz="3000" smtClean="0">
                                    <a:latin typeface="Cambria Math" charset="0"/>
                                  </a:rPr>
                                  <m:t>𝟏𝟎</m:t>
                                </m:r>
                                <m:r>
                                  <a:rPr lang="en-US" altLang="zh-TW" sz="3000" smtClean="0">
                                    <a:latin typeface="Cambria Math" charset="0"/>
                                  </a:rPr>
                                  <m:t>𝑻𝒆𝑽</m:t>
                                </m:r>
                              </m:oMath>
                            </m:oMathPara>
                          </a14:m>
                          <a:endParaRPr lang="zh-TW" altLang="en-US" sz="3000" dirty="0"/>
                        </a:p>
                      </a:txBody>
                      <a:tcPr/>
                    </a:tc>
                    <a:tc>
                      <a:txBody>
                        <a:bodyPr/>
                        <a:lstStyle/>
                        <a:p>
                          <a:pPr marL="0" marR="0" indent="0" algn="l" defTabSz="2088078" rtl="0" eaLnBrk="1" fontAlgn="auto" latinLnBrk="0" hangingPunct="1">
                            <a:lnSpc>
                              <a:spcPct val="100000"/>
                            </a:lnSpc>
                            <a:spcBef>
                              <a:spcPts val="0"/>
                            </a:spcBef>
                            <a:spcAft>
                              <a:spcPts val="0"/>
                            </a:spcAft>
                            <a:buClrTx/>
                            <a:buSzTx/>
                            <a:buFontTx/>
                            <a:buNone/>
                            <a:tabLst/>
                            <a:defRPr/>
                          </a:pPr>
                          <a:endParaRPr lang="en-US" altLang="zh-TW" sz="3000" dirty="0" smtClean="0"/>
                        </a:p>
                        <a:p>
                          <a:pPr marL="0" marR="0" indent="0" algn="l" defTabSz="208807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zh-TW" altLang="en-US" sz="3000" i="1" smtClean="0">
                                        <a:latin typeface="Cambria Math" charset="0"/>
                                      </a:rPr>
                                    </m:ctrlPr>
                                  </m:radPr>
                                  <m:deg/>
                                  <m:e>
                                    <m:r>
                                      <a:rPr lang="en-US" altLang="zh-TW" sz="3000" smtClean="0">
                                        <a:latin typeface="Cambria Math" charset="0"/>
                                      </a:rPr>
                                      <m:t>𝒔</m:t>
                                    </m:r>
                                  </m:e>
                                </m:rad>
                                <m:r>
                                  <a:rPr lang="en-US" altLang="zh-TW" sz="3000" smtClean="0">
                                    <a:latin typeface="Cambria Math" charset="0"/>
                                  </a:rPr>
                                  <m:t>=</m:t>
                                </m:r>
                                <m:r>
                                  <a:rPr lang="en-US" altLang="zh-TW" sz="3000" smtClean="0">
                                    <a:latin typeface="Cambria Math" charset="0"/>
                                  </a:rPr>
                                  <m:t>𝟐𝟎</m:t>
                                </m:r>
                                <m:r>
                                  <a:rPr lang="en-US" altLang="zh-TW" sz="3000" smtClean="0">
                                    <a:latin typeface="Cambria Math" charset="0"/>
                                  </a:rPr>
                                  <m:t>𝑻𝒆𝑽</m:t>
                                </m:r>
                              </m:oMath>
                            </m:oMathPara>
                          </a14:m>
                          <a:endParaRPr lang="zh-TW" altLang="en-US" sz="3000" dirty="0"/>
                        </a:p>
                      </a:txBody>
                      <a:tcPr/>
                    </a:tc>
                    <a:tc>
                      <a:txBody>
                        <a:bodyPr/>
                        <a:lstStyle/>
                        <a:p>
                          <a:pPr marL="0" marR="0" indent="0" algn="l" defTabSz="2088078" rtl="0" eaLnBrk="1" fontAlgn="auto" latinLnBrk="0" hangingPunct="1">
                            <a:lnSpc>
                              <a:spcPct val="100000"/>
                            </a:lnSpc>
                            <a:spcBef>
                              <a:spcPts val="0"/>
                            </a:spcBef>
                            <a:spcAft>
                              <a:spcPts val="0"/>
                            </a:spcAft>
                            <a:buClrTx/>
                            <a:buSzTx/>
                            <a:buFontTx/>
                            <a:buNone/>
                            <a:tabLst/>
                            <a:defRPr/>
                          </a:pPr>
                          <a:endParaRPr lang="en-US" altLang="zh-TW" sz="3000" dirty="0" smtClean="0"/>
                        </a:p>
                        <a:p>
                          <a:pPr marL="0" marR="0" indent="0" algn="l" defTabSz="208807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zh-TW" altLang="en-US" sz="3000" i="1" smtClean="0">
                                        <a:latin typeface="Cambria Math" charset="0"/>
                                      </a:rPr>
                                    </m:ctrlPr>
                                  </m:radPr>
                                  <m:deg/>
                                  <m:e>
                                    <m:r>
                                      <a:rPr lang="en-US" altLang="zh-TW" sz="3000" smtClean="0">
                                        <a:latin typeface="Cambria Math" charset="0"/>
                                      </a:rPr>
                                      <m:t>𝒔</m:t>
                                    </m:r>
                                  </m:e>
                                </m:rad>
                                <m:r>
                                  <a:rPr lang="en-US" altLang="zh-TW" sz="3000" smtClean="0">
                                    <a:latin typeface="Cambria Math" charset="0"/>
                                  </a:rPr>
                                  <m:t>=</m:t>
                                </m:r>
                                <m:r>
                                  <a:rPr lang="en-US" altLang="zh-TW" sz="3000" smtClean="0">
                                    <a:latin typeface="Cambria Math" charset="0"/>
                                  </a:rPr>
                                  <m:t>𝟒𝟎</m:t>
                                </m:r>
                                <m:r>
                                  <a:rPr lang="en-US" altLang="zh-TW" sz="3000" smtClean="0">
                                    <a:latin typeface="Cambria Math" charset="0"/>
                                  </a:rPr>
                                  <m:t>𝑻𝒆𝑽</m:t>
                                </m:r>
                              </m:oMath>
                            </m:oMathPara>
                          </a14:m>
                          <a:endParaRPr lang="zh-TW" altLang="en-US" sz="3000" dirty="0"/>
                        </a:p>
                      </a:txBody>
                      <a:tcPr/>
                    </a:tc>
                  </a:tr>
                  <a:tr h="1265146">
                    <a:tc>
                      <a:txBody>
                        <a:bodyPr/>
                        <a:lstStyle/>
                        <a:p>
                          <a:pPr algn="ctr"/>
                          <a:r>
                            <a:rPr lang="en-US" altLang="zh-TW" sz="3000" dirty="0" smtClean="0"/>
                            <a:t>Signal=WW</a:t>
                          </a:r>
                          <a:endParaRPr lang="zh-TW" altLang="en-US" sz="3000" dirty="0"/>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t>x</a:t>
                          </a:r>
                          <a:endParaRPr lang="zh-TW" altLang="en-US" sz="6000" dirty="0"/>
                        </a:p>
                      </a:txBody>
                      <a:tcPr/>
                    </a:tc>
                  </a:tr>
                  <a:tr h="1004701">
                    <a:tc>
                      <a:txBody>
                        <a:bodyPr/>
                        <a:lstStyle/>
                        <a:p>
                          <a:pPr algn="ctr"/>
                          <a:r>
                            <a:rPr lang="en-US" altLang="zh-TW" sz="3000" dirty="0" smtClean="0"/>
                            <a:t>Signal=</a:t>
                          </a:r>
                          <a:r>
                            <a:rPr lang="en-US" altLang="zh-TW" sz="3000" dirty="0" err="1" smtClean="0"/>
                            <a:t>tt</a:t>
                          </a:r>
                          <a:endParaRPr lang="zh-TW" altLang="en-US" sz="3000" dirty="0"/>
                        </a:p>
                      </a:txBody>
                      <a:tcPr/>
                    </a:tc>
                    <a:tc>
                      <a:txBody>
                        <a:bodyPr/>
                        <a:lstStyle/>
                        <a:p>
                          <a:pPr algn="ctr"/>
                          <a:r>
                            <a:rPr lang="en-US" altLang="zh-TW" sz="6000" dirty="0" smtClean="0"/>
                            <a:t>x</a:t>
                          </a:r>
                          <a:endParaRPr lang="zh-TW" altLang="en-US" sz="6000" dirty="0"/>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t>x</a:t>
                          </a:r>
                          <a:endParaRPr lang="zh-TW" altLang="en-US" sz="6000" dirty="0"/>
                        </a:p>
                      </a:txBody>
                      <a:tcPr/>
                    </a:tc>
                  </a:tr>
                </a:tbl>
              </a:graphicData>
            </a:graphic>
          </p:graphicFrame>
        </mc:Choice>
        <mc:Fallback>
          <p:graphicFrame>
            <p:nvGraphicFramePr>
              <p:cNvPr id="50" name="表格 49"/>
              <p:cNvGraphicFramePr>
                <a:graphicFrameLocks noGrp="1"/>
              </p:cNvGraphicFramePr>
              <p:nvPr>
                <p:extLst>
                  <p:ext uri="{D42A27DB-BD31-4B8C-83A1-F6EECF244321}">
                    <p14:modId xmlns:p14="http://schemas.microsoft.com/office/powerpoint/2010/main" val="844882446"/>
                  </p:ext>
                </p:extLst>
              </p:nvPr>
            </p:nvGraphicFramePr>
            <p:xfrm>
              <a:off x="15640997" y="20135868"/>
              <a:ext cx="14584134" cy="3536132"/>
            </p:xfrm>
            <a:graphic>
              <a:graphicData uri="http://schemas.openxmlformats.org/drawingml/2006/table">
                <a:tbl>
                  <a:tblPr firstRow="1" bandRow="1">
                    <a:tableStyleId>{93296810-A885-4BE3-A3E7-6D5BEEA58F35}</a:tableStyleId>
                  </a:tblPr>
                  <a:tblGrid>
                    <a:gridCol w="2863000"/>
                    <a:gridCol w="2970653"/>
                    <a:gridCol w="2916827"/>
                    <a:gridCol w="2916827"/>
                    <a:gridCol w="2916827"/>
                  </a:tblGrid>
                  <a:tr h="1265146">
                    <a:tc>
                      <a:txBody>
                        <a:bodyPr/>
                        <a:lstStyle/>
                        <a:p>
                          <a:pPr algn="ctr"/>
                          <a:endParaRPr lang="zh-TW" altLang="en-US" sz="3000" dirty="0" smtClean="0"/>
                        </a:p>
                      </a:txBody>
                      <a:tcPr/>
                    </a:tc>
                    <a:tc>
                      <a:txBody>
                        <a:bodyPr/>
                        <a:lstStyle/>
                        <a:p>
                          <a:endParaRPr lang="zh-TW"/>
                        </a:p>
                      </a:txBody>
                      <a:tcPr>
                        <a:blipFill rotWithShape="0">
                          <a:blip r:embed="rId47"/>
                          <a:stretch>
                            <a:fillRect l="-96516" t="-481" r="-295082" b="-211538"/>
                          </a:stretch>
                        </a:blipFill>
                      </a:tcPr>
                    </a:tc>
                    <a:tc>
                      <a:txBody>
                        <a:bodyPr/>
                        <a:lstStyle/>
                        <a:p>
                          <a:endParaRPr lang="zh-TW"/>
                        </a:p>
                      </a:txBody>
                      <a:tcPr>
                        <a:blipFill rotWithShape="0">
                          <a:blip r:embed="rId47"/>
                          <a:stretch>
                            <a:fillRect l="-200628" t="-481" r="-201255" b="-211538"/>
                          </a:stretch>
                        </a:blipFill>
                      </a:tcPr>
                    </a:tc>
                    <a:tc>
                      <a:txBody>
                        <a:bodyPr/>
                        <a:lstStyle/>
                        <a:p>
                          <a:endParaRPr lang="zh-TW"/>
                        </a:p>
                      </a:txBody>
                      <a:tcPr>
                        <a:blipFill rotWithShape="0">
                          <a:blip r:embed="rId47"/>
                          <a:stretch>
                            <a:fillRect l="-300000" t="-481" r="-100835" b="-211538"/>
                          </a:stretch>
                        </a:blipFill>
                      </a:tcPr>
                    </a:tc>
                    <a:tc>
                      <a:txBody>
                        <a:bodyPr/>
                        <a:lstStyle/>
                        <a:p>
                          <a:endParaRPr lang="zh-TW"/>
                        </a:p>
                      </a:txBody>
                      <a:tcPr>
                        <a:blipFill rotWithShape="0">
                          <a:blip r:embed="rId47"/>
                          <a:stretch>
                            <a:fillRect l="-400000" t="-481" r="-835" b="-211538"/>
                          </a:stretch>
                        </a:blipFill>
                      </a:tcPr>
                    </a:tc>
                  </a:tr>
                  <a:tr h="1265146">
                    <a:tc>
                      <a:txBody>
                        <a:bodyPr/>
                        <a:lstStyle/>
                        <a:p>
                          <a:pPr algn="ctr"/>
                          <a:r>
                            <a:rPr lang="en-US" altLang="zh-TW" sz="3000" dirty="0" smtClean="0"/>
                            <a:t>Signal=WW</a:t>
                          </a:r>
                          <a:endParaRPr lang="zh-TW" altLang="en-US" sz="3000" dirty="0"/>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t>x</a:t>
                          </a:r>
                          <a:endParaRPr lang="zh-TW" altLang="en-US" sz="6000" dirty="0"/>
                        </a:p>
                      </a:txBody>
                      <a:tcPr/>
                    </a:tc>
                  </a:tr>
                  <a:tr h="1005840">
                    <a:tc>
                      <a:txBody>
                        <a:bodyPr/>
                        <a:lstStyle/>
                        <a:p>
                          <a:pPr algn="ctr"/>
                          <a:r>
                            <a:rPr lang="en-US" altLang="zh-TW" sz="3000" dirty="0" smtClean="0"/>
                            <a:t>Signal=</a:t>
                          </a:r>
                          <a:r>
                            <a:rPr lang="en-US" altLang="zh-TW" sz="3000" dirty="0" err="1" smtClean="0"/>
                            <a:t>tt</a:t>
                          </a:r>
                          <a:endParaRPr lang="zh-TW" altLang="en-US" sz="3000" dirty="0"/>
                        </a:p>
                      </a:txBody>
                      <a:tcPr/>
                    </a:tc>
                    <a:tc>
                      <a:txBody>
                        <a:bodyPr/>
                        <a:lstStyle/>
                        <a:p>
                          <a:pPr algn="ctr"/>
                          <a:r>
                            <a:rPr lang="en-US" altLang="zh-TW" sz="6000" dirty="0" smtClean="0"/>
                            <a:t>x</a:t>
                          </a:r>
                          <a:endParaRPr lang="zh-TW" altLang="en-US" sz="6000" dirty="0"/>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t>x</a:t>
                          </a:r>
                          <a:endParaRPr lang="zh-TW" altLang="en-US" sz="6000" dirty="0"/>
                        </a:p>
                      </a:txBody>
                      <a:tcPr/>
                    </a:tc>
                  </a:tr>
                </a:tbl>
              </a:graphicData>
            </a:graphic>
          </p:graphicFrame>
        </mc:Fallback>
      </mc:AlternateContent>
      <p:sp>
        <p:nvSpPr>
          <p:cNvPr id="91" name="矩形 90"/>
          <p:cNvSpPr/>
          <p:nvPr/>
        </p:nvSpPr>
        <p:spPr>
          <a:xfrm>
            <a:off x="15652543" y="19208980"/>
            <a:ext cx="15665657" cy="861774"/>
          </a:xfrm>
          <a:prstGeom prst="rect">
            <a:avLst/>
          </a:prstGeom>
        </p:spPr>
        <p:txBody>
          <a:bodyPr wrap="square">
            <a:spAutoFit/>
          </a:bodyPr>
          <a:lstStyle/>
          <a:p>
            <a:r>
              <a:rPr lang="en-US" altLang="zh-TW" sz="4800" b="1" u="sng" dirty="0">
                <a:latin typeface="Arial" pitchFamily="34" charset="0"/>
                <a:cs typeface="Arial" pitchFamily="34" charset="0"/>
              </a:rPr>
              <a:t>Is the smallest detector cell size always the best? </a:t>
            </a:r>
            <a:endParaRPr lang="zh-TW" altLang="en-US" sz="4800" u="sng" baseline="-25000" dirty="0"/>
          </a:p>
        </p:txBody>
      </p:sp>
      <p:sp>
        <p:nvSpPr>
          <p:cNvPr id="51" name="文字方塊 50"/>
          <p:cNvSpPr txBox="1"/>
          <p:nvPr/>
        </p:nvSpPr>
        <p:spPr>
          <a:xfrm>
            <a:off x="15611428" y="18580557"/>
            <a:ext cx="5733817" cy="923330"/>
          </a:xfrm>
          <a:prstGeom prst="rect">
            <a:avLst/>
          </a:prstGeom>
          <a:noFill/>
        </p:spPr>
        <p:txBody>
          <a:bodyPr wrap="square" rtlCol="0">
            <a:spAutoFit/>
          </a:bodyPr>
          <a:lstStyle/>
          <a:p>
            <a:r>
              <a:rPr kumimoji="1" lang="en-US" altLang="zh-TW" sz="5400" b="1" dirty="0" smtClean="0"/>
              <a:t>*Conclusion*</a:t>
            </a:r>
            <a:endParaRPr kumimoji="1" lang="zh-TW" altLang="en-US" sz="5400" b="1" dirty="0"/>
          </a:p>
        </p:txBody>
      </p:sp>
      <p:sp>
        <p:nvSpPr>
          <p:cNvPr id="101" name="文字方塊 100"/>
          <p:cNvSpPr txBox="1"/>
          <p:nvPr/>
        </p:nvSpPr>
        <p:spPr>
          <a:xfrm>
            <a:off x="15470441" y="35762742"/>
            <a:ext cx="5733817" cy="923330"/>
          </a:xfrm>
          <a:prstGeom prst="rect">
            <a:avLst/>
          </a:prstGeom>
          <a:noFill/>
        </p:spPr>
        <p:txBody>
          <a:bodyPr wrap="square" rtlCol="0">
            <a:spAutoFit/>
          </a:bodyPr>
          <a:lstStyle/>
          <a:p>
            <a:r>
              <a:rPr kumimoji="1" lang="en-US" altLang="zh-TW" sz="5400" b="1" dirty="0" smtClean="0"/>
              <a:t>*Conclusion*</a:t>
            </a:r>
            <a:endParaRPr kumimoji="1" lang="zh-TW" altLang="en-US" sz="5400" b="1" dirty="0"/>
          </a:p>
        </p:txBody>
      </p:sp>
      <p:sp>
        <p:nvSpPr>
          <p:cNvPr id="54" name="文字方塊 53"/>
          <p:cNvSpPr txBox="1"/>
          <p:nvPr/>
        </p:nvSpPr>
        <p:spPr>
          <a:xfrm>
            <a:off x="15792434" y="11411158"/>
            <a:ext cx="2039774" cy="707886"/>
          </a:xfrm>
          <a:prstGeom prst="rect">
            <a:avLst/>
          </a:prstGeom>
          <a:noFill/>
        </p:spPr>
        <p:txBody>
          <a:bodyPr wrap="square" rtlCol="0">
            <a:spAutoFit/>
          </a:bodyPr>
          <a:lstStyle/>
          <a:p>
            <a:r>
              <a:rPr kumimoji="1" lang="en-US" altLang="zh-TW" sz="4000" dirty="0" smtClean="0"/>
              <a:t>5x5(cm)</a:t>
            </a:r>
            <a:endParaRPr kumimoji="1" lang="zh-TW" altLang="en-US" sz="4000" dirty="0"/>
          </a:p>
        </p:txBody>
      </p:sp>
      <p:sp>
        <p:nvSpPr>
          <p:cNvPr id="102" name="文字方塊 101"/>
          <p:cNvSpPr txBox="1"/>
          <p:nvPr/>
        </p:nvSpPr>
        <p:spPr>
          <a:xfrm>
            <a:off x="15423987" y="28066375"/>
            <a:ext cx="2039774" cy="707886"/>
          </a:xfrm>
          <a:prstGeom prst="rect">
            <a:avLst/>
          </a:prstGeom>
          <a:noFill/>
        </p:spPr>
        <p:txBody>
          <a:bodyPr wrap="square" rtlCol="0">
            <a:spAutoFit/>
          </a:bodyPr>
          <a:lstStyle/>
          <a:p>
            <a:r>
              <a:rPr kumimoji="1" lang="en-US" altLang="zh-TW" sz="4000" dirty="0" smtClean="0"/>
              <a:t>5x5(cm)</a:t>
            </a:r>
            <a:endParaRPr kumimoji="1" lang="zh-TW" altLang="en-US" sz="4000" dirty="0"/>
          </a:p>
        </p:txBody>
      </p:sp>
      <p:pic>
        <p:nvPicPr>
          <p:cNvPr id="16" name="圖片 15"/>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8243408" y="9743073"/>
            <a:ext cx="6208212" cy="5142623"/>
          </a:xfrm>
          <a:prstGeom prst="rect">
            <a:avLst/>
          </a:prstGeom>
        </p:spPr>
      </p:pic>
      <p:sp>
        <p:nvSpPr>
          <p:cNvPr id="22" name="文字方塊 21"/>
          <p:cNvSpPr txBox="1"/>
          <p:nvPr/>
        </p:nvSpPr>
        <p:spPr>
          <a:xfrm>
            <a:off x="9644446" y="9288988"/>
            <a:ext cx="6606709" cy="769441"/>
          </a:xfrm>
          <a:prstGeom prst="rect">
            <a:avLst/>
          </a:prstGeom>
          <a:noFill/>
        </p:spPr>
        <p:txBody>
          <a:bodyPr wrap="square" rtlCol="0">
            <a:spAutoFit/>
          </a:bodyPr>
          <a:lstStyle/>
          <a:p>
            <a:r>
              <a:rPr kumimoji="1" lang="en-US" altLang="zh-TW" sz="4400" b="1" dirty="0" smtClean="0"/>
              <a:t>HCAL cell sizes</a:t>
            </a:r>
            <a:endParaRPr kumimoji="1" lang="zh-TW" altLang="en-US" sz="4400" b="1" dirty="0"/>
          </a:p>
        </p:txBody>
      </p:sp>
    </p:spTree>
    <p:extLst>
      <p:ext uri="{BB962C8B-B14F-4D97-AF65-F5344CB8AC3E}">
        <p14:creationId xmlns:p14="http://schemas.microsoft.com/office/powerpoint/2010/main" val="3421411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25512</TotalTime>
  <Words>808</Words>
  <Application>Microsoft Macintosh PowerPoint</Application>
  <PresentationFormat>自訂</PresentationFormat>
  <Paragraphs>80</Paragraphs>
  <Slides>1</Slides>
  <Notes>0</Notes>
  <HiddenSlides>0</HiddenSlides>
  <MMClips>0</MMClips>
  <ScaleCrop>false</ScaleCrop>
  <HeadingPairs>
    <vt:vector size="8" baseType="variant">
      <vt:variant>
        <vt:lpstr>使用字型</vt:lpstr>
      </vt:variant>
      <vt:variant>
        <vt:i4>4</vt:i4>
      </vt:variant>
      <vt:variant>
        <vt:lpstr>佈景主題</vt:lpstr>
      </vt:variant>
      <vt:variant>
        <vt:i4>1</vt:i4>
      </vt:variant>
      <vt:variant>
        <vt:lpstr>內嵌 OLE 伺服程式</vt:lpstr>
      </vt:variant>
      <vt:variant>
        <vt:i4>1</vt:i4>
      </vt:variant>
      <vt:variant>
        <vt:lpstr>投影片標題</vt:lpstr>
      </vt:variant>
      <vt:variant>
        <vt:i4>1</vt:i4>
      </vt:variant>
    </vt:vector>
  </HeadingPairs>
  <TitlesOfParts>
    <vt:vector size="7" baseType="lpstr">
      <vt:lpstr>Calibri</vt:lpstr>
      <vt:lpstr>Cambria Math</vt:lpstr>
      <vt:lpstr>新細明體</vt:lpstr>
      <vt:lpstr>Arial</vt:lpstr>
      <vt:lpstr>Office 佈景主題</vt:lpstr>
      <vt:lpstr>方程式</vt:lpstr>
      <vt:lpstr>PowerPoint 簡報</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祐祥 張</dc:creator>
  <cp:lastModifiedBy>Chih-Hsiang Yeh</cp:lastModifiedBy>
  <cp:revision>284</cp:revision>
  <cp:lastPrinted>2017-12-28T15:28:39Z</cp:lastPrinted>
  <dcterms:created xsi:type="dcterms:W3CDTF">2015-01-22T03:56:27Z</dcterms:created>
  <dcterms:modified xsi:type="dcterms:W3CDTF">2018-06-27T12:23:56Z</dcterms:modified>
</cp:coreProperties>
</file>