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79975" cy="42808525"/>
  <p:notesSz cx="6858000" cy="9144000"/>
  <p:defaultTextStyle>
    <a:defPPr>
      <a:defRPr lang="zh-TW"/>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08"/>
    <p:restoredTop sz="94590"/>
  </p:normalViewPr>
  <p:slideViewPr>
    <p:cSldViewPr>
      <p:cViewPr>
        <p:scale>
          <a:sx n="21" d="100"/>
          <a:sy n="21" d="100"/>
        </p:scale>
        <p:origin x="776" y="144"/>
      </p:cViewPr>
      <p:guideLst>
        <p:guide orient="horz" pos="13483"/>
        <p:guide pos="95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2270998" y="13298392"/>
            <a:ext cx="25737979" cy="9176087"/>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6BE1B566-8D11-413C-BACE-BB13196FD123}" type="datetimeFigureOut">
              <a:rPr lang="zh-TW" altLang="en-US" smtClean="0"/>
              <a:t>2019/5/24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DC08D24-1E68-41D5-A1DA-9EC0E192DD85}" type="slidenum">
              <a:rPr lang="zh-TW" altLang="en-US" smtClean="0"/>
              <a:t>‹#›</a:t>
            </a:fld>
            <a:endParaRPr lang="zh-TW" altLang="en-US"/>
          </a:p>
        </p:txBody>
      </p:sp>
    </p:spTree>
    <p:extLst>
      <p:ext uri="{BB962C8B-B14F-4D97-AF65-F5344CB8AC3E}">
        <p14:creationId xmlns:p14="http://schemas.microsoft.com/office/powerpoint/2010/main" val="32144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6BE1B566-8D11-413C-BACE-BB13196FD123}" type="datetimeFigureOut">
              <a:rPr lang="zh-TW" altLang="en-US" smtClean="0"/>
              <a:t>2019/5/24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DC08D24-1E68-41D5-A1DA-9EC0E192DD85}" type="slidenum">
              <a:rPr lang="zh-TW" altLang="en-US" smtClean="0"/>
              <a:t>‹#›</a:t>
            </a:fld>
            <a:endParaRPr lang="zh-TW" altLang="en-US"/>
          </a:p>
        </p:txBody>
      </p:sp>
    </p:spTree>
    <p:extLst>
      <p:ext uri="{BB962C8B-B14F-4D97-AF65-F5344CB8AC3E}">
        <p14:creationId xmlns:p14="http://schemas.microsoft.com/office/powerpoint/2010/main" val="4217580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2698227" y="10702131"/>
            <a:ext cx="22557528" cy="227995033"/>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5015123" y="10702131"/>
            <a:ext cx="67178439" cy="227995033"/>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6BE1B566-8D11-413C-BACE-BB13196FD123}" type="datetimeFigureOut">
              <a:rPr lang="zh-TW" altLang="en-US" smtClean="0"/>
              <a:t>2019/5/24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DC08D24-1E68-41D5-A1DA-9EC0E192DD85}" type="slidenum">
              <a:rPr lang="zh-TW" altLang="en-US" smtClean="0"/>
              <a:t>‹#›</a:t>
            </a:fld>
            <a:endParaRPr lang="zh-TW" altLang="en-US"/>
          </a:p>
        </p:txBody>
      </p:sp>
    </p:spTree>
    <p:extLst>
      <p:ext uri="{BB962C8B-B14F-4D97-AF65-F5344CB8AC3E}">
        <p14:creationId xmlns:p14="http://schemas.microsoft.com/office/powerpoint/2010/main" val="3103955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6BE1B566-8D11-413C-BACE-BB13196FD123}" type="datetimeFigureOut">
              <a:rPr lang="zh-TW" altLang="en-US" smtClean="0"/>
              <a:t>2019/5/24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DC08D24-1E68-41D5-A1DA-9EC0E192DD85}" type="slidenum">
              <a:rPr lang="zh-TW" altLang="en-US" smtClean="0"/>
              <a:t>‹#›</a:t>
            </a:fld>
            <a:endParaRPr lang="zh-TW" altLang="en-US"/>
          </a:p>
        </p:txBody>
      </p:sp>
    </p:spTree>
    <p:extLst>
      <p:ext uri="{BB962C8B-B14F-4D97-AF65-F5344CB8AC3E}">
        <p14:creationId xmlns:p14="http://schemas.microsoft.com/office/powerpoint/2010/main" val="400433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2391909" y="27508444"/>
            <a:ext cx="25737979" cy="8502249"/>
          </a:xfrm>
        </p:spPr>
        <p:txBody>
          <a:bodyPr anchor="t"/>
          <a:lstStyle>
            <a:lvl1pPr algn="l">
              <a:defRPr sz="183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2391909" y="18144082"/>
            <a:ext cx="25737979" cy="9364362"/>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6BE1B566-8D11-413C-BACE-BB13196FD123}" type="datetimeFigureOut">
              <a:rPr lang="zh-TW" altLang="en-US" smtClean="0"/>
              <a:t>2019/5/24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DC08D24-1E68-41D5-A1DA-9EC0E192DD85}" type="slidenum">
              <a:rPr lang="zh-TW" altLang="en-US" smtClean="0"/>
              <a:t>‹#›</a:t>
            </a:fld>
            <a:endParaRPr lang="zh-TW" altLang="en-US"/>
          </a:p>
        </p:txBody>
      </p:sp>
    </p:spTree>
    <p:extLst>
      <p:ext uri="{BB962C8B-B14F-4D97-AF65-F5344CB8AC3E}">
        <p14:creationId xmlns:p14="http://schemas.microsoft.com/office/powerpoint/2010/main" val="1935668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5015123" y="62349824"/>
            <a:ext cx="44867985" cy="1763473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0387773" y="62349824"/>
            <a:ext cx="44867982" cy="1763473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6BE1B566-8D11-413C-BACE-BB13196FD123}" type="datetimeFigureOut">
              <a:rPr lang="zh-TW" altLang="en-US" smtClean="0"/>
              <a:t>2019/5/24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DC08D24-1E68-41D5-A1DA-9EC0E192DD85}" type="slidenum">
              <a:rPr lang="zh-TW" altLang="en-US" smtClean="0"/>
              <a:t>‹#›</a:t>
            </a:fld>
            <a:endParaRPr lang="zh-TW" altLang="en-US"/>
          </a:p>
        </p:txBody>
      </p:sp>
    </p:spTree>
    <p:extLst>
      <p:ext uri="{BB962C8B-B14F-4D97-AF65-F5344CB8AC3E}">
        <p14:creationId xmlns:p14="http://schemas.microsoft.com/office/powerpoint/2010/main" val="10451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513999" y="1714326"/>
            <a:ext cx="27251978" cy="7134754"/>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1513999" y="9582375"/>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zh-TW" altLang="en-US" smtClean="0"/>
              <a:t>按一下以編輯母片文字樣式</a:t>
            </a:r>
          </a:p>
        </p:txBody>
      </p:sp>
      <p:sp>
        <p:nvSpPr>
          <p:cNvPr id="4" name="內容版面配置區 3"/>
          <p:cNvSpPr>
            <a:spLocks noGrp="1"/>
          </p:cNvSpPr>
          <p:nvPr>
            <p:ph sz="half" idx="2"/>
          </p:nvPr>
        </p:nvSpPr>
        <p:spPr>
          <a:xfrm>
            <a:off x="1513999" y="13575852"/>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15381808" y="9582375"/>
            <a:ext cx="13384170"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zh-TW" altLang="en-US" smtClean="0"/>
              <a:t>按一下以編輯母片文字樣式</a:t>
            </a:r>
          </a:p>
        </p:txBody>
      </p:sp>
      <p:sp>
        <p:nvSpPr>
          <p:cNvPr id="6" name="內容版面配置區 5"/>
          <p:cNvSpPr>
            <a:spLocks noGrp="1"/>
          </p:cNvSpPr>
          <p:nvPr>
            <p:ph sz="quarter" idx="4"/>
          </p:nvPr>
        </p:nvSpPr>
        <p:spPr>
          <a:xfrm>
            <a:off x="15381808" y="13575852"/>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6BE1B566-8D11-413C-BACE-BB13196FD123}" type="datetimeFigureOut">
              <a:rPr lang="zh-TW" altLang="en-US" smtClean="0"/>
              <a:t>2019/5/24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1DC08D24-1E68-41D5-A1DA-9EC0E192DD85}" type="slidenum">
              <a:rPr lang="zh-TW" altLang="en-US" smtClean="0"/>
              <a:t>‹#›</a:t>
            </a:fld>
            <a:endParaRPr lang="zh-TW" altLang="en-US"/>
          </a:p>
        </p:txBody>
      </p:sp>
    </p:spTree>
    <p:extLst>
      <p:ext uri="{BB962C8B-B14F-4D97-AF65-F5344CB8AC3E}">
        <p14:creationId xmlns:p14="http://schemas.microsoft.com/office/powerpoint/2010/main" val="194713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6BE1B566-8D11-413C-BACE-BB13196FD123}" type="datetimeFigureOut">
              <a:rPr lang="zh-TW" altLang="en-US" smtClean="0"/>
              <a:t>2019/5/24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1DC08D24-1E68-41D5-A1DA-9EC0E192DD85}" type="slidenum">
              <a:rPr lang="zh-TW" altLang="en-US" smtClean="0"/>
              <a:t>‹#›</a:t>
            </a:fld>
            <a:endParaRPr lang="zh-TW" altLang="en-US"/>
          </a:p>
        </p:txBody>
      </p:sp>
    </p:spTree>
    <p:extLst>
      <p:ext uri="{BB962C8B-B14F-4D97-AF65-F5344CB8AC3E}">
        <p14:creationId xmlns:p14="http://schemas.microsoft.com/office/powerpoint/2010/main" val="864655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BE1B566-8D11-413C-BACE-BB13196FD123}" type="datetimeFigureOut">
              <a:rPr lang="zh-TW" altLang="en-US" smtClean="0"/>
              <a:t>2019/5/24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1DC08D24-1E68-41D5-A1DA-9EC0E192DD85}" type="slidenum">
              <a:rPr lang="zh-TW" altLang="en-US" smtClean="0"/>
              <a:t>‹#›</a:t>
            </a:fld>
            <a:endParaRPr lang="zh-TW" altLang="en-US"/>
          </a:p>
        </p:txBody>
      </p:sp>
    </p:spTree>
    <p:extLst>
      <p:ext uri="{BB962C8B-B14F-4D97-AF65-F5344CB8AC3E}">
        <p14:creationId xmlns:p14="http://schemas.microsoft.com/office/powerpoint/2010/main" val="1142678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1514000" y="1704413"/>
            <a:ext cx="9961903" cy="7253667"/>
          </a:xfrm>
        </p:spPr>
        <p:txBody>
          <a:bodyPr anchor="b"/>
          <a:lstStyle>
            <a:lvl1pPr algn="l">
              <a:defRPr sz="91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11838629" y="1704417"/>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1514000" y="8958084"/>
            <a:ext cx="9961903" cy="2928222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6BE1B566-8D11-413C-BACE-BB13196FD123}" type="datetimeFigureOut">
              <a:rPr lang="zh-TW" altLang="en-US" smtClean="0"/>
              <a:t>2019/5/24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DC08D24-1E68-41D5-A1DA-9EC0E192DD85}" type="slidenum">
              <a:rPr lang="zh-TW" altLang="en-US" smtClean="0"/>
              <a:t>‹#›</a:t>
            </a:fld>
            <a:endParaRPr lang="zh-TW" altLang="en-US"/>
          </a:p>
        </p:txBody>
      </p:sp>
    </p:spTree>
    <p:extLst>
      <p:ext uri="{BB962C8B-B14F-4D97-AF65-F5344CB8AC3E}">
        <p14:creationId xmlns:p14="http://schemas.microsoft.com/office/powerpoint/2010/main" val="1882748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935087" y="29965968"/>
            <a:ext cx="18167985" cy="3537652"/>
          </a:xfrm>
        </p:spPr>
        <p:txBody>
          <a:bodyPr anchor="b"/>
          <a:lstStyle>
            <a:lvl1pPr algn="l">
              <a:defRPr sz="91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935087" y="3825021"/>
            <a:ext cx="18167985" cy="2568511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endParaRPr lang="zh-TW" altLang="en-US"/>
          </a:p>
        </p:txBody>
      </p:sp>
      <p:sp>
        <p:nvSpPr>
          <p:cNvPr id="4" name="文字版面配置區 3"/>
          <p:cNvSpPr>
            <a:spLocks noGrp="1"/>
          </p:cNvSpPr>
          <p:nvPr>
            <p:ph type="body" sz="half" idx="2"/>
          </p:nvPr>
        </p:nvSpPr>
        <p:spPr>
          <a:xfrm>
            <a:off x="5935087" y="33503620"/>
            <a:ext cx="18167985" cy="502405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6BE1B566-8D11-413C-BACE-BB13196FD123}" type="datetimeFigureOut">
              <a:rPr lang="zh-TW" altLang="en-US" smtClean="0"/>
              <a:t>2019/5/24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DC08D24-1E68-41D5-A1DA-9EC0E192DD85}" type="slidenum">
              <a:rPr lang="zh-TW" altLang="en-US" smtClean="0"/>
              <a:t>‹#›</a:t>
            </a:fld>
            <a:endParaRPr lang="zh-TW" altLang="en-US"/>
          </a:p>
        </p:txBody>
      </p:sp>
    </p:spTree>
    <p:extLst>
      <p:ext uri="{BB962C8B-B14F-4D97-AF65-F5344CB8AC3E}">
        <p14:creationId xmlns:p14="http://schemas.microsoft.com/office/powerpoint/2010/main" val="26286379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1513999" y="1714326"/>
            <a:ext cx="27251978" cy="7134754"/>
          </a:xfrm>
          <a:prstGeom prst="rect">
            <a:avLst/>
          </a:prstGeom>
        </p:spPr>
        <p:txBody>
          <a:bodyPr vert="horz" lIns="417643" tIns="208822" rIns="417643" bIns="208822"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1513999" y="9988659"/>
            <a:ext cx="27251978" cy="28251648"/>
          </a:xfrm>
          <a:prstGeom prst="rect">
            <a:avLst/>
          </a:prstGeom>
        </p:spPr>
        <p:txBody>
          <a:bodyPr vert="horz" lIns="417643" tIns="208822" rIns="417643" bIns="208822"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1513999" y="39677164"/>
            <a:ext cx="7065328" cy="2279158"/>
          </a:xfrm>
          <a:prstGeom prst="rect">
            <a:avLst/>
          </a:prstGeom>
        </p:spPr>
        <p:txBody>
          <a:bodyPr vert="horz" lIns="417643" tIns="208822" rIns="417643" bIns="208822" rtlCol="0" anchor="ctr"/>
          <a:lstStyle>
            <a:lvl1pPr algn="l">
              <a:defRPr sz="5500">
                <a:solidFill>
                  <a:schemeClr val="tx1">
                    <a:tint val="75000"/>
                  </a:schemeClr>
                </a:solidFill>
              </a:defRPr>
            </a:lvl1pPr>
          </a:lstStyle>
          <a:p>
            <a:fld id="{6BE1B566-8D11-413C-BACE-BB13196FD123}" type="datetimeFigureOut">
              <a:rPr lang="zh-TW" altLang="en-US" smtClean="0"/>
              <a:t>2019/5/24</a:t>
            </a:fld>
            <a:endParaRPr lang="zh-TW" altLang="en-US"/>
          </a:p>
        </p:txBody>
      </p:sp>
      <p:sp>
        <p:nvSpPr>
          <p:cNvPr id="5" name="頁尾版面配置區 4"/>
          <p:cNvSpPr>
            <a:spLocks noGrp="1"/>
          </p:cNvSpPr>
          <p:nvPr>
            <p:ph type="ftr" sz="quarter" idx="3"/>
          </p:nvPr>
        </p:nvSpPr>
        <p:spPr>
          <a:xfrm>
            <a:off x="10345658" y="39677164"/>
            <a:ext cx="9588659" cy="2279158"/>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21700649" y="39677164"/>
            <a:ext cx="7065328" cy="2279158"/>
          </a:xfrm>
          <a:prstGeom prst="rect">
            <a:avLst/>
          </a:prstGeom>
        </p:spPr>
        <p:txBody>
          <a:bodyPr vert="horz" lIns="417643" tIns="208822" rIns="417643" bIns="208822" rtlCol="0" anchor="ctr"/>
          <a:lstStyle>
            <a:lvl1pPr algn="r">
              <a:defRPr sz="5500">
                <a:solidFill>
                  <a:schemeClr val="tx1">
                    <a:tint val="75000"/>
                  </a:schemeClr>
                </a:solidFill>
              </a:defRPr>
            </a:lvl1pPr>
          </a:lstStyle>
          <a:p>
            <a:fld id="{1DC08D24-1E68-41D5-A1DA-9EC0E192DD85}" type="slidenum">
              <a:rPr lang="zh-TW" altLang="en-US" smtClean="0"/>
              <a:t>‹#›</a:t>
            </a:fld>
            <a:endParaRPr lang="zh-TW" altLang="en-US"/>
          </a:p>
        </p:txBody>
      </p:sp>
    </p:spTree>
    <p:extLst>
      <p:ext uri="{BB962C8B-B14F-4D97-AF65-F5344CB8AC3E}">
        <p14:creationId xmlns:p14="http://schemas.microsoft.com/office/powerpoint/2010/main" val="3987004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431" rtl="0" eaLnBrk="1" latinLnBrk="0"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3350" indent="-1305135" algn="l" defTabSz="4176431"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20538" indent="-1044108" algn="l" defTabSz="4176431"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08753"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39696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zh-TW"/>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p:cNvSpPr txBox="1"/>
          <p:nvPr/>
        </p:nvSpPr>
        <p:spPr>
          <a:xfrm>
            <a:off x="5615787" y="3003147"/>
            <a:ext cx="19802200" cy="1354217"/>
          </a:xfrm>
          <a:prstGeom prst="rect">
            <a:avLst/>
          </a:prstGeom>
          <a:noFill/>
        </p:spPr>
        <p:txBody>
          <a:bodyPr wrap="square" rtlCol="0">
            <a:spAutoFit/>
          </a:bodyPr>
          <a:lstStyle/>
          <a:p>
            <a:pPr algn="ctr"/>
            <a:r>
              <a:rPr lang="en-US" altLang="zh-TW" b="1" dirty="0" smtClean="0">
                <a:solidFill>
                  <a:schemeClr val="tx2"/>
                </a:solidFill>
                <a:latin typeface="微軟正黑體" pitchFamily="34" charset="-120"/>
                <a:ea typeface="微軟正黑體" pitchFamily="34" charset="-120"/>
              </a:rPr>
              <a:t>Poster-</a:t>
            </a:r>
            <a:r>
              <a:rPr lang="en-US" altLang="zh-TW" b="1" dirty="0">
                <a:solidFill>
                  <a:schemeClr val="tx2"/>
                </a:solidFill>
                <a:latin typeface="微軟正黑體" pitchFamily="34" charset="-120"/>
                <a:ea typeface="微軟正黑體" pitchFamily="34" charset="-120"/>
              </a:rPr>
              <a:t> </a:t>
            </a:r>
            <a:r>
              <a:rPr lang="en-US" altLang="zh-TW" b="1" dirty="0" smtClean="0">
                <a:solidFill>
                  <a:schemeClr val="tx2"/>
                </a:solidFill>
                <a:latin typeface="微軟正黑體" pitchFamily="34" charset="-120"/>
                <a:ea typeface="微軟正黑體" pitchFamily="34" charset="-120"/>
              </a:rPr>
              <a:t>NCU X </a:t>
            </a:r>
            <a:r>
              <a:rPr lang="en-US" altLang="zh-TW" b="1" dirty="0">
                <a:solidFill>
                  <a:schemeClr val="tx2"/>
                </a:solidFill>
                <a:latin typeface="微軟正黑體" pitchFamily="34" charset="-120"/>
                <a:ea typeface="微軟正黑體" pitchFamily="34" charset="-120"/>
              </a:rPr>
              <a:t>HU </a:t>
            </a:r>
            <a:r>
              <a:rPr lang="en-US" altLang="zh-TW" b="1" dirty="0" smtClean="0">
                <a:solidFill>
                  <a:schemeClr val="tx2"/>
                </a:solidFill>
                <a:latin typeface="微軟正黑體" pitchFamily="34" charset="-120"/>
                <a:ea typeface="微軟正黑體" pitchFamily="34" charset="-120"/>
              </a:rPr>
              <a:t>-Symposium</a:t>
            </a:r>
            <a:endParaRPr lang="zh-TW" altLang="zh-TW" b="1" dirty="0">
              <a:solidFill>
                <a:schemeClr val="tx2"/>
              </a:solidFill>
              <a:latin typeface="微軟正黑體" pitchFamily="34" charset="-120"/>
              <a:ea typeface="微軟正黑體" pitchFamily="34" charset="-120"/>
            </a:endParaRPr>
          </a:p>
        </p:txBody>
      </p:sp>
      <p:grpSp>
        <p:nvGrpSpPr>
          <p:cNvPr id="3" name="群組 2"/>
          <p:cNvGrpSpPr/>
          <p:nvPr/>
        </p:nvGrpSpPr>
        <p:grpSpPr>
          <a:xfrm>
            <a:off x="2028159" y="661122"/>
            <a:ext cx="27632268" cy="2160000"/>
            <a:chOff x="2053335" y="1242262"/>
            <a:chExt cx="27632268" cy="216000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3335" y="1424954"/>
              <a:ext cx="2104878" cy="1800000"/>
            </a:xfrm>
            <a:prstGeom prst="rect">
              <a:avLst/>
            </a:prstGeom>
          </p:spPr>
        </p:pic>
        <p:sp>
          <p:nvSpPr>
            <p:cNvPr id="5" name="文字方塊 4"/>
            <p:cNvSpPr txBox="1"/>
            <p:nvPr/>
          </p:nvSpPr>
          <p:spPr>
            <a:xfrm>
              <a:off x="4158213" y="1760053"/>
              <a:ext cx="11720658" cy="1354217"/>
            </a:xfrm>
            <a:prstGeom prst="rect">
              <a:avLst/>
            </a:prstGeom>
            <a:noFill/>
          </p:spPr>
          <p:txBody>
            <a:bodyPr wrap="square" rtlCol="0">
              <a:spAutoFit/>
            </a:bodyPr>
            <a:lstStyle/>
            <a:p>
              <a:r>
                <a:rPr lang="zh-TW" altLang="en-US" b="1" dirty="0" smtClean="0">
                  <a:solidFill>
                    <a:schemeClr val="tx2"/>
                  </a:solidFill>
                  <a:latin typeface="微軟正黑體" pitchFamily="34" charset="-120"/>
                  <a:ea typeface="微軟正黑體" pitchFamily="34" charset="-120"/>
                </a:rPr>
                <a:t>國立中央大學理學院  </a:t>
              </a:r>
              <a:r>
                <a:rPr lang="en-US" altLang="zh-TW" b="1" dirty="0" smtClean="0">
                  <a:solidFill>
                    <a:schemeClr val="tx2"/>
                  </a:solidFill>
                  <a:latin typeface="微軟正黑體" pitchFamily="34" charset="-120"/>
                  <a:ea typeface="微軟正黑體" pitchFamily="34" charset="-120"/>
                </a:rPr>
                <a:t>X</a:t>
              </a:r>
              <a:endParaRPr lang="zh-TW" altLang="en-US" b="1" dirty="0">
                <a:solidFill>
                  <a:schemeClr val="tx2"/>
                </a:solidFill>
                <a:latin typeface="微軟正黑體" pitchFamily="34" charset="-120"/>
                <a:ea typeface="微軟正黑體" pitchFamily="34" charset="-120"/>
              </a:endParaRPr>
            </a:p>
          </p:txBody>
        </p:sp>
        <p:sp>
          <p:nvSpPr>
            <p:cNvPr id="7" name="文字方塊 6"/>
            <p:cNvSpPr txBox="1"/>
            <p:nvPr/>
          </p:nvSpPr>
          <p:spPr>
            <a:xfrm>
              <a:off x="17964945" y="1760053"/>
              <a:ext cx="11720658" cy="1354217"/>
            </a:xfrm>
            <a:prstGeom prst="rect">
              <a:avLst/>
            </a:prstGeom>
            <a:noFill/>
          </p:spPr>
          <p:txBody>
            <a:bodyPr wrap="square" rtlCol="0">
              <a:spAutoFit/>
            </a:bodyPr>
            <a:lstStyle/>
            <a:p>
              <a:r>
                <a:rPr lang="zh-TW" altLang="en-US" b="1" dirty="0" smtClean="0">
                  <a:solidFill>
                    <a:schemeClr val="tx2"/>
                  </a:solidFill>
                  <a:latin typeface="微軟正黑體" pitchFamily="34" charset="-120"/>
                  <a:ea typeface="微軟正黑體" pitchFamily="34" charset="-120"/>
                </a:rPr>
                <a:t>日本広島大学</a:t>
              </a:r>
              <a:r>
                <a:rPr lang="zh-TW" altLang="en-US" b="1" dirty="0">
                  <a:solidFill>
                    <a:schemeClr val="tx2"/>
                  </a:solidFill>
                  <a:latin typeface="微軟正黑體" pitchFamily="34" charset="-120"/>
                  <a:ea typeface="微軟正黑體" pitchFamily="34" charset="-120"/>
                </a:rPr>
                <a:t>理学部</a:t>
              </a:r>
            </a:p>
          </p:txBody>
        </p:sp>
        <p:pic>
          <p:nvPicPr>
            <p:cNvPr id="2" name="圖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44043" y="1242262"/>
              <a:ext cx="2209038" cy="2160000"/>
            </a:xfrm>
            <a:prstGeom prst="rect">
              <a:avLst/>
            </a:prstGeom>
          </p:spPr>
        </p:pic>
      </p:grpSp>
      <p:sp>
        <p:nvSpPr>
          <p:cNvPr id="10" name="文字方塊 9"/>
          <p:cNvSpPr txBox="1"/>
          <p:nvPr/>
        </p:nvSpPr>
        <p:spPr>
          <a:xfrm>
            <a:off x="-39984" y="9025102"/>
            <a:ext cx="30279976" cy="5909310"/>
          </a:xfrm>
          <a:prstGeom prst="rect">
            <a:avLst/>
          </a:prstGeom>
          <a:noFill/>
          <a:ln>
            <a:noFill/>
          </a:ln>
        </p:spPr>
        <p:txBody>
          <a:bodyPr wrap="square" rtlCol="0">
            <a:spAutoFit/>
          </a:bodyPr>
          <a:lstStyle/>
          <a:p>
            <a:pPr algn="ctr"/>
            <a:r>
              <a:rPr lang="en-US" altLang="zh-TW" sz="5400" b="1" dirty="0" smtClean="0"/>
              <a:t>Introduction</a:t>
            </a:r>
          </a:p>
          <a:p>
            <a:pPr algn="ctr"/>
            <a:r>
              <a:rPr lang="en-US" altLang="zh-TW" sz="5400" dirty="0"/>
              <a:t>The discovery of Higgs boson at the Large Hadron Collider (LHC) in 2012 has led curious scientists to ask more questions about our </a:t>
            </a:r>
            <a:r>
              <a:rPr lang="en-US" altLang="zh-TW" sz="5400" dirty="0" smtClean="0"/>
              <a:t>Nature:</a:t>
            </a:r>
            <a:r>
              <a:rPr lang="zh-TW" altLang="en-US" sz="5400" dirty="0" smtClean="0"/>
              <a:t> </a:t>
            </a:r>
            <a:r>
              <a:rPr lang="en-US" altLang="zh-TW" sz="5400" dirty="0" smtClean="0"/>
              <a:t>Is </a:t>
            </a:r>
            <a:r>
              <a:rPr lang="en-US" altLang="zh-TW" sz="5400" dirty="0"/>
              <a:t>there any deep structure behind the universe? Is there any simpler principle that we can follow up beyond the knowledge we know? With the enthusiastic heart in looking into the universe, I did the research on the detector performance in Compact Muon Solenoid(CMS) of LHC and </a:t>
            </a:r>
            <a:r>
              <a:rPr lang="en-US" altLang="zh-TW" sz="5400" dirty="0" smtClean="0"/>
              <a:t>try </a:t>
            </a:r>
            <a:r>
              <a:rPr lang="en-US" altLang="zh-TW" sz="5400" dirty="0"/>
              <a:t>to help the facilities to reconstruct the events </a:t>
            </a:r>
            <a:r>
              <a:rPr lang="en-US" altLang="zh-TW" sz="5400" dirty="0" smtClean="0"/>
              <a:t>and</a:t>
            </a:r>
            <a:r>
              <a:rPr lang="zh-TW" altLang="en-US" sz="5400" dirty="0" smtClean="0"/>
              <a:t> </a:t>
            </a:r>
            <a:r>
              <a:rPr lang="en-US" altLang="zh-TW" sz="5400" dirty="0" smtClean="0"/>
              <a:t>to</a:t>
            </a:r>
            <a:r>
              <a:rPr lang="zh-TW" altLang="en-US" sz="5400" dirty="0" smtClean="0"/>
              <a:t> </a:t>
            </a:r>
            <a:r>
              <a:rPr lang="en-US" altLang="zh-TW" sz="5400" dirty="0" smtClean="0"/>
              <a:t>improve </a:t>
            </a:r>
            <a:r>
              <a:rPr lang="en-US" altLang="zh-TW" sz="5400" dirty="0" smtClean="0"/>
              <a:t>the </a:t>
            </a:r>
            <a:r>
              <a:rPr lang="en-US" altLang="zh-TW" sz="5400" dirty="0" smtClean="0"/>
              <a:t>energy</a:t>
            </a:r>
            <a:r>
              <a:rPr lang="zh-TW" altLang="en-US" sz="5400" dirty="0" smtClean="0"/>
              <a:t> </a:t>
            </a:r>
            <a:r>
              <a:rPr lang="en-US" altLang="zh-TW" sz="5400" dirty="0" smtClean="0"/>
              <a:t>resolution </a:t>
            </a:r>
            <a:r>
              <a:rPr lang="en-US" altLang="zh-TW" sz="5400" dirty="0" smtClean="0"/>
              <a:t>with </a:t>
            </a:r>
            <a:r>
              <a:rPr lang="en-US" altLang="zh-TW" sz="5400" dirty="0" smtClean="0"/>
              <a:t>calibrations. </a:t>
            </a:r>
            <a:r>
              <a:rPr lang="en-US" altLang="zh-TW" sz="5400" dirty="0"/>
              <a:t>Finally, we can know more about the universe with the data we collect</a:t>
            </a:r>
            <a:r>
              <a:rPr lang="en-US" altLang="zh-TW" sz="4800" dirty="0"/>
              <a:t>!</a:t>
            </a:r>
            <a:endParaRPr kumimoji="1" lang="zh-TW" altLang="en-US" sz="4800" dirty="0"/>
          </a:p>
        </p:txBody>
      </p:sp>
      <mc:AlternateContent xmlns:mc="http://schemas.openxmlformats.org/markup-compatibility/2006">
        <mc:Choice xmlns:a14="http://schemas.microsoft.com/office/drawing/2010/main" Requires="a14">
          <p:sp>
            <p:nvSpPr>
              <p:cNvPr id="9" name="標題 1"/>
              <p:cNvSpPr txBox="1">
                <a:spLocks/>
              </p:cNvSpPr>
              <p:nvPr/>
            </p:nvSpPr>
            <p:spPr>
              <a:xfrm>
                <a:off x="-39443" y="4412135"/>
                <a:ext cx="30279976" cy="6270496"/>
              </a:xfrm>
              <a:prstGeom prst="rect">
                <a:avLst/>
              </a:prstGeom>
              <a:noFill/>
            </p:spPr>
            <p:txBody>
              <a:bodyPr>
                <a:normAutofit fontScale="62500" lnSpcReduction="20000"/>
              </a:bodyPr>
              <a:lstStyle/>
              <a:p>
                <a:pPr algn="ctr"/>
                <a:r>
                  <a:rPr lang="en-US" altLang="zh-TW" sz="18500" b="1" dirty="0" smtClean="0">
                    <a:solidFill>
                      <a:schemeClr val="accent6">
                        <a:lumMod val="75000"/>
                      </a:schemeClr>
                    </a:solidFill>
                  </a:rPr>
                  <a:t>Unraveling the Secrets of </a:t>
                </a:r>
                <a:r>
                  <a:rPr lang="en-US" altLang="zh-TW" sz="18500" b="1" dirty="0" smtClean="0">
                    <a:solidFill>
                      <a:schemeClr val="accent6">
                        <a:lumMod val="75000"/>
                      </a:schemeClr>
                    </a:solidFill>
                  </a:rPr>
                  <a:t>Our </a:t>
                </a:r>
                <a:r>
                  <a:rPr lang="en-US" altLang="zh-TW" sz="18500" b="1" dirty="0" smtClean="0">
                    <a:solidFill>
                      <a:schemeClr val="accent6">
                        <a:lumMod val="75000"/>
                      </a:schemeClr>
                    </a:solidFill>
                  </a:rPr>
                  <a:t>Universe:</a:t>
                </a:r>
              </a:p>
              <a:p>
                <a:pPr algn="ctr"/>
                <a:r>
                  <a:rPr lang="en-US" altLang="zh-TW" sz="16000" b="1" dirty="0">
                    <a:solidFill>
                      <a:schemeClr val="accent6">
                        <a:lumMod val="75000"/>
                      </a:schemeClr>
                    </a:solidFill>
                  </a:rPr>
                  <a:t>Calibration of Energy Resolution </a:t>
                </a:r>
                <a:r>
                  <a:rPr lang="en-US" altLang="zh-TW" sz="16000" b="1" dirty="0" smtClean="0">
                    <a:solidFill>
                      <a:schemeClr val="accent6">
                        <a:lumMod val="75000"/>
                      </a:schemeClr>
                    </a:solidFill>
                  </a:rPr>
                  <a:t>using </a:t>
                </a:r>
                <a:r>
                  <a:rPr lang="en-US" altLang="zh-TW" sz="16000" b="1" dirty="0">
                    <a:solidFill>
                      <a:schemeClr val="accent6">
                        <a:lumMod val="75000"/>
                      </a:schemeClr>
                    </a:solidFill>
                  </a:rPr>
                  <a:t>CMS Test-beam </a:t>
                </a:r>
                <a:endParaRPr lang="en-US" altLang="zh-TW" sz="16000" b="1" dirty="0" smtClean="0">
                  <a:solidFill>
                    <a:schemeClr val="accent6">
                      <a:lumMod val="75000"/>
                    </a:schemeClr>
                  </a:solidFill>
                </a:endParaRPr>
              </a:p>
              <a:p>
                <a:pPr algn="ctr"/>
                <a:r>
                  <a:rPr lang="en-US" altLang="zh-TW" sz="10500" dirty="0" smtClean="0">
                    <a:solidFill>
                      <a:srgbClr val="0000FF"/>
                    </a:solidFill>
                  </a:rPr>
                  <a:t>*</a:t>
                </a:r>
                <a14:m>
                  <m:oMath xmlns:m="http://schemas.openxmlformats.org/officeDocument/2006/math">
                    <m:sSup>
                      <m:sSupPr>
                        <m:ctrlPr>
                          <a:rPr lang="en-US" altLang="zh-TW" sz="10500" i="1" smtClean="0">
                            <a:solidFill>
                              <a:srgbClr val="0000FF"/>
                            </a:solidFill>
                            <a:latin typeface="Cambria Math" charset="0"/>
                          </a:rPr>
                        </m:ctrlPr>
                      </m:sSupPr>
                      <m:e>
                        <m:r>
                          <m:rPr>
                            <m:nor/>
                          </m:rPr>
                          <a:rPr lang="en-US" altLang="zh-TW" sz="10500" dirty="0">
                            <a:solidFill>
                              <a:srgbClr val="0000FF"/>
                            </a:solidFill>
                          </a:rPr>
                          <m:t>Chih</m:t>
                        </m:r>
                        <m:r>
                          <m:rPr>
                            <m:nor/>
                          </m:rPr>
                          <a:rPr lang="en-US" altLang="zh-TW" sz="10500" dirty="0">
                            <a:solidFill>
                              <a:srgbClr val="0000FF"/>
                            </a:solidFill>
                          </a:rPr>
                          <m:t>−</m:t>
                        </m:r>
                        <m:r>
                          <m:rPr>
                            <m:nor/>
                          </m:rPr>
                          <a:rPr lang="en-US" altLang="zh-TW" sz="10500" dirty="0">
                            <a:solidFill>
                              <a:srgbClr val="0000FF"/>
                            </a:solidFill>
                          </a:rPr>
                          <m:t>Hsiang</m:t>
                        </m:r>
                        <m:r>
                          <m:rPr>
                            <m:nor/>
                          </m:rPr>
                          <a:rPr lang="en-US" altLang="zh-TW" sz="10500" dirty="0">
                            <a:solidFill>
                              <a:srgbClr val="0000FF"/>
                            </a:solidFill>
                          </a:rPr>
                          <m:t> </m:t>
                        </m:r>
                        <m:r>
                          <m:rPr>
                            <m:nor/>
                          </m:rPr>
                          <a:rPr lang="en-US" altLang="zh-TW" sz="10500" dirty="0">
                            <a:solidFill>
                              <a:srgbClr val="0000FF"/>
                            </a:solidFill>
                          </a:rPr>
                          <m:t>Yeh</m:t>
                        </m:r>
                      </m:e>
                      <m:sup>
                        <m:r>
                          <a:rPr lang="en-US" altLang="zh-TW" sz="10500" b="0" i="0" smtClean="0">
                            <a:solidFill>
                              <a:srgbClr val="0000FF"/>
                            </a:solidFill>
                            <a:latin typeface="Cambria Math" charset="0"/>
                          </a:rPr>
                          <m:t>1</m:t>
                        </m:r>
                      </m:sup>
                    </m:sSup>
                  </m:oMath>
                </a14:m>
                <a:r>
                  <a:rPr lang="en-US" altLang="zh-TW" sz="10500" dirty="0" smtClean="0">
                    <a:solidFill>
                      <a:srgbClr val="0000FF"/>
                    </a:solidFill>
                  </a:rPr>
                  <a:t>,</a:t>
                </a:r>
                <a14:m>
                  <m:oMath xmlns:m="http://schemas.openxmlformats.org/officeDocument/2006/math">
                    <m:sSup>
                      <m:sSupPr>
                        <m:ctrlPr>
                          <a:rPr lang="en-US" altLang="zh-TW" sz="10500" i="1" dirty="0">
                            <a:solidFill>
                              <a:srgbClr val="0000FF"/>
                            </a:solidFill>
                            <a:latin typeface="Cambria Math" charset="0"/>
                          </a:rPr>
                        </m:ctrlPr>
                      </m:sSupPr>
                      <m:e>
                        <m:r>
                          <m:rPr>
                            <m:nor/>
                          </m:rPr>
                          <a:rPr lang="en-US" altLang="zh-TW" sz="10500" dirty="0">
                            <a:solidFill>
                              <a:srgbClr val="0000FF"/>
                            </a:solidFill>
                            <a:latin typeface="Cambria Math" charset="0"/>
                          </a:rPr>
                          <m:t>Shin</m:t>
                        </m:r>
                        <m:r>
                          <m:rPr>
                            <m:nor/>
                          </m:rPr>
                          <a:rPr lang="en-US" altLang="zh-TW" sz="10500" dirty="0">
                            <a:solidFill>
                              <a:srgbClr val="0000FF"/>
                            </a:solidFill>
                            <a:latin typeface="Cambria Math" charset="0"/>
                          </a:rPr>
                          <m:t>−</m:t>
                        </m:r>
                        <m:r>
                          <m:rPr>
                            <m:nor/>
                          </m:rPr>
                          <a:rPr lang="en-US" altLang="zh-TW" sz="10500" dirty="0">
                            <a:solidFill>
                              <a:srgbClr val="0000FF"/>
                            </a:solidFill>
                            <a:latin typeface="Cambria Math" charset="0"/>
                          </a:rPr>
                          <m:t>Shan</m:t>
                        </m:r>
                        <m:r>
                          <m:rPr>
                            <m:nor/>
                          </m:rPr>
                          <a:rPr lang="en-US" altLang="zh-TW" sz="10500" dirty="0">
                            <a:solidFill>
                              <a:srgbClr val="0000FF"/>
                            </a:solidFill>
                            <a:latin typeface="Cambria Math" charset="0"/>
                          </a:rPr>
                          <m:t> </m:t>
                        </m:r>
                        <m:r>
                          <m:rPr>
                            <m:nor/>
                          </m:rPr>
                          <a:rPr lang="en-US" altLang="zh-TW" sz="10500" dirty="0">
                            <a:solidFill>
                              <a:srgbClr val="0000FF"/>
                            </a:solidFill>
                            <a:latin typeface="Cambria Math" charset="0"/>
                          </a:rPr>
                          <m:t>Eiko</m:t>
                        </m:r>
                        <m:r>
                          <m:rPr>
                            <m:nor/>
                          </m:rPr>
                          <a:rPr lang="en-US" altLang="zh-TW" sz="10500" dirty="0">
                            <a:solidFill>
                              <a:srgbClr val="0000FF"/>
                            </a:solidFill>
                            <a:latin typeface="Cambria Math" charset="0"/>
                          </a:rPr>
                          <m:t> </m:t>
                        </m:r>
                        <m:r>
                          <m:rPr>
                            <m:nor/>
                          </m:rPr>
                          <a:rPr lang="en-US" altLang="zh-TW" sz="10500" dirty="0">
                            <a:solidFill>
                              <a:srgbClr val="0000FF"/>
                            </a:solidFill>
                            <a:latin typeface="Cambria Math" charset="0"/>
                          </a:rPr>
                          <m:t>Y</m:t>
                        </m:r>
                        <m:r>
                          <m:rPr>
                            <m:sty m:val="p"/>
                          </m:rPr>
                          <a:rPr lang="en-US" altLang="zh-TW" sz="10500" dirty="0">
                            <a:solidFill>
                              <a:srgbClr val="0000FF"/>
                            </a:solidFill>
                            <a:latin typeface="Cambria Math" charset="0"/>
                          </a:rPr>
                          <m:t>u</m:t>
                        </m:r>
                      </m:e>
                      <m:sup>
                        <m:r>
                          <a:rPr lang="en-US" altLang="zh-TW" sz="10500" dirty="0">
                            <a:solidFill>
                              <a:srgbClr val="0000FF"/>
                            </a:solidFill>
                            <a:latin typeface="Cambria Math" charset="0"/>
                          </a:rPr>
                          <m:t>1</m:t>
                        </m:r>
                      </m:sup>
                    </m:sSup>
                    <m:r>
                      <a:rPr lang="en-US" altLang="zh-TW" sz="10500" b="0" i="1" dirty="0" smtClean="0">
                        <a:solidFill>
                          <a:srgbClr val="0000FF"/>
                        </a:solidFill>
                        <a:latin typeface="Cambria Math" charset="0"/>
                      </a:rPr>
                      <m:t>,</m:t>
                    </m:r>
                    <m:r>
                      <a:rPr lang="en-US" altLang="zh-TW" sz="10500" i="1" dirty="0">
                        <a:solidFill>
                          <a:srgbClr val="0000FF"/>
                        </a:solidFill>
                        <a:latin typeface="Cambria Math" charset="0"/>
                      </a:rPr>
                      <m:t> </m:t>
                    </m:r>
                    <m:sSup>
                      <m:sSupPr>
                        <m:ctrlPr>
                          <a:rPr lang="en-US" altLang="zh-TW" sz="10500" i="1" dirty="0" smtClean="0">
                            <a:solidFill>
                              <a:srgbClr val="0000FF"/>
                            </a:solidFill>
                            <a:latin typeface="Cambria Math" charset="0"/>
                          </a:rPr>
                        </m:ctrlPr>
                      </m:sSupPr>
                      <m:e>
                        <m:r>
                          <m:rPr>
                            <m:sty m:val="p"/>
                          </m:rPr>
                          <a:rPr lang="en-US" altLang="zh-TW" sz="10500" b="0" i="0" dirty="0" smtClean="0">
                            <a:solidFill>
                              <a:srgbClr val="0000FF"/>
                            </a:solidFill>
                            <a:latin typeface="Cambria Math" charset="0"/>
                          </a:rPr>
                          <m:t>Stathes</m:t>
                        </m:r>
                        <m:r>
                          <a:rPr lang="en-US" altLang="zh-TW" sz="10500" b="0" i="0" dirty="0" smtClean="0">
                            <a:solidFill>
                              <a:srgbClr val="0000FF"/>
                            </a:solidFill>
                            <a:latin typeface="Cambria Math" charset="0"/>
                          </a:rPr>
                          <m:t> </m:t>
                        </m:r>
                        <m:r>
                          <m:rPr>
                            <m:sty m:val="p"/>
                          </m:rPr>
                          <a:rPr lang="en-US" altLang="zh-TW" sz="10500" b="0" i="0" dirty="0" smtClean="0">
                            <a:solidFill>
                              <a:srgbClr val="0000FF"/>
                            </a:solidFill>
                            <a:latin typeface="Cambria Math" charset="0"/>
                          </a:rPr>
                          <m:t>Paganis</m:t>
                        </m:r>
                      </m:e>
                      <m:sup>
                        <m:r>
                          <a:rPr lang="en-US" altLang="zh-TW" sz="10500" b="0" i="0" dirty="0" smtClean="0">
                            <a:solidFill>
                              <a:srgbClr val="0000FF"/>
                            </a:solidFill>
                            <a:latin typeface="Cambria Math" charset="0"/>
                          </a:rPr>
                          <m:t>2</m:t>
                        </m:r>
                      </m:sup>
                    </m:sSup>
                  </m:oMath>
                </a14:m>
                <a:endParaRPr lang="en-US" altLang="zh-TW" sz="10500" dirty="0">
                  <a:solidFill>
                    <a:srgbClr val="0000FF"/>
                  </a:solidFill>
                </a:endParaRPr>
              </a:p>
              <a:p>
                <a:pPr algn="ctr"/>
                <a:r>
                  <a:rPr lang="en-US" altLang="zh-TW" sz="7300" i="1" dirty="0" smtClean="0">
                    <a:solidFill>
                      <a:srgbClr val="00B0F0"/>
                    </a:solidFill>
                  </a:rPr>
                  <a:t>1.Department </a:t>
                </a:r>
                <a:r>
                  <a:rPr lang="en-US" altLang="zh-TW" sz="7300" i="1" dirty="0">
                    <a:solidFill>
                      <a:srgbClr val="00B0F0"/>
                    </a:solidFill>
                  </a:rPr>
                  <a:t>of Physics and Center for High Energy and High Field Physics</a:t>
                </a:r>
                <a:r>
                  <a:rPr lang="en-US" altLang="zh-TW" sz="7300" i="1" dirty="0" smtClean="0">
                    <a:solidFill>
                      <a:srgbClr val="00B0F0"/>
                    </a:solidFill>
                  </a:rPr>
                  <a:t>, </a:t>
                </a:r>
                <a:r>
                  <a:rPr lang="en-US" altLang="zh-TW" sz="7300" i="1" dirty="0">
                    <a:solidFill>
                      <a:srgbClr val="00B0F0"/>
                    </a:solidFill>
                  </a:rPr>
                  <a:t>National Central </a:t>
                </a:r>
                <a:r>
                  <a:rPr lang="en-US" altLang="zh-TW" sz="7300" i="1" dirty="0" smtClean="0">
                    <a:solidFill>
                      <a:srgbClr val="00B0F0"/>
                    </a:solidFill>
                  </a:rPr>
                  <a:t>University</a:t>
                </a:r>
              </a:p>
              <a:p>
                <a:pPr algn="ctr"/>
                <a:r>
                  <a:rPr lang="en-US" altLang="zh-TW" sz="7300" i="1" dirty="0" smtClean="0">
                    <a:solidFill>
                      <a:srgbClr val="00B0F0"/>
                    </a:solidFill>
                  </a:rPr>
                  <a:t>2.Department </a:t>
                </a:r>
                <a:r>
                  <a:rPr lang="en-US" altLang="zh-TW" sz="7300" i="1" dirty="0">
                    <a:solidFill>
                      <a:srgbClr val="00B0F0"/>
                    </a:solidFill>
                  </a:rPr>
                  <a:t>of Physics, National </a:t>
                </a:r>
                <a:r>
                  <a:rPr lang="en-US" altLang="zh-TW" sz="7300" i="1" dirty="0" smtClean="0">
                    <a:solidFill>
                      <a:srgbClr val="00B0F0"/>
                    </a:solidFill>
                  </a:rPr>
                  <a:t>Taiwan University</a:t>
                </a:r>
                <a:endParaRPr lang="en-US" altLang="zh-TW" sz="7300" baseline="30000" dirty="0" smtClean="0"/>
              </a:p>
            </p:txBody>
          </p:sp>
        </mc:Choice>
        <mc:Fallback>
          <p:sp>
            <p:nvSpPr>
              <p:cNvPr id="9" name="標題 1"/>
              <p:cNvSpPr txBox="1">
                <a:spLocks noRot="1" noChangeAspect="1" noMove="1" noResize="1" noEditPoints="1" noAdjustHandles="1" noChangeArrowheads="1" noChangeShapeType="1" noTextEdit="1"/>
              </p:cNvSpPr>
              <p:nvPr/>
            </p:nvSpPr>
            <p:spPr>
              <a:xfrm>
                <a:off x="-39443" y="4412135"/>
                <a:ext cx="30279976" cy="6270496"/>
              </a:xfrm>
              <a:prstGeom prst="rect">
                <a:avLst/>
              </a:prstGeom>
              <a:blipFill rotWithShape="0">
                <a:blip r:embed="rId4"/>
                <a:stretch>
                  <a:fillRect t="-11479" r="-302"/>
                </a:stretch>
              </a:blipFill>
            </p:spPr>
            <p:txBody>
              <a:bodyPr/>
              <a:lstStyle/>
              <a:p>
                <a:r>
                  <a:rPr lang="zh-TW" altLang="en-US">
                    <a:noFill/>
                  </a:rPr>
                  <a:t> </a:t>
                </a:r>
              </a:p>
            </p:txBody>
          </p:sp>
        </mc:Fallback>
      </mc:AlternateContent>
      <p:sp>
        <p:nvSpPr>
          <p:cNvPr id="6" name="橢圓 5"/>
          <p:cNvSpPr/>
          <p:nvPr/>
        </p:nvSpPr>
        <p:spPr>
          <a:xfrm>
            <a:off x="10104217" y="15493323"/>
            <a:ext cx="10071540" cy="1007154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TW" altLang="en-US"/>
          </a:p>
        </p:txBody>
      </p:sp>
      <p:sp>
        <p:nvSpPr>
          <p:cNvPr id="17" name="橢圓 16"/>
          <p:cNvSpPr/>
          <p:nvPr/>
        </p:nvSpPr>
        <p:spPr>
          <a:xfrm>
            <a:off x="596766" y="18696402"/>
            <a:ext cx="10071540" cy="1007154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TW" altLang="en-US"/>
          </a:p>
        </p:txBody>
      </p:sp>
      <p:sp>
        <p:nvSpPr>
          <p:cNvPr id="18" name="橢圓 17"/>
          <p:cNvSpPr/>
          <p:nvPr/>
        </p:nvSpPr>
        <p:spPr>
          <a:xfrm>
            <a:off x="633164" y="28771976"/>
            <a:ext cx="10071540" cy="1007154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TW" altLang="en-US"/>
          </a:p>
        </p:txBody>
      </p:sp>
      <p:sp>
        <p:nvSpPr>
          <p:cNvPr id="19" name="橢圓 18"/>
          <p:cNvSpPr/>
          <p:nvPr/>
        </p:nvSpPr>
        <p:spPr>
          <a:xfrm>
            <a:off x="10196624" y="32583674"/>
            <a:ext cx="10071540" cy="1007154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TW" altLang="en-US"/>
          </a:p>
        </p:txBody>
      </p:sp>
      <p:sp>
        <p:nvSpPr>
          <p:cNvPr id="20" name="橢圓 19"/>
          <p:cNvSpPr/>
          <p:nvPr/>
        </p:nvSpPr>
        <p:spPr>
          <a:xfrm>
            <a:off x="19588887" y="28765715"/>
            <a:ext cx="10071540" cy="1007154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TW" altLang="en-US"/>
          </a:p>
        </p:txBody>
      </p:sp>
      <p:sp>
        <p:nvSpPr>
          <p:cNvPr id="21" name="橢圓 20"/>
          <p:cNvSpPr/>
          <p:nvPr/>
        </p:nvSpPr>
        <p:spPr>
          <a:xfrm>
            <a:off x="19611668" y="18696402"/>
            <a:ext cx="10071540" cy="1007154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TW" altLang="en-US"/>
          </a:p>
        </p:txBody>
      </p:sp>
      <p:sp>
        <p:nvSpPr>
          <p:cNvPr id="22" name="甜甜圈 21"/>
          <p:cNvSpPr/>
          <p:nvPr/>
        </p:nvSpPr>
        <p:spPr>
          <a:xfrm>
            <a:off x="7500316" y="23304934"/>
            <a:ext cx="14766994" cy="10921562"/>
          </a:xfrm>
          <a:prstGeom prst="donut">
            <a:avLst>
              <a:gd name="adj" fmla="val 170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solidFill>
                <a:schemeClr val="tx1"/>
              </a:solidFill>
            </a:endParaRPr>
          </a:p>
        </p:txBody>
      </p:sp>
      <p:pic>
        <p:nvPicPr>
          <p:cNvPr id="23" name="圖片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1605" y="39496154"/>
            <a:ext cx="3320779" cy="3312371"/>
          </a:xfrm>
          <a:prstGeom prst="rect">
            <a:avLst/>
          </a:prstGeom>
        </p:spPr>
      </p:pic>
      <p:pic>
        <p:nvPicPr>
          <p:cNvPr id="24" name="圖片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63739" y="39368886"/>
            <a:ext cx="3367335" cy="3453679"/>
          </a:xfrm>
          <a:prstGeom prst="rect">
            <a:avLst/>
          </a:prstGeom>
        </p:spPr>
      </p:pic>
      <p:pic>
        <p:nvPicPr>
          <p:cNvPr id="25" name="圖片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00316" y="39747286"/>
            <a:ext cx="2965802" cy="2985314"/>
          </a:xfrm>
          <a:prstGeom prst="rect">
            <a:avLst/>
          </a:prstGeom>
        </p:spPr>
      </p:pic>
      <p:sp>
        <p:nvSpPr>
          <p:cNvPr id="26" name="橢圓 25"/>
          <p:cNvSpPr/>
          <p:nvPr/>
        </p:nvSpPr>
        <p:spPr>
          <a:xfrm>
            <a:off x="5182603" y="14760701"/>
            <a:ext cx="972662" cy="9726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7" name="文字方塊 26"/>
          <p:cNvSpPr txBox="1"/>
          <p:nvPr/>
        </p:nvSpPr>
        <p:spPr>
          <a:xfrm>
            <a:off x="-1711083" y="15889248"/>
            <a:ext cx="14687237" cy="2123658"/>
          </a:xfrm>
          <a:prstGeom prst="rect">
            <a:avLst/>
          </a:prstGeom>
          <a:noFill/>
        </p:spPr>
        <p:txBody>
          <a:bodyPr wrap="square" rtlCol="0">
            <a:spAutoFit/>
          </a:bodyPr>
          <a:lstStyle/>
          <a:p>
            <a:pPr algn="ctr"/>
            <a:r>
              <a:rPr lang="en-US" altLang="zh-TW" sz="4400" b="1" dirty="0"/>
              <a:t>Hi, I’m Proton! </a:t>
            </a:r>
            <a:endParaRPr lang="en-US" altLang="zh-TW" sz="4400" b="1" dirty="0" smtClean="0"/>
          </a:p>
          <a:p>
            <a:pPr algn="ctr"/>
            <a:r>
              <a:rPr lang="en-US" altLang="zh-TW" sz="4400" b="1" dirty="0" smtClean="0"/>
              <a:t>Let me guide you in the beautiful world </a:t>
            </a:r>
          </a:p>
          <a:p>
            <a:pPr algn="ctr"/>
            <a:r>
              <a:rPr kumimoji="1" lang="en-US" altLang="zh-TW" sz="4400" b="1" dirty="0" smtClean="0"/>
              <a:t>of high energy Physics(HEP</a:t>
            </a:r>
            <a:r>
              <a:rPr kumimoji="1" lang="en-US" altLang="zh-TW" sz="4400" b="1" dirty="0" smtClean="0"/>
              <a:t>)</a:t>
            </a:r>
            <a:r>
              <a:rPr kumimoji="1" lang="zh-TW" altLang="en-US" sz="4400" b="1" dirty="0" smtClean="0"/>
              <a:t> </a:t>
            </a:r>
            <a:r>
              <a:rPr kumimoji="1" lang="en-US" altLang="zh-TW" sz="4400" b="1" dirty="0" smtClean="0"/>
              <a:t>with</a:t>
            </a:r>
            <a:r>
              <a:rPr kumimoji="1" lang="zh-TW" altLang="en-US" sz="4400" b="1" dirty="0" smtClean="0"/>
              <a:t> </a:t>
            </a:r>
            <a:r>
              <a:rPr kumimoji="1" lang="en-US" altLang="zh-TW" sz="4400" b="1" dirty="0" smtClean="0"/>
              <a:t>1~6</a:t>
            </a:r>
            <a:r>
              <a:rPr kumimoji="1" lang="zh-TW" altLang="en-US" sz="4400" b="1" dirty="0" smtClean="0"/>
              <a:t> </a:t>
            </a:r>
            <a:r>
              <a:rPr kumimoji="1" lang="en-US" altLang="zh-TW" sz="4400" b="1" dirty="0" smtClean="0"/>
              <a:t>stations!</a:t>
            </a:r>
            <a:endParaRPr kumimoji="1" lang="zh-TW" altLang="en-US" sz="4400" b="1" dirty="0"/>
          </a:p>
        </p:txBody>
      </p:sp>
      <p:sp>
        <p:nvSpPr>
          <p:cNvPr id="28" name="文字方塊 27"/>
          <p:cNvSpPr txBox="1"/>
          <p:nvPr/>
        </p:nvSpPr>
        <p:spPr>
          <a:xfrm>
            <a:off x="7701779" y="27120666"/>
            <a:ext cx="14687237" cy="3139321"/>
          </a:xfrm>
          <a:prstGeom prst="rect">
            <a:avLst/>
          </a:prstGeom>
          <a:noFill/>
        </p:spPr>
        <p:txBody>
          <a:bodyPr wrap="square" rtlCol="0">
            <a:spAutoFit/>
          </a:bodyPr>
          <a:lstStyle/>
          <a:p>
            <a:pPr algn="ctr"/>
            <a:r>
              <a:rPr lang="en-US" altLang="zh-TW" sz="6600" b="1" dirty="0">
                <a:solidFill>
                  <a:srgbClr val="FF0000"/>
                </a:solidFill>
              </a:rPr>
              <a:t>Welcome to the travel of my </a:t>
            </a:r>
            <a:r>
              <a:rPr lang="en-US" altLang="zh-TW" sz="6600" b="1" dirty="0" smtClean="0">
                <a:solidFill>
                  <a:srgbClr val="FF0000"/>
                </a:solidFill>
              </a:rPr>
              <a:t>studies with the proton of the guidance in this collider! </a:t>
            </a:r>
          </a:p>
          <a:p>
            <a:pPr algn="ctr"/>
            <a:r>
              <a:rPr lang="en-US" altLang="zh-TW" sz="6600" b="1" dirty="0" smtClean="0">
                <a:solidFill>
                  <a:srgbClr val="FF0000"/>
                </a:solidFill>
              </a:rPr>
              <a:t>Get </a:t>
            </a:r>
            <a:r>
              <a:rPr lang="en-US" altLang="zh-TW" sz="6600" b="1" dirty="0">
                <a:solidFill>
                  <a:srgbClr val="FF0000"/>
                </a:solidFill>
              </a:rPr>
              <a:t>started to see what </a:t>
            </a:r>
            <a:r>
              <a:rPr lang="en-US" altLang="zh-TW" sz="6600" b="1" dirty="0" smtClean="0">
                <a:solidFill>
                  <a:srgbClr val="FF0000"/>
                </a:solidFill>
              </a:rPr>
              <a:t>happens!</a:t>
            </a:r>
            <a:endParaRPr lang="en-US" altLang="zh-TW" sz="6600" b="1" dirty="0">
              <a:solidFill>
                <a:srgbClr val="FF0000"/>
              </a:solidFill>
            </a:endParaRPr>
          </a:p>
        </p:txBody>
      </p:sp>
      <p:sp>
        <p:nvSpPr>
          <p:cNvPr id="31" name="向右箭號 30"/>
          <p:cNvSpPr/>
          <p:nvPr/>
        </p:nvSpPr>
        <p:spPr>
          <a:xfrm>
            <a:off x="6155265" y="15107493"/>
            <a:ext cx="18993834" cy="24629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TW" altLang="en-US">
              <a:solidFill>
                <a:srgbClr val="FF0000"/>
              </a:solidFill>
            </a:endParaRPr>
          </a:p>
        </p:txBody>
      </p:sp>
      <p:sp>
        <p:nvSpPr>
          <p:cNvPr id="32" name="橢圓 31"/>
          <p:cNvSpPr/>
          <p:nvPr/>
        </p:nvSpPr>
        <p:spPr>
          <a:xfrm>
            <a:off x="25149099" y="14742786"/>
            <a:ext cx="972662" cy="9726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3" name="文字方塊 32"/>
          <p:cNvSpPr txBox="1"/>
          <p:nvPr/>
        </p:nvSpPr>
        <p:spPr>
          <a:xfrm>
            <a:off x="17652181" y="15638606"/>
            <a:ext cx="14687237" cy="2954655"/>
          </a:xfrm>
          <a:prstGeom prst="rect">
            <a:avLst/>
          </a:prstGeom>
          <a:noFill/>
        </p:spPr>
        <p:txBody>
          <a:bodyPr wrap="square" rtlCol="0">
            <a:spAutoFit/>
          </a:bodyPr>
          <a:lstStyle/>
          <a:p>
            <a:pPr algn="ctr"/>
            <a:r>
              <a:rPr kumimoji="1" lang="en-US" altLang="zh-TW" sz="5400" b="1" dirty="0" smtClean="0"/>
              <a:t>Words </a:t>
            </a:r>
            <a:r>
              <a:rPr kumimoji="1" lang="en-US" altLang="zh-TW" sz="5400" b="1" dirty="0" smtClean="0"/>
              <a:t>definition:</a:t>
            </a:r>
          </a:p>
          <a:p>
            <a:pPr algn="ctr"/>
            <a:r>
              <a:rPr kumimoji="1" lang="en-US" altLang="zh-TW" sz="4400" b="1" dirty="0" smtClean="0"/>
              <a:t>Visible </a:t>
            </a:r>
            <a:r>
              <a:rPr kumimoji="1" lang="en-US" altLang="zh-TW" sz="4400" b="1" dirty="0" smtClean="0"/>
              <a:t>energy:</a:t>
            </a:r>
            <a:r>
              <a:rPr kumimoji="1" lang="zh-TW" altLang="en-US" sz="4400" b="1" dirty="0" smtClean="0"/>
              <a:t> </a:t>
            </a:r>
            <a:r>
              <a:rPr kumimoji="1" lang="en-US" altLang="zh-TW" sz="4400" b="1" dirty="0" smtClean="0"/>
              <a:t>What </a:t>
            </a:r>
            <a:r>
              <a:rPr kumimoji="1" lang="en-US" altLang="zh-TW" sz="4400" b="1" dirty="0"/>
              <a:t>is seen by the detector</a:t>
            </a:r>
            <a:endParaRPr kumimoji="1" lang="en-US" altLang="zh-TW" sz="4400" b="1" dirty="0" smtClean="0"/>
          </a:p>
          <a:p>
            <a:pPr algn="ctr"/>
            <a:r>
              <a:rPr kumimoji="1" lang="en-US" altLang="zh-TW" sz="4400" b="1" dirty="0" smtClean="0"/>
              <a:t>Reconstruction energy: </a:t>
            </a:r>
            <a:r>
              <a:rPr kumimoji="1" lang="en-US" altLang="zh-TW" sz="4400" b="1" dirty="0" smtClean="0"/>
              <a:t>calibrated</a:t>
            </a:r>
            <a:r>
              <a:rPr kumimoji="1" lang="zh-TW" altLang="en-US" sz="4400" b="1" dirty="0" smtClean="0"/>
              <a:t> </a:t>
            </a:r>
            <a:r>
              <a:rPr kumimoji="1" lang="en-US" altLang="zh-TW" sz="4400" b="1" dirty="0" smtClean="0"/>
              <a:t>energy</a:t>
            </a:r>
            <a:endParaRPr kumimoji="1" lang="en-US" altLang="zh-TW" sz="4400" b="1" dirty="0" smtClean="0"/>
          </a:p>
          <a:p>
            <a:pPr algn="ctr"/>
            <a:r>
              <a:rPr kumimoji="1" lang="en-US" altLang="zh-TW" sz="4400" b="1" dirty="0" smtClean="0"/>
              <a:t>True energy: Real energy of particle</a:t>
            </a:r>
            <a:endParaRPr kumimoji="1" lang="zh-TW" altLang="en-US" sz="4400" b="1" dirty="0"/>
          </a:p>
        </p:txBody>
      </p:sp>
      <p:sp>
        <p:nvSpPr>
          <p:cNvPr id="34" name="橢圓 33"/>
          <p:cNvSpPr/>
          <p:nvPr/>
        </p:nvSpPr>
        <p:spPr>
          <a:xfrm>
            <a:off x="14671381" y="22989365"/>
            <a:ext cx="972662" cy="9726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6" name="橢圓 35"/>
          <p:cNvSpPr/>
          <p:nvPr/>
        </p:nvSpPr>
        <p:spPr>
          <a:xfrm>
            <a:off x="8342128" y="31286984"/>
            <a:ext cx="972662" cy="9726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7" name="橢圓 36"/>
          <p:cNvSpPr/>
          <p:nvPr/>
        </p:nvSpPr>
        <p:spPr>
          <a:xfrm>
            <a:off x="14659473" y="33740165"/>
            <a:ext cx="972662" cy="9726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8" name="橢圓 37"/>
          <p:cNvSpPr/>
          <p:nvPr/>
        </p:nvSpPr>
        <p:spPr>
          <a:xfrm>
            <a:off x="20560032" y="31304808"/>
            <a:ext cx="972662" cy="9726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9" name="橢圓 38"/>
          <p:cNvSpPr/>
          <p:nvPr/>
        </p:nvSpPr>
        <p:spPr>
          <a:xfrm>
            <a:off x="20560032" y="25266482"/>
            <a:ext cx="972662" cy="9726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0" name="橢圓 39"/>
          <p:cNvSpPr/>
          <p:nvPr/>
        </p:nvSpPr>
        <p:spPr>
          <a:xfrm>
            <a:off x="23718982" y="40098272"/>
            <a:ext cx="972662" cy="9726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1" name="文字方塊 40"/>
          <p:cNvSpPr txBox="1"/>
          <p:nvPr/>
        </p:nvSpPr>
        <p:spPr>
          <a:xfrm>
            <a:off x="17080234" y="41134225"/>
            <a:ext cx="14687237" cy="1754326"/>
          </a:xfrm>
          <a:prstGeom prst="rect">
            <a:avLst/>
          </a:prstGeom>
          <a:noFill/>
        </p:spPr>
        <p:txBody>
          <a:bodyPr wrap="square" rtlCol="0">
            <a:spAutoFit/>
          </a:bodyPr>
          <a:lstStyle/>
          <a:p>
            <a:pPr algn="ctr"/>
            <a:r>
              <a:rPr kumimoji="1" lang="en-US" altLang="zh-TW" sz="5400" b="1" dirty="0" smtClean="0"/>
              <a:t>Thank you for your participation!</a:t>
            </a:r>
          </a:p>
          <a:p>
            <a:pPr algn="ctr"/>
            <a:r>
              <a:rPr kumimoji="1" lang="en-US" altLang="zh-TW" sz="5400" b="1" dirty="0" smtClean="0"/>
              <a:t>If </a:t>
            </a:r>
            <a:r>
              <a:rPr kumimoji="1" lang="en-US" altLang="zh-TW" sz="5400" b="1" dirty="0" smtClean="0"/>
              <a:t>you are </a:t>
            </a:r>
            <a:r>
              <a:rPr kumimoji="1" lang="en-US" altLang="zh-TW" sz="5400" b="1" dirty="0" smtClean="0"/>
              <a:t>interested, </a:t>
            </a:r>
            <a:r>
              <a:rPr kumimoji="1" lang="en-US" altLang="zh-TW" sz="5400" b="1" dirty="0" smtClean="0"/>
              <a:t>please contact me. </a:t>
            </a:r>
            <a:endParaRPr kumimoji="1" lang="zh-TW" altLang="en-US" sz="5400" b="1" dirty="0"/>
          </a:p>
        </p:txBody>
      </p:sp>
      <p:sp>
        <p:nvSpPr>
          <p:cNvPr id="42" name="文字方塊 41"/>
          <p:cNvSpPr txBox="1"/>
          <p:nvPr/>
        </p:nvSpPr>
        <p:spPr>
          <a:xfrm>
            <a:off x="14000422" y="15606669"/>
            <a:ext cx="4798030" cy="923330"/>
          </a:xfrm>
          <a:prstGeom prst="rect">
            <a:avLst/>
          </a:prstGeom>
          <a:noFill/>
        </p:spPr>
        <p:txBody>
          <a:bodyPr wrap="square" rtlCol="0">
            <a:spAutoFit/>
          </a:bodyPr>
          <a:lstStyle/>
          <a:p>
            <a:r>
              <a:rPr kumimoji="1" lang="en-US" altLang="zh-TW" sz="5400" b="1" dirty="0" smtClean="0">
                <a:solidFill>
                  <a:schemeClr val="tx2"/>
                </a:solidFill>
              </a:rPr>
              <a:t>Purpose</a:t>
            </a:r>
            <a:endParaRPr kumimoji="1" lang="zh-TW" altLang="en-US" sz="5400" b="1" dirty="0">
              <a:solidFill>
                <a:schemeClr val="tx2"/>
              </a:solidFill>
            </a:endParaRPr>
          </a:p>
        </p:txBody>
      </p:sp>
      <p:sp>
        <p:nvSpPr>
          <p:cNvPr id="43" name="文字方塊 42"/>
          <p:cNvSpPr txBox="1"/>
          <p:nvPr/>
        </p:nvSpPr>
        <p:spPr>
          <a:xfrm>
            <a:off x="10600484" y="16382720"/>
            <a:ext cx="9478095" cy="4832092"/>
          </a:xfrm>
          <a:prstGeom prst="rect">
            <a:avLst/>
          </a:prstGeom>
          <a:noFill/>
        </p:spPr>
        <p:txBody>
          <a:bodyPr wrap="square" rtlCol="0">
            <a:spAutoFit/>
          </a:bodyPr>
          <a:lstStyle/>
          <a:p>
            <a:pPr algn="ctr"/>
            <a:r>
              <a:rPr lang="en-US" altLang="zh-TW" sz="4400" dirty="0"/>
              <a:t>Out of the depths of </a:t>
            </a:r>
            <a:r>
              <a:rPr lang="en-US" altLang="zh-TW" sz="4400" b="1" dirty="0">
                <a:solidFill>
                  <a:srgbClr val="FF0000"/>
                </a:solidFill>
              </a:rPr>
              <a:t>space and time </a:t>
            </a:r>
            <a:endParaRPr lang="en-US" altLang="zh-TW" sz="4400" b="1" dirty="0" smtClean="0">
              <a:solidFill>
                <a:srgbClr val="FF0000"/>
              </a:solidFill>
            </a:endParaRPr>
          </a:p>
          <a:p>
            <a:pPr algn="ctr"/>
            <a:r>
              <a:rPr lang="en-US" altLang="zh-TW" sz="4400" dirty="0" smtClean="0"/>
              <a:t>Even </a:t>
            </a:r>
            <a:r>
              <a:rPr lang="en-US" altLang="zh-TW" sz="4400" dirty="0"/>
              <a:t>the </a:t>
            </a:r>
            <a:r>
              <a:rPr lang="en-US" altLang="zh-TW" sz="4400" b="1" dirty="0">
                <a:solidFill>
                  <a:srgbClr val="FF0000"/>
                </a:solidFill>
              </a:rPr>
              <a:t>bosons</a:t>
            </a:r>
            <a:r>
              <a:rPr lang="en-US" altLang="zh-TW" sz="4400" dirty="0"/>
              <a:t> cannot hide </a:t>
            </a:r>
            <a:endParaRPr lang="en-US" altLang="zh-TW" sz="4400" dirty="0" smtClean="0"/>
          </a:p>
          <a:p>
            <a:pPr algn="ctr"/>
            <a:r>
              <a:rPr lang="en-US" altLang="zh-TW" sz="4400" b="1" dirty="0" smtClean="0">
                <a:solidFill>
                  <a:srgbClr val="FF0000"/>
                </a:solidFill>
              </a:rPr>
              <a:t>Out of the mess we leave behind </a:t>
            </a:r>
          </a:p>
          <a:p>
            <a:pPr algn="ctr"/>
            <a:r>
              <a:rPr lang="en-US" altLang="zh-TW" sz="4400" dirty="0" smtClean="0"/>
              <a:t>What </a:t>
            </a:r>
            <a:r>
              <a:rPr lang="en-US" altLang="zh-TW" sz="4400" dirty="0"/>
              <a:t>will they find</a:t>
            </a:r>
            <a:endParaRPr lang="en-US" altLang="zh-TW" sz="4400" dirty="0" smtClean="0"/>
          </a:p>
          <a:p>
            <a:pPr algn="ctr"/>
            <a:r>
              <a:rPr lang="en-US" altLang="zh-TW" sz="4400" dirty="0" smtClean="0"/>
              <a:t>You and I </a:t>
            </a:r>
          </a:p>
          <a:p>
            <a:pPr algn="ctr"/>
            <a:r>
              <a:rPr lang="en-US" altLang="zh-TW" sz="4400" dirty="0" smtClean="0"/>
              <a:t>Collide</a:t>
            </a:r>
          </a:p>
          <a:p>
            <a:pPr algn="ctr"/>
            <a:r>
              <a:rPr kumimoji="1" lang="en-US" altLang="zh-TW" sz="4400" b="1" dirty="0"/>
              <a:t>	</a:t>
            </a:r>
            <a:r>
              <a:rPr kumimoji="1" lang="en-US" altLang="zh-TW" sz="4400" b="1" dirty="0" smtClean="0"/>
              <a:t>~LHC&lt;Collide&gt;</a:t>
            </a:r>
            <a:endParaRPr kumimoji="1" lang="zh-TW" altLang="en-US" sz="4400" b="1" dirty="0"/>
          </a:p>
        </p:txBody>
      </p:sp>
      <p:pic>
        <p:nvPicPr>
          <p:cNvPr id="44" name="800px-Standard_Model_of_Elementary_Particles.svg.png"/>
          <p:cNvPicPr/>
          <p:nvPr/>
        </p:nvPicPr>
        <p:blipFill>
          <a:blip r:embed="rId8">
            <a:extLst/>
          </a:blip>
          <a:stretch>
            <a:fillRect/>
          </a:stretch>
        </p:blipFill>
        <p:spPr>
          <a:xfrm>
            <a:off x="427641" y="18893369"/>
            <a:ext cx="9167645" cy="8766561"/>
          </a:xfrm>
          <a:prstGeom prst="rect">
            <a:avLst/>
          </a:prstGeom>
          <a:ln w="12700">
            <a:miter lim="400000"/>
          </a:ln>
        </p:spPr>
      </p:pic>
      <p:sp>
        <p:nvSpPr>
          <p:cNvPr id="35" name="橢圓 34"/>
          <p:cNvSpPr/>
          <p:nvPr/>
        </p:nvSpPr>
        <p:spPr>
          <a:xfrm>
            <a:off x="8342128" y="25266482"/>
            <a:ext cx="972662" cy="9726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6" name="文字方塊 45"/>
          <p:cNvSpPr txBox="1"/>
          <p:nvPr/>
        </p:nvSpPr>
        <p:spPr>
          <a:xfrm>
            <a:off x="14815964" y="22760663"/>
            <a:ext cx="3314750" cy="1354217"/>
          </a:xfrm>
          <a:prstGeom prst="rect">
            <a:avLst/>
          </a:prstGeom>
          <a:noFill/>
        </p:spPr>
        <p:txBody>
          <a:bodyPr wrap="square" rtlCol="0">
            <a:spAutoFit/>
          </a:bodyPr>
          <a:lstStyle/>
          <a:p>
            <a:r>
              <a:rPr kumimoji="1" lang="en-US" altLang="zh-TW">
                <a:solidFill>
                  <a:schemeClr val="bg1"/>
                </a:solidFill>
              </a:rPr>
              <a:t>1</a:t>
            </a:r>
            <a:endParaRPr kumimoji="1" lang="zh-TW" altLang="en-US" dirty="0">
              <a:solidFill>
                <a:schemeClr val="bg1"/>
              </a:solidFill>
            </a:endParaRPr>
          </a:p>
        </p:txBody>
      </p:sp>
      <p:sp>
        <p:nvSpPr>
          <p:cNvPr id="47" name="文字方塊 46"/>
          <p:cNvSpPr txBox="1"/>
          <p:nvPr/>
        </p:nvSpPr>
        <p:spPr>
          <a:xfrm>
            <a:off x="8486711" y="25055541"/>
            <a:ext cx="3314750" cy="1354217"/>
          </a:xfrm>
          <a:prstGeom prst="rect">
            <a:avLst/>
          </a:prstGeom>
          <a:noFill/>
        </p:spPr>
        <p:txBody>
          <a:bodyPr wrap="square" rtlCol="0">
            <a:spAutoFit/>
          </a:bodyPr>
          <a:lstStyle/>
          <a:p>
            <a:r>
              <a:rPr kumimoji="1" lang="en-US" altLang="zh-TW" dirty="0">
                <a:solidFill>
                  <a:schemeClr val="bg1"/>
                </a:solidFill>
              </a:rPr>
              <a:t>2</a:t>
            </a:r>
            <a:endParaRPr kumimoji="1" lang="zh-TW" altLang="en-US" dirty="0">
              <a:solidFill>
                <a:schemeClr val="bg1"/>
              </a:solidFill>
            </a:endParaRPr>
          </a:p>
        </p:txBody>
      </p:sp>
      <p:sp>
        <p:nvSpPr>
          <p:cNvPr id="48" name="文字方塊 47"/>
          <p:cNvSpPr txBox="1"/>
          <p:nvPr/>
        </p:nvSpPr>
        <p:spPr>
          <a:xfrm>
            <a:off x="8486711" y="31089186"/>
            <a:ext cx="3314750" cy="1354217"/>
          </a:xfrm>
          <a:prstGeom prst="rect">
            <a:avLst/>
          </a:prstGeom>
          <a:noFill/>
        </p:spPr>
        <p:txBody>
          <a:bodyPr wrap="square" rtlCol="0">
            <a:spAutoFit/>
          </a:bodyPr>
          <a:lstStyle/>
          <a:p>
            <a:r>
              <a:rPr kumimoji="1" lang="en-US" altLang="zh-TW" dirty="0" smtClean="0">
                <a:solidFill>
                  <a:schemeClr val="bg1"/>
                </a:solidFill>
              </a:rPr>
              <a:t>3</a:t>
            </a:r>
            <a:endParaRPr kumimoji="1" lang="zh-TW" altLang="en-US" dirty="0">
              <a:solidFill>
                <a:schemeClr val="bg1"/>
              </a:solidFill>
            </a:endParaRPr>
          </a:p>
        </p:txBody>
      </p:sp>
      <p:sp>
        <p:nvSpPr>
          <p:cNvPr id="49" name="文字方塊 48"/>
          <p:cNvSpPr txBox="1"/>
          <p:nvPr/>
        </p:nvSpPr>
        <p:spPr>
          <a:xfrm>
            <a:off x="14766129" y="33549387"/>
            <a:ext cx="3314750" cy="1354217"/>
          </a:xfrm>
          <a:prstGeom prst="rect">
            <a:avLst/>
          </a:prstGeom>
          <a:noFill/>
        </p:spPr>
        <p:txBody>
          <a:bodyPr wrap="square" rtlCol="0">
            <a:spAutoFit/>
          </a:bodyPr>
          <a:lstStyle/>
          <a:p>
            <a:r>
              <a:rPr kumimoji="1" lang="en-US" altLang="zh-TW" dirty="0">
                <a:solidFill>
                  <a:schemeClr val="bg1"/>
                </a:solidFill>
              </a:rPr>
              <a:t>4</a:t>
            </a:r>
            <a:endParaRPr kumimoji="1" lang="zh-TW" altLang="en-US" dirty="0">
              <a:solidFill>
                <a:schemeClr val="bg1"/>
              </a:solidFill>
            </a:endParaRPr>
          </a:p>
        </p:txBody>
      </p:sp>
      <p:sp>
        <p:nvSpPr>
          <p:cNvPr id="50" name="文字方塊 49"/>
          <p:cNvSpPr txBox="1"/>
          <p:nvPr/>
        </p:nvSpPr>
        <p:spPr>
          <a:xfrm>
            <a:off x="20690934" y="31089186"/>
            <a:ext cx="3314750" cy="1354217"/>
          </a:xfrm>
          <a:prstGeom prst="rect">
            <a:avLst/>
          </a:prstGeom>
          <a:noFill/>
        </p:spPr>
        <p:txBody>
          <a:bodyPr wrap="square" rtlCol="0">
            <a:spAutoFit/>
          </a:bodyPr>
          <a:lstStyle/>
          <a:p>
            <a:r>
              <a:rPr kumimoji="1" lang="en-US" altLang="zh-TW" dirty="0" smtClean="0">
                <a:solidFill>
                  <a:schemeClr val="bg1"/>
                </a:solidFill>
              </a:rPr>
              <a:t>5</a:t>
            </a:r>
            <a:endParaRPr kumimoji="1" lang="zh-TW" altLang="en-US" dirty="0">
              <a:solidFill>
                <a:schemeClr val="bg1"/>
              </a:solidFill>
            </a:endParaRPr>
          </a:p>
        </p:txBody>
      </p:sp>
      <p:sp>
        <p:nvSpPr>
          <p:cNvPr id="51" name="文字方塊 50"/>
          <p:cNvSpPr txBox="1"/>
          <p:nvPr/>
        </p:nvSpPr>
        <p:spPr>
          <a:xfrm>
            <a:off x="20712842" y="25048102"/>
            <a:ext cx="3314750" cy="1354217"/>
          </a:xfrm>
          <a:prstGeom prst="rect">
            <a:avLst/>
          </a:prstGeom>
          <a:noFill/>
        </p:spPr>
        <p:txBody>
          <a:bodyPr wrap="square" rtlCol="0">
            <a:spAutoFit/>
          </a:bodyPr>
          <a:lstStyle/>
          <a:p>
            <a:r>
              <a:rPr kumimoji="1" lang="en-US" altLang="zh-TW" dirty="0">
                <a:solidFill>
                  <a:schemeClr val="bg1"/>
                </a:solidFill>
              </a:rPr>
              <a:t>6</a:t>
            </a:r>
            <a:endParaRPr kumimoji="1" lang="zh-TW" altLang="en-US" dirty="0">
              <a:solidFill>
                <a:schemeClr val="bg1"/>
              </a:solidFill>
            </a:endParaRPr>
          </a:p>
        </p:txBody>
      </p:sp>
      <p:cxnSp>
        <p:nvCxnSpPr>
          <p:cNvPr id="53" name="直線箭頭接點 52"/>
          <p:cNvCxnSpPr/>
          <p:nvPr/>
        </p:nvCxnSpPr>
        <p:spPr>
          <a:xfrm flipH="1">
            <a:off x="12530048" y="23383783"/>
            <a:ext cx="2161714" cy="198793"/>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箭頭接點 55"/>
          <p:cNvCxnSpPr/>
          <p:nvPr/>
        </p:nvCxnSpPr>
        <p:spPr>
          <a:xfrm flipH="1">
            <a:off x="10974823" y="23640964"/>
            <a:ext cx="1605005" cy="568741"/>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箭頭接點 58"/>
          <p:cNvCxnSpPr/>
          <p:nvPr/>
        </p:nvCxnSpPr>
        <p:spPr>
          <a:xfrm flipH="1">
            <a:off x="9567132" y="24182971"/>
            <a:ext cx="1388769" cy="833934"/>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箭頭接點 60"/>
          <p:cNvCxnSpPr/>
          <p:nvPr/>
        </p:nvCxnSpPr>
        <p:spPr>
          <a:xfrm flipH="1">
            <a:off x="7527059" y="26944601"/>
            <a:ext cx="498356" cy="1238907"/>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箭頭接點 62"/>
          <p:cNvCxnSpPr/>
          <p:nvPr/>
        </p:nvCxnSpPr>
        <p:spPr>
          <a:xfrm flipH="1">
            <a:off x="7580073" y="28146261"/>
            <a:ext cx="48870" cy="1330816"/>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箭頭接點 64"/>
          <p:cNvCxnSpPr/>
          <p:nvPr/>
        </p:nvCxnSpPr>
        <p:spPr>
          <a:xfrm>
            <a:off x="7628943" y="29358215"/>
            <a:ext cx="396472" cy="1348918"/>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p:cNvCxnSpPr/>
          <p:nvPr/>
        </p:nvCxnSpPr>
        <p:spPr>
          <a:xfrm>
            <a:off x="7980120" y="30602855"/>
            <a:ext cx="628908" cy="982108"/>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箭頭接點 68"/>
          <p:cNvCxnSpPr/>
          <p:nvPr/>
        </p:nvCxnSpPr>
        <p:spPr>
          <a:xfrm>
            <a:off x="9314790" y="32198047"/>
            <a:ext cx="1255718" cy="980921"/>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箭頭接點 72"/>
          <p:cNvCxnSpPr>
            <a:endCxn id="37" idx="2"/>
          </p:cNvCxnSpPr>
          <p:nvPr/>
        </p:nvCxnSpPr>
        <p:spPr>
          <a:xfrm>
            <a:off x="12107557" y="33725994"/>
            <a:ext cx="2551916" cy="500502"/>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箭頭接點 75"/>
          <p:cNvCxnSpPr/>
          <p:nvPr/>
        </p:nvCxnSpPr>
        <p:spPr>
          <a:xfrm flipV="1">
            <a:off x="15632135" y="33805233"/>
            <a:ext cx="1842733" cy="313434"/>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箭頭接點 77"/>
          <p:cNvCxnSpPr/>
          <p:nvPr/>
        </p:nvCxnSpPr>
        <p:spPr>
          <a:xfrm flipV="1">
            <a:off x="17497334" y="33084296"/>
            <a:ext cx="1779250" cy="761809"/>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箭頭接點 81"/>
          <p:cNvCxnSpPr/>
          <p:nvPr/>
        </p:nvCxnSpPr>
        <p:spPr>
          <a:xfrm flipV="1">
            <a:off x="19236443" y="32028805"/>
            <a:ext cx="1485599" cy="1093303"/>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箭頭接點 85"/>
          <p:cNvCxnSpPr/>
          <p:nvPr/>
        </p:nvCxnSpPr>
        <p:spPr>
          <a:xfrm flipV="1">
            <a:off x="21304741" y="30189720"/>
            <a:ext cx="612228" cy="1150971"/>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箭頭接點 96"/>
          <p:cNvCxnSpPr/>
          <p:nvPr/>
        </p:nvCxnSpPr>
        <p:spPr>
          <a:xfrm flipH="1" flipV="1">
            <a:off x="21302672" y="26044510"/>
            <a:ext cx="563199" cy="1081828"/>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p:cNvCxnSpPr/>
          <p:nvPr/>
        </p:nvCxnSpPr>
        <p:spPr>
          <a:xfrm flipH="1" flipV="1">
            <a:off x="19485885" y="24470148"/>
            <a:ext cx="1105866" cy="1019803"/>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箭頭接點 100"/>
          <p:cNvCxnSpPr/>
          <p:nvPr/>
        </p:nvCxnSpPr>
        <p:spPr>
          <a:xfrm flipH="1" flipV="1">
            <a:off x="17882496" y="23795955"/>
            <a:ext cx="1764622" cy="888033"/>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箭頭接點 102"/>
          <p:cNvCxnSpPr/>
          <p:nvPr/>
        </p:nvCxnSpPr>
        <p:spPr>
          <a:xfrm flipH="1" flipV="1">
            <a:off x="15570525" y="23347889"/>
            <a:ext cx="2391064" cy="526367"/>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p:cNvCxnSpPr/>
          <p:nvPr/>
        </p:nvCxnSpPr>
        <p:spPr>
          <a:xfrm>
            <a:off x="10457826" y="33025095"/>
            <a:ext cx="1649731" cy="730259"/>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箭頭接點 112"/>
          <p:cNvCxnSpPr/>
          <p:nvPr/>
        </p:nvCxnSpPr>
        <p:spPr>
          <a:xfrm flipV="1">
            <a:off x="21918515" y="29252941"/>
            <a:ext cx="198833" cy="900949"/>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箭頭接點 114"/>
          <p:cNvCxnSpPr/>
          <p:nvPr/>
        </p:nvCxnSpPr>
        <p:spPr>
          <a:xfrm flipH="1" flipV="1">
            <a:off x="21740230" y="26944601"/>
            <a:ext cx="355662" cy="876283"/>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箭頭接點 116"/>
          <p:cNvCxnSpPr/>
          <p:nvPr/>
        </p:nvCxnSpPr>
        <p:spPr>
          <a:xfrm flipH="1" flipV="1">
            <a:off x="22117348" y="28115696"/>
            <a:ext cx="75994" cy="725685"/>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1" name="文字方塊 120"/>
          <p:cNvSpPr txBox="1"/>
          <p:nvPr/>
        </p:nvSpPr>
        <p:spPr>
          <a:xfrm>
            <a:off x="10529285" y="21021887"/>
            <a:ext cx="9478095" cy="2123658"/>
          </a:xfrm>
          <a:prstGeom prst="rect">
            <a:avLst/>
          </a:prstGeom>
          <a:noFill/>
        </p:spPr>
        <p:txBody>
          <a:bodyPr wrap="square" rtlCol="0">
            <a:spAutoFit/>
          </a:bodyPr>
          <a:lstStyle/>
          <a:p>
            <a:pPr algn="ctr"/>
            <a:r>
              <a:rPr kumimoji="1" lang="en-US" altLang="zh-TW" sz="4400" b="1" dirty="0" smtClean="0">
                <a:solidFill>
                  <a:schemeClr val="accent6">
                    <a:lumMod val="75000"/>
                  </a:schemeClr>
                </a:solidFill>
              </a:rPr>
              <a:t>Beyond standard model particle exist(s)?</a:t>
            </a:r>
          </a:p>
          <a:p>
            <a:pPr algn="ctr"/>
            <a:r>
              <a:rPr kumimoji="1" lang="en-US" altLang="zh-TW" sz="4400" b="1" dirty="0" smtClean="0">
                <a:solidFill>
                  <a:schemeClr val="accent6">
                    <a:lumMod val="75000"/>
                  </a:schemeClr>
                </a:solidFill>
              </a:rPr>
              <a:t>Dark matter exist(s)?</a:t>
            </a:r>
          </a:p>
          <a:p>
            <a:pPr algn="ctr"/>
            <a:r>
              <a:rPr kumimoji="1" lang="en-US" altLang="zh-TW" sz="4400" b="1" dirty="0" smtClean="0">
                <a:solidFill>
                  <a:schemeClr val="accent6">
                    <a:lumMod val="75000"/>
                  </a:schemeClr>
                </a:solidFill>
              </a:rPr>
              <a:t>Deep structure in our universe?</a:t>
            </a:r>
          </a:p>
        </p:txBody>
      </p:sp>
      <p:pic>
        <p:nvPicPr>
          <p:cNvPr id="122" name="圖片 1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53911" y="24406541"/>
            <a:ext cx="8437059" cy="2971800"/>
          </a:xfrm>
          <a:prstGeom prst="rect">
            <a:avLst/>
          </a:prstGeom>
        </p:spPr>
      </p:pic>
      <p:pic>
        <p:nvPicPr>
          <p:cNvPr id="123" name="圖片 1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3532" y="34072423"/>
            <a:ext cx="9967144" cy="4951762"/>
          </a:xfrm>
          <a:prstGeom prst="rect">
            <a:avLst/>
          </a:prstGeom>
        </p:spPr>
      </p:pic>
      <p:pic>
        <p:nvPicPr>
          <p:cNvPr id="124" name="圖片 12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4718" y="30032674"/>
            <a:ext cx="8568184" cy="3184919"/>
          </a:xfrm>
          <a:prstGeom prst="rect">
            <a:avLst/>
          </a:prstGeom>
        </p:spPr>
      </p:pic>
      <p:sp>
        <p:nvSpPr>
          <p:cNvPr id="125" name="文字方塊 124"/>
          <p:cNvSpPr txBox="1"/>
          <p:nvPr/>
        </p:nvSpPr>
        <p:spPr>
          <a:xfrm>
            <a:off x="12664121" y="32802455"/>
            <a:ext cx="7618436" cy="769441"/>
          </a:xfrm>
          <a:prstGeom prst="rect">
            <a:avLst/>
          </a:prstGeom>
          <a:noFill/>
        </p:spPr>
        <p:txBody>
          <a:bodyPr wrap="square" rtlCol="0">
            <a:spAutoFit/>
          </a:bodyPr>
          <a:lstStyle/>
          <a:p>
            <a:r>
              <a:rPr kumimoji="1" lang="en-US" altLang="zh-TW" sz="4400" b="1" dirty="0" smtClean="0">
                <a:solidFill>
                  <a:srgbClr val="7030A0"/>
                </a:solidFill>
              </a:rPr>
              <a:t>Hadronic showering</a:t>
            </a:r>
            <a:endParaRPr kumimoji="1" lang="zh-TW" altLang="en-US" sz="4400" b="1" dirty="0">
              <a:solidFill>
                <a:srgbClr val="7030A0"/>
              </a:solidFill>
            </a:endParaRPr>
          </a:p>
        </p:txBody>
      </p:sp>
      <p:sp>
        <p:nvSpPr>
          <p:cNvPr id="126" name="文字方塊 125"/>
          <p:cNvSpPr txBox="1"/>
          <p:nvPr/>
        </p:nvSpPr>
        <p:spPr>
          <a:xfrm>
            <a:off x="11830567" y="26741617"/>
            <a:ext cx="7618436" cy="769441"/>
          </a:xfrm>
          <a:prstGeom prst="rect">
            <a:avLst/>
          </a:prstGeom>
          <a:noFill/>
        </p:spPr>
        <p:txBody>
          <a:bodyPr wrap="square" rtlCol="0">
            <a:spAutoFit/>
          </a:bodyPr>
          <a:lstStyle/>
          <a:p>
            <a:r>
              <a:rPr kumimoji="1" lang="en-US" altLang="zh-TW" sz="4400" b="1" smtClean="0">
                <a:solidFill>
                  <a:srgbClr val="7030A0"/>
                </a:solidFill>
              </a:rPr>
              <a:t>Electromagnetic </a:t>
            </a:r>
            <a:r>
              <a:rPr kumimoji="1" lang="en-US" altLang="zh-TW" sz="4400" b="1" dirty="0" smtClean="0">
                <a:solidFill>
                  <a:srgbClr val="7030A0"/>
                </a:solidFill>
              </a:rPr>
              <a:t>showering</a:t>
            </a:r>
            <a:endParaRPr kumimoji="1" lang="zh-TW" altLang="en-US" sz="4400" b="1" dirty="0">
              <a:solidFill>
                <a:srgbClr val="7030A0"/>
              </a:solidFill>
            </a:endParaRPr>
          </a:p>
        </p:txBody>
      </p:sp>
      <p:sp>
        <p:nvSpPr>
          <p:cNvPr id="127" name="文字方塊 126"/>
          <p:cNvSpPr txBox="1"/>
          <p:nvPr/>
        </p:nvSpPr>
        <p:spPr>
          <a:xfrm>
            <a:off x="342556" y="28906609"/>
            <a:ext cx="10856618" cy="1754326"/>
          </a:xfrm>
          <a:prstGeom prst="rect">
            <a:avLst/>
          </a:prstGeom>
          <a:noFill/>
        </p:spPr>
        <p:txBody>
          <a:bodyPr wrap="square" rtlCol="0">
            <a:spAutoFit/>
          </a:bodyPr>
          <a:lstStyle/>
          <a:p>
            <a:pPr algn="ctr"/>
            <a:r>
              <a:rPr kumimoji="1" lang="en-US" altLang="zh-TW" sz="5400" b="1" dirty="0" smtClean="0">
                <a:solidFill>
                  <a:schemeClr val="tx2"/>
                </a:solidFill>
              </a:rPr>
              <a:t>CMS detector</a:t>
            </a:r>
          </a:p>
          <a:p>
            <a:pPr algn="ctr"/>
            <a:r>
              <a:rPr kumimoji="1" lang="en-US" altLang="zh-TW" sz="5400" b="1" dirty="0" smtClean="0">
                <a:solidFill>
                  <a:schemeClr val="tx2"/>
                </a:solidFill>
              </a:rPr>
              <a:t>(One of </a:t>
            </a:r>
            <a:r>
              <a:rPr kumimoji="1" lang="en-US" altLang="zh-TW" sz="5400" b="1" dirty="0" smtClean="0">
                <a:solidFill>
                  <a:schemeClr val="tx2"/>
                </a:solidFill>
              </a:rPr>
              <a:t>detectors </a:t>
            </a:r>
            <a:r>
              <a:rPr kumimoji="1" lang="en-US" altLang="zh-TW" sz="5400" b="1" dirty="0" smtClean="0">
                <a:solidFill>
                  <a:schemeClr val="tx2"/>
                </a:solidFill>
              </a:rPr>
              <a:t>in LHC)</a:t>
            </a:r>
            <a:endParaRPr kumimoji="1" lang="zh-TW" altLang="en-US" sz="5400" b="1" dirty="0">
              <a:solidFill>
                <a:schemeClr val="tx2"/>
              </a:solidFill>
            </a:endParaRPr>
          </a:p>
        </p:txBody>
      </p:sp>
      <p:sp>
        <p:nvSpPr>
          <p:cNvPr id="128" name="文字方塊 127"/>
          <p:cNvSpPr txBox="1"/>
          <p:nvPr/>
        </p:nvSpPr>
        <p:spPr>
          <a:xfrm>
            <a:off x="1067316" y="30396962"/>
            <a:ext cx="9096942" cy="3416320"/>
          </a:xfrm>
          <a:prstGeom prst="rect">
            <a:avLst/>
          </a:prstGeom>
          <a:noFill/>
        </p:spPr>
        <p:txBody>
          <a:bodyPr wrap="square" rtlCol="0">
            <a:spAutoFit/>
          </a:bodyPr>
          <a:lstStyle/>
          <a:p>
            <a:r>
              <a:rPr kumimoji="1" lang="en-US" altLang="zh-TW" sz="3600" dirty="0" smtClean="0"/>
              <a:t>• Tracking </a:t>
            </a:r>
            <a:r>
              <a:rPr kumimoji="1" lang="en-US" altLang="zh-TW" sz="3600" dirty="0" smtClean="0"/>
              <a:t>detector</a:t>
            </a:r>
            <a:r>
              <a:rPr kumimoji="1" lang="en-US" altLang="zh-TW" sz="3600" dirty="0" smtClean="0"/>
              <a:t>: </a:t>
            </a:r>
            <a:r>
              <a:rPr kumimoji="1" lang="en-US" altLang="zh-TW" sz="3600" dirty="0"/>
              <a:t>Measure the trajectory of the charged </a:t>
            </a:r>
            <a:r>
              <a:rPr kumimoji="1" lang="en-US" altLang="zh-TW" sz="3600" dirty="0" smtClean="0"/>
              <a:t>particles (observe : momentum</a:t>
            </a:r>
            <a:r>
              <a:rPr kumimoji="1" lang="en-US" altLang="zh-TW" sz="3600" dirty="0"/>
              <a:t>)</a:t>
            </a:r>
          </a:p>
          <a:p>
            <a:r>
              <a:rPr kumimoji="1" lang="en-US" altLang="zh-TW" sz="3600" b="1" dirty="0"/>
              <a:t>• </a:t>
            </a:r>
            <a:r>
              <a:rPr kumimoji="1" lang="en-US" altLang="zh-TW" sz="3600" b="1" dirty="0" smtClean="0">
                <a:solidFill>
                  <a:srgbClr val="FF0000"/>
                </a:solidFill>
              </a:rPr>
              <a:t>Calorimeter</a:t>
            </a:r>
            <a:r>
              <a:rPr kumimoji="1" lang="en-US" altLang="zh-TW" sz="3600" b="1" dirty="0">
                <a:solidFill>
                  <a:srgbClr val="FF0000"/>
                </a:solidFill>
              </a:rPr>
              <a:t>: Measure the energy of the particles, including electromagnetic </a:t>
            </a:r>
            <a:r>
              <a:rPr kumimoji="1" lang="en-US" altLang="zh-TW" sz="3600" b="1" dirty="0" smtClean="0">
                <a:solidFill>
                  <a:srgbClr val="FF0000"/>
                </a:solidFill>
              </a:rPr>
              <a:t>part(ECAL) </a:t>
            </a:r>
            <a:r>
              <a:rPr kumimoji="1" lang="en-US" altLang="zh-TW" sz="3600" b="1" dirty="0">
                <a:solidFill>
                  <a:srgbClr val="FF0000"/>
                </a:solidFill>
              </a:rPr>
              <a:t>and hadronic </a:t>
            </a:r>
            <a:r>
              <a:rPr kumimoji="1" lang="en-US" altLang="zh-TW" sz="3600" b="1" dirty="0" smtClean="0">
                <a:solidFill>
                  <a:srgbClr val="FF0000"/>
                </a:solidFill>
              </a:rPr>
              <a:t>part(HCAL) (observe : energy</a:t>
            </a:r>
            <a:r>
              <a:rPr kumimoji="1" lang="en-US" altLang="zh-TW" sz="3600" b="1" dirty="0">
                <a:solidFill>
                  <a:srgbClr val="FF0000"/>
                </a:solidFill>
              </a:rPr>
              <a:t>)</a:t>
            </a:r>
            <a:endParaRPr kumimoji="1" lang="en-US" altLang="zh-TW" sz="3600" b="1" dirty="0"/>
          </a:p>
          <a:p>
            <a:r>
              <a:rPr kumimoji="1" lang="en-US" altLang="zh-TW" sz="3600" dirty="0"/>
              <a:t>• </a:t>
            </a:r>
            <a:r>
              <a:rPr kumimoji="1" lang="en-US" altLang="zh-TW" sz="3600" dirty="0" smtClean="0"/>
              <a:t>Muon </a:t>
            </a:r>
            <a:r>
              <a:rPr kumimoji="1" lang="en-US" altLang="zh-TW" sz="3600" dirty="0"/>
              <a:t>chamber: </a:t>
            </a:r>
            <a:r>
              <a:rPr kumimoji="1" lang="en-US" altLang="zh-TW" sz="3600" dirty="0" smtClean="0"/>
              <a:t>Measure</a:t>
            </a:r>
            <a:r>
              <a:rPr kumimoji="1" lang="zh-TW" altLang="en-US" sz="3600" dirty="0" smtClean="0"/>
              <a:t> </a:t>
            </a:r>
            <a:r>
              <a:rPr kumimoji="1" lang="en-US" altLang="zh-TW" sz="3600" dirty="0" smtClean="0"/>
              <a:t>Muon</a:t>
            </a:r>
            <a:r>
              <a:rPr kumimoji="1" lang="zh-TW" altLang="en-US" sz="3600" dirty="0" smtClean="0"/>
              <a:t> </a:t>
            </a:r>
            <a:r>
              <a:rPr kumimoji="1" lang="en-US" altLang="zh-TW" sz="3600" dirty="0" smtClean="0"/>
              <a:t>momentum</a:t>
            </a:r>
            <a:endParaRPr kumimoji="1" lang="en-US" altLang="zh-TW" sz="3600" dirty="0" smtClean="0"/>
          </a:p>
        </p:txBody>
      </p:sp>
      <p:sp>
        <p:nvSpPr>
          <p:cNvPr id="129" name="框架 128"/>
          <p:cNvSpPr/>
          <p:nvPr/>
        </p:nvSpPr>
        <p:spPr>
          <a:xfrm>
            <a:off x="4050756" y="34118667"/>
            <a:ext cx="2448272" cy="4519393"/>
          </a:xfrm>
          <a:prstGeom prst="frame">
            <a:avLst>
              <a:gd name="adj1" fmla="val 135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solidFill>
            </a:endParaRPr>
          </a:p>
        </p:txBody>
      </p:sp>
      <p:sp>
        <p:nvSpPr>
          <p:cNvPr id="130" name="文字方塊 129"/>
          <p:cNvSpPr txBox="1"/>
          <p:nvPr/>
        </p:nvSpPr>
        <p:spPr>
          <a:xfrm>
            <a:off x="342556" y="36150728"/>
            <a:ext cx="9654861" cy="646331"/>
          </a:xfrm>
          <a:prstGeom prst="rect">
            <a:avLst/>
          </a:prstGeom>
          <a:noFill/>
        </p:spPr>
        <p:txBody>
          <a:bodyPr wrap="square" rtlCol="0">
            <a:spAutoFit/>
          </a:bodyPr>
          <a:lstStyle/>
          <a:p>
            <a:pPr algn="ctr"/>
            <a:r>
              <a:rPr kumimoji="1" lang="en-US" altLang="zh-TW" sz="3600" b="1" dirty="0" smtClean="0"/>
              <a:t>We focus on this one</a:t>
            </a:r>
            <a:r>
              <a:rPr kumimoji="1" lang="en-US" altLang="zh-TW" sz="3600" b="1" dirty="0" smtClean="0"/>
              <a:t>!!</a:t>
            </a:r>
            <a:endParaRPr kumimoji="1" lang="en-US" altLang="zh-TW" sz="3600" b="1" dirty="0" smtClean="0"/>
          </a:p>
        </p:txBody>
      </p:sp>
      <p:sp>
        <p:nvSpPr>
          <p:cNvPr id="131" name="框架 130"/>
          <p:cNvSpPr/>
          <p:nvPr/>
        </p:nvSpPr>
        <p:spPr>
          <a:xfrm>
            <a:off x="510054" y="34903604"/>
            <a:ext cx="1738107" cy="1406314"/>
          </a:xfrm>
          <a:prstGeom prst="frame">
            <a:avLst>
              <a:gd name="adj1" fmla="val 135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solidFill>
            </a:endParaRPr>
          </a:p>
        </p:txBody>
      </p:sp>
      <p:sp>
        <p:nvSpPr>
          <p:cNvPr id="132" name="文字方塊 131"/>
          <p:cNvSpPr txBox="1"/>
          <p:nvPr/>
        </p:nvSpPr>
        <p:spPr>
          <a:xfrm>
            <a:off x="12576561" y="34502755"/>
            <a:ext cx="6759981" cy="923330"/>
          </a:xfrm>
          <a:prstGeom prst="rect">
            <a:avLst/>
          </a:prstGeom>
          <a:noFill/>
        </p:spPr>
        <p:txBody>
          <a:bodyPr wrap="square" rtlCol="0">
            <a:spAutoFit/>
          </a:bodyPr>
          <a:lstStyle/>
          <a:p>
            <a:r>
              <a:rPr kumimoji="1" lang="en-US" altLang="zh-TW" sz="5400" b="1" dirty="0" smtClean="0">
                <a:solidFill>
                  <a:schemeClr val="tx2"/>
                </a:solidFill>
              </a:rPr>
              <a:t>What’s test beam?</a:t>
            </a:r>
            <a:endParaRPr kumimoji="1" lang="zh-TW" altLang="en-US" sz="5400" b="1" dirty="0">
              <a:solidFill>
                <a:schemeClr val="tx2"/>
              </a:solidFill>
            </a:endParaRPr>
          </a:p>
        </p:txBody>
      </p:sp>
      <p:sp>
        <p:nvSpPr>
          <p:cNvPr id="133" name="文字方塊 132"/>
          <p:cNvSpPr txBox="1"/>
          <p:nvPr/>
        </p:nvSpPr>
        <p:spPr>
          <a:xfrm>
            <a:off x="10584870" y="35232052"/>
            <a:ext cx="9669478" cy="2308324"/>
          </a:xfrm>
          <a:prstGeom prst="rect">
            <a:avLst/>
          </a:prstGeom>
          <a:noFill/>
        </p:spPr>
        <p:txBody>
          <a:bodyPr wrap="square" rtlCol="0">
            <a:spAutoFit/>
          </a:bodyPr>
          <a:lstStyle/>
          <a:p>
            <a:pPr marL="742950" indent="-742950" defTabSz="914400"/>
            <a:r>
              <a:rPr kumimoji="1" lang="en-US" altLang="zh-TW" sz="3600" dirty="0"/>
              <a:t>• </a:t>
            </a:r>
            <a:r>
              <a:rPr kumimoji="1" lang="en-US" altLang="zh-TW" sz="3600" dirty="0" smtClean="0"/>
              <a:t>Since </a:t>
            </a:r>
            <a:r>
              <a:rPr kumimoji="1" lang="en-US" altLang="zh-TW" sz="3600" dirty="0"/>
              <a:t>the era of High-Luminosity LHC is coming, the issue in CMS:</a:t>
            </a:r>
          </a:p>
          <a:p>
            <a:pPr marL="742950" marR="0" lvl="0" indent="-742950" defTabSz="914400" eaLnBrk="1" fontAlgn="auto" latinLnBrk="0" hangingPunct="1">
              <a:lnSpc>
                <a:spcPct val="100000"/>
              </a:lnSpc>
              <a:spcBef>
                <a:spcPts val="0"/>
              </a:spcBef>
              <a:spcAft>
                <a:spcPts val="0"/>
              </a:spcAft>
              <a:buClrTx/>
              <a:buSzTx/>
              <a:buFontTx/>
              <a:buAutoNum type="alphaLcParenBoth"/>
              <a:tabLst/>
              <a:defRPr/>
            </a:pPr>
            <a:r>
              <a:rPr kumimoji="1" lang="en-US" altLang="zh-TW" sz="3600" dirty="0" smtClean="0"/>
              <a:t>High radiation damage  (b)Pileup</a:t>
            </a:r>
          </a:p>
          <a:p>
            <a:pPr marL="742950" marR="0" lvl="0" indent="-742950" defTabSz="914400" eaLnBrk="1" fontAlgn="auto" latinLnBrk="0" hangingPunct="1">
              <a:lnSpc>
                <a:spcPct val="100000"/>
              </a:lnSpc>
              <a:spcBef>
                <a:spcPts val="0"/>
              </a:spcBef>
              <a:spcAft>
                <a:spcPts val="0"/>
              </a:spcAft>
              <a:buClrTx/>
              <a:buSzTx/>
              <a:buFontTx/>
              <a:buAutoNum type="alphaLcParenBoth"/>
              <a:tabLst/>
              <a:defRPr/>
            </a:pPr>
            <a:endParaRPr kumimoji="1" lang="en-US" altLang="zh-TW" sz="3600" dirty="0"/>
          </a:p>
        </p:txBody>
      </p:sp>
      <p:sp>
        <p:nvSpPr>
          <p:cNvPr id="134" name="文字方塊 133"/>
          <p:cNvSpPr txBox="1"/>
          <p:nvPr/>
        </p:nvSpPr>
        <p:spPr>
          <a:xfrm>
            <a:off x="10600308" y="36970400"/>
            <a:ext cx="9669478" cy="1200329"/>
          </a:xfrm>
          <a:prstGeom prst="rect">
            <a:avLst/>
          </a:prstGeom>
          <a:noFill/>
        </p:spPr>
        <p:txBody>
          <a:bodyPr wrap="square" rtlCol="0">
            <a:spAutoFit/>
          </a:bodyPr>
          <a:lstStyle/>
          <a:p>
            <a:pPr marL="742950" indent="-742950" defTabSz="914400"/>
            <a:r>
              <a:rPr kumimoji="1" lang="en-US" altLang="zh-TW" sz="3600" dirty="0" smtClean="0"/>
              <a:t>• We need to introduce the new detector </a:t>
            </a:r>
            <a:r>
              <a:rPr kumimoji="1" lang="mr-IN" altLang="zh-TW" sz="3600" dirty="0" smtClean="0"/>
              <a:t>–</a:t>
            </a:r>
            <a:r>
              <a:rPr kumimoji="1" lang="en-US" altLang="zh-TW" sz="3600" dirty="0" smtClean="0"/>
              <a:t> </a:t>
            </a:r>
            <a:r>
              <a:rPr kumimoji="1" lang="en-US" altLang="zh-TW" sz="3600" b="1" dirty="0" smtClean="0"/>
              <a:t>High Granularity Calorimeter (HGCAL): </a:t>
            </a:r>
            <a:endParaRPr kumimoji="1" lang="en-US" altLang="zh-TW" sz="3600" b="1" dirty="0"/>
          </a:p>
        </p:txBody>
      </p:sp>
      <p:pic>
        <p:nvPicPr>
          <p:cNvPr id="162" name="圖片 16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072949" y="38170729"/>
            <a:ext cx="8134075" cy="3813537"/>
          </a:xfrm>
          <a:prstGeom prst="rect">
            <a:avLst/>
          </a:prstGeom>
        </p:spPr>
      </p:pic>
      <p:sp>
        <p:nvSpPr>
          <p:cNvPr id="161" name="框架 160"/>
          <p:cNvSpPr/>
          <p:nvPr/>
        </p:nvSpPr>
        <p:spPr>
          <a:xfrm>
            <a:off x="13803803" y="38329416"/>
            <a:ext cx="2504092" cy="2333475"/>
          </a:xfrm>
          <a:prstGeom prst="frame">
            <a:avLst>
              <a:gd name="adj1" fmla="val 1355"/>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solidFill>
            </a:endParaRPr>
          </a:p>
        </p:txBody>
      </p:sp>
      <mc:AlternateContent xmlns:mc="http://schemas.openxmlformats.org/markup-compatibility/2006" xmlns:a14="http://schemas.microsoft.com/office/drawing/2010/main">
        <mc:Choice Requires="a14">
          <p:sp>
            <p:nvSpPr>
              <p:cNvPr id="160" name="文字方塊 159"/>
              <p:cNvSpPr txBox="1"/>
              <p:nvPr/>
            </p:nvSpPr>
            <p:spPr>
              <a:xfrm>
                <a:off x="10142422" y="38200034"/>
                <a:ext cx="4831327" cy="1077218"/>
              </a:xfrm>
              <a:prstGeom prst="rect">
                <a:avLst/>
              </a:prstGeom>
              <a:noFill/>
            </p:spPr>
            <p:txBody>
              <a:bodyPr wrap="square" rtlCol="0">
                <a:spAutoFit/>
              </a:bodyPr>
              <a:lstStyle/>
              <a:p>
                <a:r>
                  <a:rPr kumimoji="1" lang="en-US" altLang="zh-TW" sz="3200" b="1" dirty="0" smtClean="0">
                    <a:solidFill>
                      <a:srgbClr val="FF0000"/>
                    </a:solidFill>
                  </a:rPr>
                  <a:t>Fire </a:t>
                </a:r>
                <a14:m>
                  <m:oMath xmlns:m="http://schemas.openxmlformats.org/officeDocument/2006/math">
                    <m:r>
                      <a:rPr kumimoji="1" lang="en-US" altLang="zh-TW" sz="3200" b="1" i="1" smtClean="0">
                        <a:solidFill>
                          <a:srgbClr val="FF0000"/>
                        </a:solidFill>
                        <a:latin typeface="Cambria Math" charset="0"/>
                      </a:rPr>
                      <m:t>𝒆</m:t>
                    </m:r>
                    <m:r>
                      <a:rPr kumimoji="1" lang="en-US" altLang="zh-TW" sz="3200" b="1" i="1" smtClean="0">
                        <a:solidFill>
                          <a:srgbClr val="FF0000"/>
                        </a:solidFill>
                        <a:latin typeface="Cambria Math" charset="0"/>
                      </a:rPr>
                      <m:t>/</m:t>
                    </m:r>
                    <m:r>
                      <a:rPr kumimoji="1" lang="en-US" altLang="zh-TW" sz="3200" b="1" i="1" smtClean="0">
                        <a:solidFill>
                          <a:srgbClr val="FF0000"/>
                        </a:solidFill>
                        <a:latin typeface="Cambria Math" charset="0"/>
                        <a:ea typeface="Cambria Math" charset="0"/>
                        <a:cs typeface="Cambria Math" charset="0"/>
                      </a:rPr>
                      <m:t>𝝅</m:t>
                    </m:r>
                  </m:oMath>
                </a14:m>
                <a:r>
                  <a:rPr kumimoji="1" lang="en-US" altLang="zh-TW" sz="3200" b="1" dirty="0" smtClean="0">
                    <a:solidFill>
                      <a:srgbClr val="FF0000"/>
                    </a:solidFill>
                  </a:rPr>
                  <a:t> to test HGCAL!</a:t>
                </a:r>
              </a:p>
              <a:p>
                <a:r>
                  <a:rPr kumimoji="1" lang="en-US" altLang="zh-TW" sz="3200" b="1" dirty="0" smtClean="0">
                    <a:solidFill>
                      <a:srgbClr val="FF0000"/>
                    </a:solidFill>
                  </a:rPr>
                  <a:t>Called “test-beam”!</a:t>
                </a:r>
                <a:endParaRPr kumimoji="1" lang="zh-TW" altLang="en-US" sz="3200" b="1" dirty="0">
                  <a:solidFill>
                    <a:srgbClr val="FF0000"/>
                  </a:solidFill>
                </a:endParaRPr>
              </a:p>
            </p:txBody>
          </p:sp>
        </mc:Choice>
        <mc:Fallback xmlns="">
          <p:sp>
            <p:nvSpPr>
              <p:cNvPr id="160" name="文字方塊 159"/>
              <p:cNvSpPr txBox="1">
                <a:spLocks noRot="1" noChangeAspect="1" noMove="1" noResize="1" noEditPoints="1" noAdjustHandles="1" noChangeArrowheads="1" noChangeShapeType="1" noTextEdit="1"/>
              </p:cNvSpPr>
              <p:nvPr/>
            </p:nvSpPr>
            <p:spPr>
              <a:xfrm>
                <a:off x="10142422" y="38200034"/>
                <a:ext cx="4831327" cy="1077218"/>
              </a:xfrm>
              <a:prstGeom prst="rect">
                <a:avLst/>
              </a:prstGeom>
              <a:blipFill rotWithShape="0">
                <a:blip r:embed="rId13"/>
                <a:stretch>
                  <a:fillRect l="-3283" t="-6780" b="-17514"/>
                </a:stretch>
              </a:blipFill>
            </p:spPr>
            <p:txBody>
              <a:bodyPr/>
              <a:lstStyle/>
              <a:p>
                <a:r>
                  <a:rPr lang="zh-TW" altLang="en-US">
                    <a:noFill/>
                  </a:rPr>
                  <a:t> </a:t>
                </a:r>
              </a:p>
            </p:txBody>
          </p:sp>
        </mc:Fallback>
      </mc:AlternateContent>
      <p:sp>
        <p:nvSpPr>
          <p:cNvPr id="163" name="文字方塊 162"/>
          <p:cNvSpPr txBox="1"/>
          <p:nvPr/>
        </p:nvSpPr>
        <p:spPr>
          <a:xfrm>
            <a:off x="10915325" y="41911198"/>
            <a:ext cx="6362514" cy="646331"/>
          </a:xfrm>
          <a:prstGeom prst="rect">
            <a:avLst/>
          </a:prstGeom>
          <a:noFill/>
          <a:ln>
            <a:solidFill>
              <a:schemeClr val="bg1"/>
            </a:solidFill>
          </a:ln>
        </p:spPr>
        <p:txBody>
          <a:bodyPr wrap="square" rtlCol="0">
            <a:spAutoFit/>
          </a:bodyPr>
          <a:lstStyle/>
          <a:p>
            <a:r>
              <a:rPr kumimoji="1" lang="en-US" altLang="zh-TW" sz="3600" b="1" dirty="0" smtClean="0">
                <a:solidFill>
                  <a:srgbClr val="00B050"/>
                </a:solidFill>
              </a:rPr>
              <a:t>Focus on e performance in ECAL!</a:t>
            </a:r>
            <a:endParaRPr kumimoji="1" lang="zh-TW" altLang="en-US" sz="3600" b="1" dirty="0">
              <a:solidFill>
                <a:srgbClr val="00B050"/>
              </a:solidFill>
            </a:endParaRPr>
          </a:p>
        </p:txBody>
      </p:sp>
      <p:sp>
        <p:nvSpPr>
          <p:cNvPr id="164" name="框架 163"/>
          <p:cNvSpPr/>
          <p:nvPr/>
        </p:nvSpPr>
        <p:spPr>
          <a:xfrm>
            <a:off x="13731668" y="38017418"/>
            <a:ext cx="5504775" cy="2743904"/>
          </a:xfrm>
          <a:prstGeom prst="frame">
            <a:avLst>
              <a:gd name="adj1" fmla="val 1355"/>
            </a:avLst>
          </a:prstGeom>
          <a:ln>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TW" altLang="en-US" b="1" dirty="0">
              <a:solidFill>
                <a:schemeClr val="tx1"/>
              </a:solidFill>
            </a:endParaRPr>
          </a:p>
        </p:txBody>
      </p:sp>
      <p:sp>
        <p:nvSpPr>
          <p:cNvPr id="165" name="文字方塊 164"/>
          <p:cNvSpPr txBox="1"/>
          <p:nvPr/>
        </p:nvSpPr>
        <p:spPr>
          <a:xfrm>
            <a:off x="18691711" y="39659772"/>
            <a:ext cx="5313973" cy="646331"/>
          </a:xfrm>
          <a:prstGeom prst="rect">
            <a:avLst/>
          </a:prstGeom>
          <a:noFill/>
        </p:spPr>
        <p:txBody>
          <a:bodyPr wrap="square" rtlCol="0">
            <a:spAutoFit/>
          </a:bodyPr>
          <a:lstStyle/>
          <a:p>
            <a:r>
              <a:rPr kumimoji="1" lang="en-US" altLang="zh-TW" sz="3600" b="1" dirty="0" smtClean="0">
                <a:solidFill>
                  <a:srgbClr val="7030A0"/>
                </a:solidFill>
              </a:rPr>
              <a:t>HGCAL prototype</a:t>
            </a:r>
            <a:endParaRPr kumimoji="1" lang="zh-TW" altLang="en-US" sz="3600" b="1" dirty="0">
              <a:solidFill>
                <a:srgbClr val="7030A0"/>
              </a:solidFill>
            </a:endParaRPr>
          </a:p>
        </p:txBody>
      </p:sp>
      <p:sp>
        <p:nvSpPr>
          <p:cNvPr id="166" name="文字方塊 165"/>
          <p:cNvSpPr txBox="1"/>
          <p:nvPr/>
        </p:nvSpPr>
        <p:spPr>
          <a:xfrm>
            <a:off x="19548399" y="29821286"/>
            <a:ext cx="10691593" cy="923330"/>
          </a:xfrm>
          <a:prstGeom prst="rect">
            <a:avLst/>
          </a:prstGeom>
          <a:noFill/>
        </p:spPr>
        <p:txBody>
          <a:bodyPr wrap="square" rtlCol="0">
            <a:spAutoFit/>
          </a:bodyPr>
          <a:lstStyle/>
          <a:p>
            <a:r>
              <a:rPr kumimoji="1" lang="en-US" altLang="zh-TW" sz="5400" b="1" dirty="0" smtClean="0">
                <a:solidFill>
                  <a:schemeClr val="tx2"/>
                </a:solidFill>
              </a:rPr>
              <a:t>What are the methods of calibration?</a:t>
            </a:r>
            <a:endParaRPr kumimoji="1" lang="zh-TW" altLang="en-US" sz="5400" b="1" dirty="0">
              <a:solidFill>
                <a:schemeClr val="tx2"/>
              </a:solidFill>
            </a:endParaRPr>
          </a:p>
        </p:txBody>
      </p:sp>
      <p:sp>
        <p:nvSpPr>
          <p:cNvPr id="167" name="文字方塊 166"/>
          <p:cNvSpPr txBox="1"/>
          <p:nvPr/>
        </p:nvSpPr>
        <p:spPr>
          <a:xfrm>
            <a:off x="18894282" y="30606803"/>
            <a:ext cx="11999826" cy="2554545"/>
          </a:xfrm>
          <a:prstGeom prst="rect">
            <a:avLst/>
          </a:prstGeom>
          <a:noFill/>
        </p:spPr>
        <p:txBody>
          <a:bodyPr wrap="square" rtlCol="0">
            <a:spAutoFit/>
          </a:bodyPr>
          <a:lstStyle/>
          <a:p>
            <a:pPr algn="ctr"/>
            <a:r>
              <a:rPr kumimoji="1" lang="en-US" altLang="zh-TW" sz="4000" dirty="0" smtClean="0"/>
              <a:t>Since </a:t>
            </a:r>
            <a:r>
              <a:rPr kumimoji="1" lang="en-US" altLang="zh-TW" sz="4000" dirty="0"/>
              <a:t>a</a:t>
            </a:r>
            <a:r>
              <a:rPr kumimoji="1" lang="en-US" altLang="zh-TW" sz="4000" dirty="0" smtClean="0"/>
              <a:t> </a:t>
            </a:r>
            <a:r>
              <a:rPr kumimoji="1" lang="en-US" altLang="zh-TW" sz="4000" dirty="0" smtClean="0"/>
              <a:t>particle </a:t>
            </a:r>
            <a:r>
              <a:rPr kumimoji="1" lang="en-US" altLang="zh-TW" sz="4000" dirty="0" smtClean="0">
                <a:solidFill>
                  <a:srgbClr val="FF0000"/>
                </a:solidFill>
              </a:rPr>
              <a:t>won’t leave all of the energy </a:t>
            </a:r>
            <a:endParaRPr kumimoji="1" lang="en-US" altLang="zh-TW" sz="4000" dirty="0" smtClean="0">
              <a:solidFill>
                <a:srgbClr val="FF0000"/>
              </a:solidFill>
            </a:endParaRPr>
          </a:p>
          <a:p>
            <a:pPr algn="ctr"/>
            <a:r>
              <a:rPr kumimoji="1" lang="en-US" altLang="zh-TW" sz="4000" dirty="0" smtClean="0"/>
              <a:t>in </a:t>
            </a:r>
            <a:r>
              <a:rPr kumimoji="1" lang="en-US" altLang="zh-TW" sz="4000" dirty="0" smtClean="0"/>
              <a:t>the detector</a:t>
            </a:r>
          </a:p>
          <a:p>
            <a:pPr algn="ctr"/>
            <a:r>
              <a:rPr kumimoji="1" lang="en-US" altLang="zh-TW" sz="4000" dirty="0" smtClean="0">
                <a:sym typeface="Wingdings"/>
              </a:rPr>
              <a:t></a:t>
            </a:r>
            <a:r>
              <a:rPr kumimoji="1" lang="en-US" altLang="zh-TW" sz="4000" dirty="0" smtClean="0"/>
              <a:t>we need to use calibrations to </a:t>
            </a:r>
          </a:p>
          <a:p>
            <a:pPr algn="ctr"/>
            <a:r>
              <a:rPr kumimoji="1" lang="en-US" altLang="zh-TW" sz="4000" dirty="0" smtClean="0">
                <a:solidFill>
                  <a:srgbClr val="FF0000"/>
                </a:solidFill>
              </a:rPr>
              <a:t>convert the </a:t>
            </a:r>
            <a:r>
              <a:rPr kumimoji="1" lang="en-US" altLang="zh-TW" sz="4000" dirty="0" smtClean="0">
                <a:solidFill>
                  <a:srgbClr val="FF0000"/>
                </a:solidFill>
              </a:rPr>
              <a:t>visible</a:t>
            </a:r>
            <a:r>
              <a:rPr kumimoji="1" lang="zh-TW" altLang="en-US" sz="4000" dirty="0" smtClean="0">
                <a:solidFill>
                  <a:srgbClr val="FF0000"/>
                </a:solidFill>
              </a:rPr>
              <a:t> </a:t>
            </a:r>
            <a:r>
              <a:rPr kumimoji="1" lang="en-US" altLang="zh-TW" sz="4000" dirty="0" smtClean="0">
                <a:solidFill>
                  <a:srgbClr val="FF0000"/>
                </a:solidFill>
              </a:rPr>
              <a:t>energy </a:t>
            </a:r>
            <a:r>
              <a:rPr kumimoji="1" lang="en-US" altLang="zh-TW" sz="4000" dirty="0" smtClean="0">
                <a:solidFill>
                  <a:srgbClr val="FF0000"/>
                </a:solidFill>
              </a:rPr>
              <a:t>back to its real energy </a:t>
            </a:r>
            <a:endParaRPr kumimoji="1" lang="zh-TW" altLang="en-US" sz="4000" dirty="0">
              <a:solidFill>
                <a:srgbClr val="FF0000"/>
              </a:solidFill>
            </a:endParaRPr>
          </a:p>
        </p:txBody>
      </p:sp>
      <p:sp>
        <p:nvSpPr>
          <p:cNvPr id="168" name="橢圓 167"/>
          <p:cNvSpPr/>
          <p:nvPr/>
        </p:nvSpPr>
        <p:spPr>
          <a:xfrm>
            <a:off x="9223962" y="14783902"/>
            <a:ext cx="972662" cy="9726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9" name="橢圓 168"/>
          <p:cNvSpPr/>
          <p:nvPr/>
        </p:nvSpPr>
        <p:spPr>
          <a:xfrm>
            <a:off x="12944764" y="14773655"/>
            <a:ext cx="972662" cy="9726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0" name="橢圓 169"/>
          <p:cNvSpPr/>
          <p:nvPr/>
        </p:nvSpPr>
        <p:spPr>
          <a:xfrm>
            <a:off x="16748562" y="14762593"/>
            <a:ext cx="972662" cy="9726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1" name="橢圓 170"/>
          <p:cNvSpPr/>
          <p:nvPr/>
        </p:nvSpPr>
        <p:spPr>
          <a:xfrm>
            <a:off x="20789921" y="14747404"/>
            <a:ext cx="972662" cy="9726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2" name="文字方塊 171"/>
          <p:cNvSpPr txBox="1"/>
          <p:nvPr/>
        </p:nvSpPr>
        <p:spPr>
          <a:xfrm>
            <a:off x="5327186" y="14550348"/>
            <a:ext cx="3314750" cy="1354217"/>
          </a:xfrm>
          <a:prstGeom prst="rect">
            <a:avLst/>
          </a:prstGeom>
          <a:noFill/>
        </p:spPr>
        <p:txBody>
          <a:bodyPr wrap="square" rtlCol="0">
            <a:spAutoFit/>
          </a:bodyPr>
          <a:lstStyle/>
          <a:p>
            <a:r>
              <a:rPr kumimoji="1" lang="en-US" altLang="zh-TW">
                <a:solidFill>
                  <a:schemeClr val="bg1"/>
                </a:solidFill>
              </a:rPr>
              <a:t>1</a:t>
            </a:r>
            <a:endParaRPr kumimoji="1" lang="zh-TW" altLang="en-US" dirty="0">
              <a:solidFill>
                <a:schemeClr val="bg1"/>
              </a:solidFill>
            </a:endParaRPr>
          </a:p>
        </p:txBody>
      </p:sp>
      <p:sp>
        <p:nvSpPr>
          <p:cNvPr id="173" name="文字方塊 172"/>
          <p:cNvSpPr txBox="1"/>
          <p:nvPr/>
        </p:nvSpPr>
        <p:spPr>
          <a:xfrm>
            <a:off x="9367328" y="14571815"/>
            <a:ext cx="3314750" cy="1354217"/>
          </a:xfrm>
          <a:prstGeom prst="rect">
            <a:avLst/>
          </a:prstGeom>
          <a:noFill/>
        </p:spPr>
        <p:txBody>
          <a:bodyPr wrap="square" rtlCol="0">
            <a:spAutoFit/>
          </a:bodyPr>
          <a:lstStyle/>
          <a:p>
            <a:r>
              <a:rPr kumimoji="1" lang="en-US" altLang="zh-TW" dirty="0" smtClean="0">
                <a:solidFill>
                  <a:schemeClr val="bg1"/>
                </a:solidFill>
              </a:rPr>
              <a:t>2</a:t>
            </a:r>
            <a:endParaRPr kumimoji="1" lang="zh-TW" altLang="en-US" dirty="0">
              <a:solidFill>
                <a:schemeClr val="bg1"/>
              </a:solidFill>
            </a:endParaRPr>
          </a:p>
        </p:txBody>
      </p:sp>
      <p:sp>
        <p:nvSpPr>
          <p:cNvPr id="174" name="文字方塊 173"/>
          <p:cNvSpPr txBox="1"/>
          <p:nvPr/>
        </p:nvSpPr>
        <p:spPr>
          <a:xfrm>
            <a:off x="13143085" y="14560798"/>
            <a:ext cx="3314750" cy="1354217"/>
          </a:xfrm>
          <a:prstGeom prst="rect">
            <a:avLst/>
          </a:prstGeom>
          <a:noFill/>
        </p:spPr>
        <p:txBody>
          <a:bodyPr wrap="square" rtlCol="0">
            <a:spAutoFit/>
          </a:bodyPr>
          <a:lstStyle/>
          <a:p>
            <a:r>
              <a:rPr kumimoji="1" lang="en-US" altLang="zh-TW" dirty="0">
                <a:solidFill>
                  <a:schemeClr val="bg1"/>
                </a:solidFill>
              </a:rPr>
              <a:t>3</a:t>
            </a:r>
            <a:endParaRPr kumimoji="1" lang="zh-TW" altLang="en-US" dirty="0">
              <a:solidFill>
                <a:schemeClr val="bg1"/>
              </a:solidFill>
            </a:endParaRPr>
          </a:p>
        </p:txBody>
      </p:sp>
      <p:sp>
        <p:nvSpPr>
          <p:cNvPr id="175" name="文字方塊 174"/>
          <p:cNvSpPr txBox="1"/>
          <p:nvPr/>
        </p:nvSpPr>
        <p:spPr>
          <a:xfrm>
            <a:off x="16953414" y="14584875"/>
            <a:ext cx="3314750" cy="1354217"/>
          </a:xfrm>
          <a:prstGeom prst="rect">
            <a:avLst/>
          </a:prstGeom>
          <a:noFill/>
        </p:spPr>
        <p:txBody>
          <a:bodyPr wrap="square" rtlCol="0">
            <a:spAutoFit/>
          </a:bodyPr>
          <a:lstStyle/>
          <a:p>
            <a:r>
              <a:rPr kumimoji="1" lang="en-US" altLang="zh-TW" dirty="0" smtClean="0">
                <a:solidFill>
                  <a:schemeClr val="bg1"/>
                </a:solidFill>
              </a:rPr>
              <a:t>4</a:t>
            </a:r>
            <a:endParaRPr kumimoji="1" lang="zh-TW" altLang="en-US" dirty="0">
              <a:solidFill>
                <a:schemeClr val="bg1"/>
              </a:solidFill>
            </a:endParaRPr>
          </a:p>
        </p:txBody>
      </p:sp>
      <p:sp>
        <p:nvSpPr>
          <p:cNvPr id="176" name="文字方塊 175"/>
          <p:cNvSpPr txBox="1"/>
          <p:nvPr/>
        </p:nvSpPr>
        <p:spPr>
          <a:xfrm>
            <a:off x="20933287" y="14571815"/>
            <a:ext cx="3314750" cy="1354217"/>
          </a:xfrm>
          <a:prstGeom prst="rect">
            <a:avLst/>
          </a:prstGeom>
          <a:noFill/>
        </p:spPr>
        <p:txBody>
          <a:bodyPr wrap="square" rtlCol="0">
            <a:spAutoFit/>
          </a:bodyPr>
          <a:lstStyle/>
          <a:p>
            <a:r>
              <a:rPr kumimoji="1" lang="en-US" altLang="zh-TW" dirty="0">
                <a:solidFill>
                  <a:schemeClr val="bg1"/>
                </a:solidFill>
              </a:rPr>
              <a:t>5</a:t>
            </a:r>
            <a:endParaRPr kumimoji="1" lang="zh-TW" altLang="en-US" dirty="0">
              <a:solidFill>
                <a:schemeClr val="bg1"/>
              </a:solidFill>
            </a:endParaRPr>
          </a:p>
        </p:txBody>
      </p:sp>
      <p:sp>
        <p:nvSpPr>
          <p:cNvPr id="177" name="文字方塊 176"/>
          <p:cNvSpPr txBox="1"/>
          <p:nvPr/>
        </p:nvSpPr>
        <p:spPr>
          <a:xfrm>
            <a:off x="25347420" y="14542744"/>
            <a:ext cx="3314750" cy="1354217"/>
          </a:xfrm>
          <a:prstGeom prst="rect">
            <a:avLst/>
          </a:prstGeom>
          <a:noFill/>
        </p:spPr>
        <p:txBody>
          <a:bodyPr wrap="square" rtlCol="0">
            <a:spAutoFit/>
          </a:bodyPr>
          <a:lstStyle/>
          <a:p>
            <a:r>
              <a:rPr kumimoji="1" lang="en-US" altLang="zh-TW" dirty="0" smtClean="0">
                <a:solidFill>
                  <a:schemeClr val="bg1"/>
                </a:solidFill>
              </a:rPr>
              <a:t>6</a:t>
            </a:r>
            <a:endParaRPr kumimoji="1" lang="zh-TW" altLang="en-US" dirty="0">
              <a:solidFill>
                <a:schemeClr val="bg1"/>
              </a:solidFill>
            </a:endParaRPr>
          </a:p>
        </p:txBody>
      </p:sp>
      <p:sp>
        <p:nvSpPr>
          <p:cNvPr id="178" name="文字方塊 177"/>
          <p:cNvSpPr txBox="1"/>
          <p:nvPr/>
        </p:nvSpPr>
        <p:spPr>
          <a:xfrm>
            <a:off x="21241978" y="18946062"/>
            <a:ext cx="7864877" cy="923330"/>
          </a:xfrm>
          <a:prstGeom prst="rect">
            <a:avLst/>
          </a:prstGeom>
          <a:noFill/>
        </p:spPr>
        <p:txBody>
          <a:bodyPr wrap="square" rtlCol="0">
            <a:spAutoFit/>
          </a:bodyPr>
          <a:lstStyle/>
          <a:p>
            <a:r>
              <a:rPr kumimoji="1" lang="en-US" altLang="zh-TW" sz="5400" b="1" dirty="0" smtClean="0">
                <a:solidFill>
                  <a:schemeClr val="tx2"/>
                </a:solidFill>
              </a:rPr>
              <a:t>Results and Conclusion</a:t>
            </a:r>
            <a:endParaRPr kumimoji="1" lang="zh-TW" altLang="en-US" sz="5400" b="1" dirty="0">
              <a:solidFill>
                <a:schemeClr val="tx2"/>
              </a:solidFill>
            </a:endParaRPr>
          </a:p>
        </p:txBody>
      </p:sp>
      <p:pic>
        <p:nvPicPr>
          <p:cNvPr id="179" name="圖片 17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0529366" y="33235440"/>
            <a:ext cx="3580431" cy="3315394"/>
          </a:xfrm>
          <a:prstGeom prst="rect">
            <a:avLst/>
          </a:prstGeom>
        </p:spPr>
      </p:pic>
      <mc:AlternateContent xmlns:mc="http://schemas.openxmlformats.org/markup-compatibility/2006" xmlns:a14="http://schemas.microsoft.com/office/drawing/2010/main">
        <mc:Choice Requires="a14">
          <p:sp>
            <p:nvSpPr>
              <p:cNvPr id="180" name="文字方塊 179"/>
              <p:cNvSpPr txBox="1"/>
              <p:nvPr/>
            </p:nvSpPr>
            <p:spPr>
              <a:xfrm>
                <a:off x="24393195" y="33219120"/>
                <a:ext cx="5290013" cy="5195653"/>
              </a:xfrm>
              <a:prstGeom prst="rect">
                <a:avLst/>
              </a:prstGeom>
              <a:noFill/>
            </p:spPr>
            <p:txBody>
              <a:bodyPr wrap="square" rtlCol="0">
                <a:spAutoFit/>
              </a:bodyPr>
              <a:lstStyle/>
              <a:p>
                <a:r>
                  <a:rPr kumimoji="1" lang="en-US" altLang="zh-TW" sz="3600" dirty="0" smtClean="0"/>
                  <a:t>(1) </a:t>
                </a:r>
                <a:r>
                  <a:rPr kumimoji="1" lang="en-US" altLang="zh-TW" sz="3600" dirty="0" err="1" smtClean="0"/>
                  <a:t>dEdX</a:t>
                </a:r>
                <a:r>
                  <a:rPr kumimoji="1" lang="en-US" altLang="zh-TW" sz="3600" dirty="0" smtClean="0"/>
                  <a:t>  method:</a:t>
                </a:r>
              </a:p>
              <a:p>
                <a14:m>
                  <m:oMath xmlns:m="http://schemas.openxmlformats.org/officeDocument/2006/math">
                    <m:sSub>
                      <m:sSubPr>
                        <m:ctrlPr>
                          <a:rPr kumimoji="1" lang="en-US" altLang="zh-TW" sz="3600" i="1">
                            <a:latin typeface="Cambria Math" charset="0"/>
                          </a:rPr>
                        </m:ctrlPr>
                      </m:sSubPr>
                      <m:e>
                        <m:r>
                          <a:rPr kumimoji="1" lang="en-US" altLang="zh-TW" sz="3600">
                            <a:latin typeface="Cambria Math" charset="0"/>
                          </a:rPr>
                          <m:t>(</m:t>
                        </m:r>
                        <m:f>
                          <m:fPr>
                            <m:ctrlPr>
                              <a:rPr kumimoji="1" lang="mr-IN" altLang="zh-TW" sz="3600" i="1">
                                <a:latin typeface="Cambria Math" charset="0"/>
                              </a:rPr>
                            </m:ctrlPr>
                          </m:fPr>
                          <m:num>
                            <m:r>
                              <m:rPr>
                                <m:sty m:val="p"/>
                              </m:rPr>
                              <a:rPr kumimoji="1" lang="en-US" altLang="zh-TW" sz="3600">
                                <a:latin typeface="Cambria Math" charset="0"/>
                              </a:rPr>
                              <m:t>dE</m:t>
                            </m:r>
                          </m:num>
                          <m:den>
                            <m:r>
                              <m:rPr>
                                <m:sty m:val="p"/>
                              </m:rPr>
                              <a:rPr kumimoji="1" lang="en-US" altLang="zh-TW" sz="3600">
                                <a:latin typeface="Cambria Math" charset="0"/>
                              </a:rPr>
                              <m:t>dX</m:t>
                            </m:r>
                          </m:den>
                        </m:f>
                        <m:r>
                          <a:rPr kumimoji="1" lang="en-US" altLang="zh-TW" sz="3600">
                            <a:latin typeface="Cambria Math" charset="0"/>
                          </a:rPr>
                          <m:t>)</m:t>
                        </m:r>
                      </m:e>
                      <m:sub>
                        <m:r>
                          <m:rPr>
                            <m:sty m:val="p"/>
                          </m:rPr>
                          <a:rPr kumimoji="1" lang="en-US" altLang="zh-TW" sz="3600">
                            <a:latin typeface="Cambria Math" charset="0"/>
                          </a:rPr>
                          <m:t>i</m:t>
                        </m:r>
                      </m:sub>
                    </m:sSub>
                  </m:oMath>
                </a14:m>
                <a:r>
                  <a:rPr kumimoji="1" lang="en-US" altLang="zh-TW" sz="3600" dirty="0"/>
                  <a:t>= [</a:t>
                </a:r>
                <a14:m>
                  <m:oMath xmlns:m="http://schemas.openxmlformats.org/officeDocument/2006/math">
                    <m:sSub>
                      <m:sSubPr>
                        <m:ctrlPr>
                          <a:rPr kumimoji="1" lang="en-US" altLang="zh-TW" sz="3600" i="1">
                            <a:latin typeface="Cambria Math" charset="0"/>
                          </a:rPr>
                        </m:ctrlPr>
                      </m:sSubPr>
                      <m:e>
                        <m:r>
                          <m:rPr>
                            <m:nor/>
                          </m:rPr>
                          <a:rPr kumimoji="1" lang="en-US" altLang="zh-TW" sz="3600" dirty="0"/>
                          <m:t>&lt;(</m:t>
                        </m:r>
                        <m:f>
                          <m:fPr>
                            <m:ctrlPr>
                              <a:rPr kumimoji="1" lang="mr-IN" altLang="zh-TW" sz="3600" i="1" smtClean="0">
                                <a:latin typeface="Cambria Math" charset="0"/>
                              </a:rPr>
                            </m:ctrlPr>
                          </m:fPr>
                          <m:num>
                            <m:r>
                              <m:rPr>
                                <m:sty m:val="p"/>
                              </m:rPr>
                              <a:rPr kumimoji="1" lang="en-US" altLang="zh-TW" sz="3600">
                                <a:latin typeface="Cambria Math" charset="0"/>
                              </a:rPr>
                              <m:t>dE</m:t>
                            </m:r>
                          </m:num>
                          <m:den>
                            <m:r>
                              <m:rPr>
                                <m:sty m:val="p"/>
                              </m:rPr>
                              <a:rPr kumimoji="1" lang="en-US" altLang="zh-TW" sz="3600">
                                <a:latin typeface="Cambria Math" charset="0"/>
                              </a:rPr>
                              <m:t>dX</m:t>
                            </m:r>
                          </m:den>
                        </m:f>
                        <m:r>
                          <m:rPr>
                            <m:nor/>
                          </m:rPr>
                          <a:rPr kumimoji="1" lang="en-US" altLang="zh-TW" sz="3600" dirty="0"/>
                          <m:t>)&gt; ∗ (</m:t>
                        </m:r>
                        <m:r>
                          <m:rPr>
                            <m:nor/>
                          </m:rPr>
                          <a:rPr kumimoji="1" lang="en-US" altLang="zh-TW" sz="3600" dirty="0"/>
                          <m:t>X</m:t>
                        </m:r>
                        <m:r>
                          <m:rPr>
                            <m:nor/>
                          </m:rPr>
                          <a:rPr kumimoji="1" lang="en-US" altLang="zh-TW" sz="3600" dirty="0"/>
                          <m:t>0)</m:t>
                        </m:r>
                        <m:r>
                          <a:rPr kumimoji="1" lang="en-US" altLang="zh-TW" sz="3600" dirty="0">
                            <a:latin typeface="Cambria Math" charset="0"/>
                          </a:rPr>
                          <m:t>]</m:t>
                        </m:r>
                      </m:e>
                      <m:sub>
                        <m:r>
                          <m:rPr>
                            <m:sty m:val="p"/>
                          </m:rPr>
                          <a:rPr kumimoji="1" lang="en-US" altLang="zh-TW" sz="3600">
                            <a:latin typeface="Cambria Math" charset="0"/>
                          </a:rPr>
                          <m:t>i</m:t>
                        </m:r>
                      </m:sub>
                    </m:sSub>
                  </m:oMath>
                </a14:m>
                <a:endParaRPr kumimoji="1" lang="en-US" altLang="zh-TW" sz="3600" i="1" dirty="0" smtClean="0">
                  <a:latin typeface="Cambria Math" charset="0"/>
                </a:endParaRPr>
              </a:p>
              <a:p>
                <a:endParaRPr kumimoji="1" lang="en-US" altLang="zh-TW" sz="3600" i="1" dirty="0">
                  <a:latin typeface="Cambria Math" charset="0"/>
                </a:endParaRPr>
              </a:p>
              <a:p>
                <a:r>
                  <a:rPr kumimoji="1" lang="en-US" altLang="zh-TW" sz="3600" dirty="0" smtClean="0">
                    <a:solidFill>
                      <a:srgbClr val="FF0000"/>
                    </a:solidFill>
                  </a:rPr>
                  <a:t>Reconstruction </a:t>
                </a:r>
                <a:r>
                  <a:rPr kumimoji="1" lang="en-US" altLang="zh-TW" sz="3600" dirty="0">
                    <a:solidFill>
                      <a:srgbClr val="FF0000"/>
                    </a:solidFill>
                  </a:rPr>
                  <a:t>energy</a:t>
                </a:r>
                <a:r>
                  <a:rPr kumimoji="1" lang="en-US" altLang="zh-TW" sz="3600" dirty="0" smtClean="0">
                    <a:solidFill>
                      <a:srgbClr val="FF0000"/>
                    </a:solidFill>
                  </a:rPr>
                  <a:t>: </a:t>
                </a:r>
                <a14:m>
                  <m:oMath xmlns:m="http://schemas.openxmlformats.org/officeDocument/2006/math">
                    <m:nary>
                      <m:naryPr>
                        <m:chr m:val="∑"/>
                        <m:supHide m:val="on"/>
                        <m:ctrlPr>
                          <a:rPr kumimoji="1" lang="en-US" altLang="zh-TW" sz="3600" b="1" i="1">
                            <a:solidFill>
                              <a:srgbClr val="FF0000"/>
                            </a:solidFill>
                            <a:latin typeface="Cambria Math" charset="0"/>
                          </a:rPr>
                        </m:ctrlPr>
                      </m:naryPr>
                      <m:sub>
                        <m:r>
                          <m:rPr>
                            <m:brk m:alnAt="7"/>
                          </m:rPr>
                          <a:rPr kumimoji="1" lang="en-US" altLang="zh-TW" sz="3600" b="1">
                            <a:solidFill>
                              <a:srgbClr val="FF0000"/>
                            </a:solidFill>
                            <a:latin typeface="Cambria Math" charset="0"/>
                          </a:rPr>
                          <m:t>𝐢</m:t>
                        </m:r>
                        <m:r>
                          <a:rPr kumimoji="1" lang="en-US" altLang="zh-TW" sz="3600" b="1">
                            <a:solidFill>
                              <a:srgbClr val="FF0000"/>
                            </a:solidFill>
                            <a:latin typeface="Cambria Math" charset="0"/>
                          </a:rPr>
                          <m:t>=</m:t>
                        </m:r>
                        <m:r>
                          <a:rPr kumimoji="1" lang="en-US" altLang="zh-TW" sz="3600" b="1">
                            <a:solidFill>
                              <a:srgbClr val="FF0000"/>
                            </a:solidFill>
                            <a:latin typeface="Cambria Math" charset="0"/>
                          </a:rPr>
                          <m:t>𝐥𝐚𝐲𝐞𝐫</m:t>
                        </m:r>
                      </m:sub>
                      <m:sup/>
                      <m:e>
                        <m:sSub>
                          <m:sSubPr>
                            <m:ctrlPr>
                              <a:rPr kumimoji="1" lang="en-US" altLang="zh-TW" sz="3600" b="1" i="1">
                                <a:solidFill>
                                  <a:srgbClr val="FF0000"/>
                                </a:solidFill>
                                <a:latin typeface="Cambria Math" charset="0"/>
                              </a:rPr>
                            </m:ctrlPr>
                          </m:sSubPr>
                          <m:e>
                            <m:r>
                              <a:rPr kumimoji="1" lang="en-US" altLang="zh-TW" sz="3600" b="1">
                                <a:solidFill>
                                  <a:srgbClr val="FF0000"/>
                                </a:solidFill>
                                <a:latin typeface="Cambria Math" charset="0"/>
                              </a:rPr>
                              <m:t>𝐄</m:t>
                            </m:r>
                          </m:e>
                          <m:sub>
                            <m:r>
                              <a:rPr kumimoji="1" lang="en-US" altLang="zh-TW" sz="3600" b="1">
                                <a:solidFill>
                                  <a:srgbClr val="FF0000"/>
                                </a:solidFill>
                                <a:latin typeface="Cambria Math" charset="0"/>
                              </a:rPr>
                              <m:t>𝐯𝐢𝐬𝐢𝐛𝐥𝐞</m:t>
                            </m:r>
                            <m:r>
                              <a:rPr kumimoji="1" lang="en-US" altLang="zh-TW" sz="3600" b="1" i="0" smtClean="0">
                                <a:solidFill>
                                  <a:srgbClr val="FF0000"/>
                                </a:solidFill>
                                <a:latin typeface="Cambria Math" charset="0"/>
                              </a:rPr>
                              <m:t> </m:t>
                            </m:r>
                            <m:r>
                              <a:rPr kumimoji="1" lang="en-US" altLang="zh-TW" sz="3600" b="1" i="0" smtClean="0">
                                <a:solidFill>
                                  <a:srgbClr val="FF0000"/>
                                </a:solidFill>
                                <a:latin typeface="Cambria Math" charset="0"/>
                              </a:rPr>
                              <m:t>𝐞𝐧𝐞𝐫𝐠𝐲</m:t>
                            </m:r>
                            <m:r>
                              <a:rPr kumimoji="1" lang="en-US" altLang="zh-TW" sz="3600" b="1">
                                <a:solidFill>
                                  <a:srgbClr val="FF0000"/>
                                </a:solidFill>
                                <a:latin typeface="Cambria Math" charset="0"/>
                              </a:rPr>
                              <m:t> </m:t>
                            </m:r>
                            <m:r>
                              <a:rPr kumimoji="1" lang="en-US" altLang="zh-TW" sz="3600" b="1">
                                <a:solidFill>
                                  <a:srgbClr val="FF0000"/>
                                </a:solidFill>
                                <a:latin typeface="Cambria Math" charset="0"/>
                              </a:rPr>
                              <m:t>𝐢</m:t>
                            </m:r>
                          </m:sub>
                        </m:sSub>
                        <m:sSub>
                          <m:sSubPr>
                            <m:ctrlPr>
                              <a:rPr kumimoji="1" lang="en-US" altLang="zh-TW" sz="3600" b="1" i="1">
                                <a:solidFill>
                                  <a:srgbClr val="FF0000"/>
                                </a:solidFill>
                                <a:latin typeface="Cambria Math" charset="0"/>
                              </a:rPr>
                            </m:ctrlPr>
                          </m:sSubPr>
                          <m:e>
                            <m:r>
                              <a:rPr kumimoji="1" lang="en-US" altLang="zh-TW" sz="3600" b="1">
                                <a:solidFill>
                                  <a:srgbClr val="FF0000"/>
                                </a:solidFill>
                                <a:latin typeface="Cambria Math" charset="0"/>
                              </a:rPr>
                              <m:t>∗(</m:t>
                            </m:r>
                            <m:f>
                              <m:fPr>
                                <m:ctrlPr>
                                  <a:rPr kumimoji="1" lang="mr-IN" altLang="zh-TW" sz="3600" i="1" smtClean="0">
                                    <a:solidFill>
                                      <a:srgbClr val="FF0000"/>
                                    </a:solidFill>
                                    <a:latin typeface="Cambria Math" charset="0"/>
                                  </a:rPr>
                                </m:ctrlPr>
                              </m:fPr>
                              <m:num>
                                <m:r>
                                  <m:rPr>
                                    <m:sty m:val="p"/>
                                  </m:rPr>
                                  <a:rPr kumimoji="1" lang="en-US" altLang="zh-TW" sz="3600">
                                    <a:solidFill>
                                      <a:srgbClr val="FF0000"/>
                                    </a:solidFill>
                                    <a:latin typeface="Cambria Math" charset="0"/>
                                  </a:rPr>
                                  <m:t>dE</m:t>
                                </m:r>
                              </m:num>
                              <m:den>
                                <m:r>
                                  <m:rPr>
                                    <m:sty m:val="p"/>
                                  </m:rPr>
                                  <a:rPr kumimoji="1" lang="en-US" altLang="zh-TW" sz="3600">
                                    <a:solidFill>
                                      <a:srgbClr val="FF0000"/>
                                    </a:solidFill>
                                    <a:latin typeface="Cambria Math" charset="0"/>
                                  </a:rPr>
                                  <m:t>dX</m:t>
                                </m:r>
                              </m:den>
                            </m:f>
                            <m:r>
                              <a:rPr kumimoji="1" lang="en-US" altLang="zh-TW" sz="3600" b="1">
                                <a:solidFill>
                                  <a:srgbClr val="FF0000"/>
                                </a:solidFill>
                                <a:latin typeface="Cambria Math" charset="0"/>
                              </a:rPr>
                              <m:t>)</m:t>
                            </m:r>
                          </m:e>
                          <m:sub>
                            <m:r>
                              <a:rPr kumimoji="1" lang="en-US" altLang="zh-TW" sz="3600" b="1">
                                <a:solidFill>
                                  <a:srgbClr val="FF0000"/>
                                </a:solidFill>
                                <a:latin typeface="Cambria Math" charset="0"/>
                              </a:rPr>
                              <m:t>𝐢</m:t>
                            </m:r>
                          </m:sub>
                        </m:sSub>
                      </m:e>
                    </m:nary>
                  </m:oMath>
                </a14:m>
                <a:endParaRPr kumimoji="1" lang="en-US" altLang="zh-TW" sz="3600" i="1" dirty="0">
                  <a:solidFill>
                    <a:srgbClr val="FF0000"/>
                  </a:solidFill>
                  <a:latin typeface="Cambria Math" charset="0"/>
                </a:endParaRPr>
              </a:p>
              <a:p>
                <a:endParaRPr kumimoji="1" lang="en-US" altLang="zh-TW" sz="3600" dirty="0"/>
              </a:p>
              <a:p>
                <a:endParaRPr kumimoji="1" lang="zh-TW" altLang="en-US" dirty="0"/>
              </a:p>
            </p:txBody>
          </p:sp>
        </mc:Choice>
        <mc:Fallback xmlns="">
          <p:sp>
            <p:nvSpPr>
              <p:cNvPr id="180" name="文字方塊 179"/>
              <p:cNvSpPr txBox="1">
                <a:spLocks noRot="1" noChangeAspect="1" noMove="1" noResize="1" noEditPoints="1" noAdjustHandles="1" noChangeArrowheads="1" noChangeShapeType="1" noTextEdit="1"/>
              </p:cNvSpPr>
              <p:nvPr/>
            </p:nvSpPr>
            <p:spPr>
              <a:xfrm>
                <a:off x="24393195" y="33219120"/>
                <a:ext cx="5290013" cy="5195653"/>
              </a:xfrm>
              <a:prstGeom prst="rect">
                <a:avLst/>
              </a:prstGeom>
              <a:blipFill rotWithShape="0">
                <a:blip r:embed="rId15"/>
                <a:stretch>
                  <a:fillRect l="-3576" t="-1758" r="-7382"/>
                </a:stretch>
              </a:blipFill>
            </p:spPr>
            <p:txBody>
              <a:bodyPr/>
              <a:lstStyle/>
              <a:p>
                <a:r>
                  <a:rPr lang="zh-TW" altLang="en-US">
                    <a:noFill/>
                  </a:rPr>
                  <a:t> </a:t>
                </a:r>
              </a:p>
            </p:txBody>
          </p:sp>
        </mc:Fallback>
      </mc:AlternateContent>
      <p:pic>
        <p:nvPicPr>
          <p:cNvPr id="182" name="圖片 18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278707" y="36679163"/>
            <a:ext cx="4533352" cy="2736410"/>
          </a:xfrm>
          <a:prstGeom prst="rect">
            <a:avLst/>
          </a:prstGeom>
        </p:spPr>
      </p:pic>
      <p:sp>
        <p:nvSpPr>
          <p:cNvPr id="183" name="框架 182"/>
          <p:cNvSpPr/>
          <p:nvPr/>
        </p:nvSpPr>
        <p:spPr>
          <a:xfrm>
            <a:off x="20361005" y="33232128"/>
            <a:ext cx="9753300" cy="3357763"/>
          </a:xfrm>
          <a:prstGeom prst="frame">
            <a:avLst>
              <a:gd name="adj1" fmla="val 1355"/>
            </a:avLst>
          </a:prstGeom>
          <a:ln>
            <a:solidFill>
              <a:schemeClr val="accent6">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TW" altLang="en-US" b="1" dirty="0">
              <a:solidFill>
                <a:schemeClr val="tx1"/>
              </a:solidFill>
            </a:endParaRPr>
          </a:p>
        </p:txBody>
      </p:sp>
      <p:sp>
        <p:nvSpPr>
          <p:cNvPr id="184" name="框架 183"/>
          <p:cNvSpPr/>
          <p:nvPr/>
        </p:nvSpPr>
        <p:spPr>
          <a:xfrm>
            <a:off x="20347189" y="36542939"/>
            <a:ext cx="9753300" cy="2933136"/>
          </a:xfrm>
          <a:prstGeom prst="frame">
            <a:avLst>
              <a:gd name="adj1" fmla="val 1355"/>
            </a:avLst>
          </a:prstGeom>
          <a:ln>
            <a:solidFill>
              <a:schemeClr val="accent6">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TW" altLang="en-US" b="1" dirty="0">
              <a:solidFill>
                <a:schemeClr val="tx1"/>
              </a:solidFill>
            </a:endParaRPr>
          </a:p>
        </p:txBody>
      </p:sp>
      <mc:AlternateContent xmlns:mc="http://schemas.openxmlformats.org/markup-compatibility/2006">
        <mc:Choice xmlns:a14="http://schemas.microsoft.com/office/drawing/2010/main" Requires="a14">
          <p:sp>
            <p:nvSpPr>
              <p:cNvPr id="181" name="文字方塊 180"/>
              <p:cNvSpPr txBox="1"/>
              <p:nvPr/>
            </p:nvSpPr>
            <p:spPr>
              <a:xfrm>
                <a:off x="24404942" y="36617678"/>
                <a:ext cx="6045502" cy="4241930"/>
              </a:xfrm>
              <a:prstGeom prst="rect">
                <a:avLst/>
              </a:prstGeom>
              <a:noFill/>
            </p:spPr>
            <p:txBody>
              <a:bodyPr wrap="square" rtlCol="0">
                <a:spAutoFit/>
              </a:bodyPr>
              <a:lstStyle/>
              <a:p>
                <a:r>
                  <a:rPr kumimoji="1" lang="en-US" altLang="zh-TW" sz="3600" dirty="0" smtClean="0"/>
                  <a:t>(2) SF method:</a:t>
                </a:r>
              </a:p>
              <a:p>
                <a:r>
                  <a:rPr kumimoji="1" lang="en-US" altLang="zh-TW" sz="3600" dirty="0" smtClean="0"/>
                  <a:t>Use active and passive layer energy to estimate</a:t>
                </a:r>
              </a:p>
              <a:p>
                <a:r>
                  <a:rPr kumimoji="1" lang="en-US" altLang="zh-TW" sz="3600" dirty="0" smtClean="0">
                    <a:solidFill>
                      <a:srgbClr val="FF0000"/>
                    </a:solidFill>
                  </a:rPr>
                  <a:t>Reconstruction energy:</a:t>
                </a:r>
              </a:p>
              <a:p>
                <a:r>
                  <a:rPr kumimoji="1" lang="en-US" altLang="zh-TW" sz="3600" b="1" dirty="0" smtClean="0">
                    <a:solidFill>
                      <a:srgbClr val="FF0000"/>
                    </a:solidFill>
                  </a:rPr>
                  <a:t>SF*</a:t>
                </a:r>
                <a14:m>
                  <m:oMath xmlns:m="http://schemas.openxmlformats.org/officeDocument/2006/math">
                    <m:sSub>
                      <m:sSubPr>
                        <m:ctrlPr>
                          <a:rPr kumimoji="1" lang="en-US" altLang="zh-TW" sz="3600" b="1" i="1">
                            <a:solidFill>
                              <a:srgbClr val="FF0000"/>
                            </a:solidFill>
                            <a:latin typeface="Cambria Math" charset="0"/>
                          </a:rPr>
                        </m:ctrlPr>
                      </m:sSubPr>
                      <m:e>
                        <m:r>
                          <a:rPr kumimoji="1" lang="en-US" altLang="zh-TW" sz="3600" b="1" i="0">
                            <a:solidFill>
                              <a:srgbClr val="FF0000"/>
                            </a:solidFill>
                            <a:latin typeface="Cambria Math" charset="0"/>
                          </a:rPr>
                          <m:t>𝐄</m:t>
                        </m:r>
                      </m:e>
                      <m:sub>
                        <m:r>
                          <a:rPr kumimoji="1" lang="en-US" altLang="zh-TW" sz="3600" b="1" i="0" smtClean="0">
                            <a:solidFill>
                              <a:srgbClr val="FF0000"/>
                            </a:solidFill>
                            <a:latin typeface="Cambria Math" charset="0"/>
                          </a:rPr>
                          <m:t>𝐯𝐢𝐬𝐢𝐛𝐥𝐞</m:t>
                        </m:r>
                        <m:r>
                          <a:rPr kumimoji="1" lang="en-US" altLang="zh-TW" sz="3600" b="1" i="0" smtClean="0">
                            <a:solidFill>
                              <a:srgbClr val="FF0000"/>
                            </a:solidFill>
                            <a:latin typeface="Cambria Math" charset="0"/>
                          </a:rPr>
                          <m:t> </m:t>
                        </m:r>
                        <m:r>
                          <a:rPr kumimoji="1" lang="en-US" altLang="zh-TW" sz="3600" b="1" i="0" smtClean="0">
                            <a:solidFill>
                              <a:srgbClr val="FF0000"/>
                            </a:solidFill>
                            <a:latin typeface="Cambria Math" charset="0"/>
                          </a:rPr>
                          <m:t>𝐞𝐧𝐞𝐫𝐠𝐲</m:t>
                        </m:r>
                      </m:sub>
                    </m:sSub>
                  </m:oMath>
                </a14:m>
                <a:endParaRPr kumimoji="1" lang="en-US" altLang="zh-TW" sz="3600" b="1" dirty="0"/>
              </a:p>
              <a:p>
                <a:endParaRPr kumimoji="1" lang="zh-TW" altLang="en-US" dirty="0"/>
              </a:p>
            </p:txBody>
          </p:sp>
        </mc:Choice>
        <mc:Fallback>
          <p:sp>
            <p:nvSpPr>
              <p:cNvPr id="181" name="文字方塊 180"/>
              <p:cNvSpPr txBox="1">
                <a:spLocks noRot="1" noChangeAspect="1" noMove="1" noResize="1" noEditPoints="1" noAdjustHandles="1" noChangeArrowheads="1" noChangeShapeType="1" noTextEdit="1"/>
              </p:cNvSpPr>
              <p:nvPr/>
            </p:nvSpPr>
            <p:spPr>
              <a:xfrm>
                <a:off x="24404942" y="36617678"/>
                <a:ext cx="6045502" cy="4241930"/>
              </a:xfrm>
              <a:prstGeom prst="rect">
                <a:avLst/>
              </a:prstGeom>
              <a:blipFill rotWithShape="0">
                <a:blip r:embed="rId17"/>
                <a:stretch>
                  <a:fillRect l="-3024" t="-2299"/>
                </a:stretch>
              </a:blipFill>
            </p:spPr>
            <p:txBody>
              <a:bodyPr/>
              <a:lstStyle/>
              <a:p>
                <a:r>
                  <a:rPr lang="zh-TW" altLang="en-US">
                    <a:noFill/>
                  </a:rPr>
                  <a:t> </a:t>
                </a:r>
              </a:p>
            </p:txBody>
          </p:sp>
        </mc:Fallback>
      </mc:AlternateContent>
      <p:sp>
        <p:nvSpPr>
          <p:cNvPr id="185" name="文字方塊 184"/>
          <p:cNvSpPr txBox="1"/>
          <p:nvPr/>
        </p:nvSpPr>
        <p:spPr>
          <a:xfrm>
            <a:off x="10560991" y="41123885"/>
            <a:ext cx="5978591" cy="954107"/>
          </a:xfrm>
          <a:prstGeom prst="rect">
            <a:avLst/>
          </a:prstGeom>
          <a:noFill/>
        </p:spPr>
        <p:txBody>
          <a:bodyPr wrap="square" rtlCol="0">
            <a:spAutoFit/>
          </a:bodyPr>
          <a:lstStyle/>
          <a:p>
            <a:r>
              <a:rPr kumimoji="1" lang="en-US" altLang="zh-TW" sz="2800" b="1" dirty="0" smtClean="0">
                <a:solidFill>
                  <a:srgbClr val="00B050"/>
                </a:solidFill>
              </a:rPr>
              <a:t>20,30,50,80,100</a:t>
            </a:r>
          </a:p>
          <a:p>
            <a:r>
              <a:rPr kumimoji="1" lang="en-US" altLang="zh-TW" sz="2800" b="1" dirty="0" smtClean="0">
                <a:solidFill>
                  <a:srgbClr val="00B050"/>
                </a:solidFill>
              </a:rPr>
              <a:t>150,200,250,300(GeV)</a:t>
            </a:r>
            <a:endParaRPr kumimoji="1" lang="zh-TW" altLang="en-US" sz="2800" b="1" dirty="0">
              <a:solidFill>
                <a:srgbClr val="00B050"/>
              </a:solidFill>
            </a:endParaRPr>
          </a:p>
        </p:txBody>
      </p:sp>
      <p:pic>
        <p:nvPicPr>
          <p:cNvPr id="187" name="圖片 186"/>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0424936" y="19868402"/>
            <a:ext cx="6324422" cy="4645179"/>
          </a:xfrm>
          <a:prstGeom prst="rect">
            <a:avLst/>
          </a:prstGeom>
        </p:spPr>
      </p:pic>
      <p:sp>
        <p:nvSpPr>
          <p:cNvPr id="190" name="甜甜圈 189"/>
          <p:cNvSpPr/>
          <p:nvPr/>
        </p:nvSpPr>
        <p:spPr>
          <a:xfrm>
            <a:off x="7519318" y="20352496"/>
            <a:ext cx="2362938" cy="2151593"/>
          </a:xfrm>
          <a:prstGeom prst="donut">
            <a:avLst>
              <a:gd name="adj" fmla="val 4412"/>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solidFill>
            </a:endParaRPr>
          </a:p>
        </p:txBody>
      </p:sp>
      <p:sp>
        <p:nvSpPr>
          <p:cNvPr id="191" name="文字方塊 190"/>
          <p:cNvSpPr txBox="1"/>
          <p:nvPr/>
        </p:nvSpPr>
        <p:spPr>
          <a:xfrm>
            <a:off x="6946742" y="19690603"/>
            <a:ext cx="6330297" cy="707886"/>
          </a:xfrm>
          <a:prstGeom prst="rect">
            <a:avLst/>
          </a:prstGeom>
          <a:noFill/>
        </p:spPr>
        <p:txBody>
          <a:bodyPr wrap="square" rtlCol="0">
            <a:spAutoFit/>
          </a:bodyPr>
          <a:lstStyle/>
          <a:p>
            <a:r>
              <a:rPr kumimoji="1" lang="en-US" altLang="zh-TW" sz="4000" dirty="0" smtClean="0">
                <a:solidFill>
                  <a:srgbClr val="FF0000"/>
                </a:solidFill>
              </a:rPr>
              <a:t>2013 Nobel prize!</a:t>
            </a:r>
            <a:endParaRPr kumimoji="1" lang="zh-TW" altLang="en-US" sz="4000" dirty="0">
              <a:solidFill>
                <a:srgbClr val="FF0000"/>
              </a:solidFill>
            </a:endParaRPr>
          </a:p>
        </p:txBody>
      </p:sp>
      <mc:AlternateContent xmlns:mc="http://schemas.openxmlformats.org/markup-compatibility/2006" xmlns:a14="http://schemas.microsoft.com/office/drawing/2010/main">
        <mc:Choice Requires="a14">
          <p:sp>
            <p:nvSpPr>
              <p:cNvPr id="192" name="文字方塊 191"/>
              <p:cNvSpPr txBox="1"/>
              <p:nvPr/>
            </p:nvSpPr>
            <p:spPr>
              <a:xfrm>
                <a:off x="26472046" y="21490142"/>
                <a:ext cx="1204060" cy="15999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kumimoji="1" lang="mr-IN" altLang="zh-TW" sz="4800" i="1">
                              <a:latin typeface="Cambria Math" charset="0"/>
                            </a:rPr>
                          </m:ctrlPr>
                        </m:fPr>
                        <m:num>
                          <m:r>
                            <a:rPr kumimoji="1" lang="en-US" altLang="zh-TW" sz="4800" i="1">
                              <a:latin typeface="Cambria Math" charset="0"/>
                            </a:rPr>
                            <m:t>&lt;</m:t>
                          </m:r>
                          <m:r>
                            <a:rPr kumimoji="1" lang="en-US" altLang="zh-TW" sz="4800" i="1">
                              <a:latin typeface="Cambria Math" charset="0"/>
                            </a:rPr>
                            <m:t>𝐸</m:t>
                          </m:r>
                          <m:r>
                            <a:rPr kumimoji="1" lang="en-US" altLang="zh-TW" sz="4800" i="1">
                              <a:latin typeface="Cambria Math" charset="0"/>
                            </a:rPr>
                            <m:t>&gt;−</m:t>
                          </m:r>
                          <m:sSub>
                            <m:sSubPr>
                              <m:ctrlPr>
                                <a:rPr kumimoji="1" lang="en-US" altLang="zh-TW" sz="4800" i="1">
                                  <a:latin typeface="Cambria Math" charset="0"/>
                                </a:rPr>
                              </m:ctrlPr>
                            </m:sSubPr>
                            <m:e>
                              <m:r>
                                <a:rPr kumimoji="1" lang="en-US" altLang="zh-TW" sz="4800" i="1">
                                  <a:latin typeface="Cambria Math" charset="0"/>
                                </a:rPr>
                                <m:t>𝐸</m:t>
                              </m:r>
                            </m:e>
                            <m:sub>
                              <m:r>
                                <a:rPr kumimoji="1" lang="en-US" altLang="zh-TW" sz="4800" i="1">
                                  <a:latin typeface="Cambria Math" charset="0"/>
                                </a:rPr>
                                <m:t>𝑡𝑟𝑢𝑒</m:t>
                              </m:r>
                            </m:sub>
                          </m:sSub>
                        </m:num>
                        <m:den>
                          <m:sSub>
                            <m:sSubPr>
                              <m:ctrlPr>
                                <a:rPr kumimoji="1" lang="en-US" altLang="zh-TW" sz="4800" i="1">
                                  <a:latin typeface="Cambria Math" charset="0"/>
                                </a:rPr>
                              </m:ctrlPr>
                            </m:sSubPr>
                            <m:e>
                              <m:r>
                                <a:rPr kumimoji="1" lang="en-US" altLang="zh-TW" sz="4800" i="1">
                                  <a:latin typeface="Cambria Math" charset="0"/>
                                </a:rPr>
                                <m:t>𝐸</m:t>
                              </m:r>
                            </m:e>
                            <m:sub>
                              <m:r>
                                <a:rPr kumimoji="1" lang="en-US" altLang="zh-TW" sz="4800" i="1">
                                  <a:latin typeface="Cambria Math" charset="0"/>
                                </a:rPr>
                                <m:t>𝑡𝑟𝑢𝑒</m:t>
                              </m:r>
                            </m:sub>
                          </m:sSub>
                        </m:den>
                      </m:f>
                    </m:oMath>
                  </m:oMathPara>
                </a14:m>
                <a:endParaRPr kumimoji="1" lang="zh-TW" altLang="en-US" sz="4800" dirty="0"/>
              </a:p>
            </p:txBody>
          </p:sp>
        </mc:Choice>
        <mc:Fallback xmlns="">
          <p:sp>
            <p:nvSpPr>
              <p:cNvPr id="192" name="文字方塊 191"/>
              <p:cNvSpPr txBox="1">
                <a:spLocks noRot="1" noChangeAspect="1" noMove="1" noResize="1" noEditPoints="1" noAdjustHandles="1" noChangeArrowheads="1" noChangeShapeType="1" noTextEdit="1"/>
              </p:cNvSpPr>
              <p:nvPr/>
            </p:nvSpPr>
            <p:spPr>
              <a:xfrm>
                <a:off x="26472046" y="21490142"/>
                <a:ext cx="1204060" cy="1599990"/>
              </a:xfrm>
              <a:prstGeom prst="rect">
                <a:avLst/>
              </a:prstGeom>
              <a:blipFill rotWithShape="0">
                <a:blip r:embed="rId19"/>
                <a:stretch>
                  <a:fillRect r="-210152"/>
                </a:stretch>
              </a:blipFill>
            </p:spPr>
            <p:txBody>
              <a:bodyPr/>
              <a:lstStyle/>
              <a:p>
                <a:r>
                  <a:rPr lang="zh-TW" altLang="en-US">
                    <a:noFill/>
                  </a:rPr>
                  <a:t> </a:t>
                </a:r>
              </a:p>
            </p:txBody>
          </p:sp>
        </mc:Fallback>
      </mc:AlternateContent>
      <p:sp>
        <p:nvSpPr>
          <p:cNvPr id="110" name="框架 109"/>
          <p:cNvSpPr/>
          <p:nvPr/>
        </p:nvSpPr>
        <p:spPr>
          <a:xfrm>
            <a:off x="19769643" y="15765141"/>
            <a:ext cx="10344662" cy="2828120"/>
          </a:xfrm>
          <a:prstGeom prst="frame">
            <a:avLst>
              <a:gd name="adj1" fmla="val 135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solidFill>
            </a:endParaRPr>
          </a:p>
        </p:txBody>
      </p:sp>
      <p:sp>
        <p:nvSpPr>
          <p:cNvPr id="111" name="框架 110"/>
          <p:cNvSpPr/>
          <p:nvPr/>
        </p:nvSpPr>
        <p:spPr>
          <a:xfrm>
            <a:off x="0" y="15697875"/>
            <a:ext cx="11087146" cy="2415758"/>
          </a:xfrm>
          <a:prstGeom prst="frame">
            <a:avLst>
              <a:gd name="adj1" fmla="val 1355"/>
            </a:avLst>
          </a:prstGeom>
          <a:solidFill>
            <a:srgbClr val="FF0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solidFill>
            </a:endParaRPr>
          </a:p>
        </p:txBody>
      </p:sp>
      <p:sp>
        <p:nvSpPr>
          <p:cNvPr id="12" name="文字方塊 11"/>
          <p:cNvSpPr txBox="1"/>
          <p:nvPr/>
        </p:nvSpPr>
        <p:spPr>
          <a:xfrm>
            <a:off x="2579955" y="33785192"/>
            <a:ext cx="1391776" cy="942355"/>
          </a:xfrm>
          <a:prstGeom prst="rect">
            <a:avLst/>
          </a:prstGeom>
          <a:solidFill>
            <a:schemeClr val="bg1"/>
          </a:solidFill>
        </p:spPr>
        <p:txBody>
          <a:bodyPr wrap="square" rtlCol="0">
            <a:spAutoFit/>
          </a:bodyPr>
          <a:lstStyle/>
          <a:p>
            <a:endParaRPr kumimoji="1" lang="zh-TW" altLang="en-US" dirty="0"/>
          </a:p>
        </p:txBody>
      </p:sp>
      <p:sp>
        <p:nvSpPr>
          <p:cNvPr id="13" name="文字方塊 12"/>
          <p:cNvSpPr txBox="1"/>
          <p:nvPr/>
        </p:nvSpPr>
        <p:spPr>
          <a:xfrm>
            <a:off x="2562934" y="34029486"/>
            <a:ext cx="2197092" cy="830997"/>
          </a:xfrm>
          <a:prstGeom prst="rect">
            <a:avLst/>
          </a:prstGeom>
          <a:noFill/>
        </p:spPr>
        <p:txBody>
          <a:bodyPr wrap="square" rtlCol="0">
            <a:spAutoFit/>
          </a:bodyPr>
          <a:lstStyle/>
          <a:p>
            <a:r>
              <a:rPr kumimoji="1" lang="en-US" altLang="zh-TW" sz="2400" dirty="0" smtClean="0"/>
              <a:t>Tracking</a:t>
            </a:r>
            <a:r>
              <a:rPr kumimoji="1" lang="zh-TW" altLang="en-US" sz="2400" dirty="0" smtClean="0"/>
              <a:t> </a:t>
            </a:r>
            <a:r>
              <a:rPr kumimoji="1" lang="en-US" altLang="zh-TW" sz="2400" dirty="0" smtClean="0"/>
              <a:t>detector</a:t>
            </a:r>
          </a:p>
        </p:txBody>
      </p:sp>
      <p:sp>
        <p:nvSpPr>
          <p:cNvPr id="118" name="文字方塊 117"/>
          <p:cNvSpPr txBox="1"/>
          <p:nvPr/>
        </p:nvSpPr>
        <p:spPr>
          <a:xfrm>
            <a:off x="21555475" y="24603918"/>
            <a:ext cx="8724500" cy="3416320"/>
          </a:xfrm>
          <a:prstGeom prst="rect">
            <a:avLst/>
          </a:prstGeom>
          <a:noFill/>
        </p:spPr>
        <p:txBody>
          <a:bodyPr wrap="square" rtlCol="0">
            <a:spAutoFit/>
          </a:bodyPr>
          <a:lstStyle/>
          <a:p>
            <a:r>
              <a:rPr kumimoji="1" lang="en-US" altLang="zh-TW" sz="3600" dirty="0" smtClean="0"/>
              <a:t>•</a:t>
            </a:r>
            <a:r>
              <a:rPr kumimoji="1" lang="zh-TW" altLang="en-US" sz="3600" dirty="0" smtClean="0"/>
              <a:t>  </a:t>
            </a:r>
            <a:r>
              <a:rPr kumimoji="1" lang="en-US" altLang="zh-TW" sz="3600" dirty="0" smtClean="0"/>
              <a:t> </a:t>
            </a:r>
            <a:r>
              <a:rPr kumimoji="1" lang="en-US" altLang="zh-TW" sz="3600" dirty="0"/>
              <a:t>SF calibrations results in higher reconstruction efficiency</a:t>
            </a:r>
            <a:r>
              <a:rPr kumimoji="1" lang="zh-TW" altLang="en-US" sz="3600" dirty="0"/>
              <a:t> </a:t>
            </a:r>
            <a:r>
              <a:rPr kumimoji="1" lang="en-US" altLang="zh-TW" sz="3600" dirty="0"/>
              <a:t>with</a:t>
            </a:r>
            <a:r>
              <a:rPr kumimoji="1" lang="zh-TW" altLang="en-US" sz="3600" dirty="0"/>
              <a:t> </a:t>
            </a:r>
            <a:r>
              <a:rPr kumimoji="1" lang="en-US" altLang="zh-TW" sz="3600" dirty="0"/>
              <a:t>the</a:t>
            </a:r>
            <a:r>
              <a:rPr kumimoji="1" lang="zh-TW" altLang="en-US" sz="3600" dirty="0"/>
              <a:t> </a:t>
            </a:r>
            <a:r>
              <a:rPr kumimoji="1" lang="en-US" altLang="zh-TW" sz="3600" dirty="0"/>
              <a:t>higher</a:t>
            </a:r>
            <a:r>
              <a:rPr kumimoji="1" lang="zh-TW" altLang="en-US" sz="3600" dirty="0"/>
              <a:t> </a:t>
            </a:r>
            <a:r>
              <a:rPr kumimoji="1" lang="en-US" altLang="zh-TW" sz="3600" dirty="0"/>
              <a:t>energy</a:t>
            </a:r>
            <a:r>
              <a:rPr kumimoji="1" lang="zh-TW" altLang="en-US" sz="3600" dirty="0"/>
              <a:t> </a:t>
            </a:r>
            <a:r>
              <a:rPr kumimoji="1" lang="en-US" altLang="zh-TW" sz="3600" dirty="0"/>
              <a:t>resolution</a:t>
            </a:r>
            <a:r>
              <a:rPr kumimoji="1" lang="en-US" altLang="zh-TW" sz="3600" dirty="0" smtClean="0"/>
              <a:t>.</a:t>
            </a:r>
            <a:endParaRPr kumimoji="1" lang="en-US" altLang="zh-TW" sz="3600" dirty="0"/>
          </a:p>
          <a:p>
            <a:r>
              <a:rPr kumimoji="1" lang="en-US" altLang="zh-TW" sz="3600" dirty="0"/>
              <a:t>• </a:t>
            </a:r>
            <a:r>
              <a:rPr kumimoji="1" lang="zh-TW" altLang="en-US" sz="3600" dirty="0" smtClean="0"/>
              <a:t>  </a:t>
            </a:r>
            <a:r>
              <a:rPr kumimoji="1" lang="en-US" altLang="zh-TW" sz="3600" smtClean="0"/>
              <a:t>If </a:t>
            </a:r>
            <a:r>
              <a:rPr kumimoji="1" lang="en-US" altLang="zh-TW" sz="3600" dirty="0"/>
              <a:t>we can improve the energy calibration, our physics analysis will have better results. </a:t>
            </a:r>
            <a:endParaRPr kumimoji="1" lang="zh-TW" altLang="en-US" sz="3600" dirty="0"/>
          </a:p>
          <a:p>
            <a:endParaRPr kumimoji="1" lang="en-US" altLang="zh-TW" sz="3600" dirty="0"/>
          </a:p>
        </p:txBody>
      </p:sp>
    </p:spTree>
    <p:extLst>
      <p:ext uri="{BB962C8B-B14F-4D97-AF65-F5344CB8AC3E}">
        <p14:creationId xmlns:p14="http://schemas.microsoft.com/office/powerpoint/2010/main" val="144066624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9991</TotalTime>
  <Words>619</Words>
  <Application>Microsoft Macintosh PowerPoint</Application>
  <PresentationFormat>自訂</PresentationFormat>
  <Paragraphs>81</Paragraphs>
  <Slides>1</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vt:i4>
      </vt:variant>
    </vt:vector>
  </HeadingPairs>
  <TitlesOfParts>
    <vt:vector size="9" baseType="lpstr">
      <vt:lpstr>Calibri</vt:lpstr>
      <vt:lpstr>Cambria Math</vt:lpstr>
      <vt:lpstr>Mangal</vt:lpstr>
      <vt:lpstr>Wingdings</vt:lpstr>
      <vt:lpstr>微軟正黑體</vt:lpstr>
      <vt:lpstr>新細明體</vt:lpstr>
      <vt:lpstr>Arial</vt:lpstr>
      <vt:lpstr>Office 佈景主題</vt:lpstr>
      <vt:lpstr>PowerPoint 簡報</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Chih-Hsiang Yeh</cp:lastModifiedBy>
  <cp:revision>50</cp:revision>
  <cp:lastPrinted>2019-05-24T15:38:02Z</cp:lastPrinted>
  <dcterms:created xsi:type="dcterms:W3CDTF">2019-05-15T03:57:37Z</dcterms:created>
  <dcterms:modified xsi:type="dcterms:W3CDTF">2019-05-26T02:33:48Z</dcterms:modified>
</cp:coreProperties>
</file>