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</p:sldIdLst>
  <p:sldSz cx="30248225" cy="42848213"/>
  <p:notesSz cx="6858000" cy="9144000"/>
  <p:defaultTextStyle>
    <a:defPPr>
      <a:defRPr lang="zh-TW"/>
    </a:defPPr>
    <a:lvl1pPr marL="0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9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05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701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60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50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402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311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207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96">
          <p15:clr>
            <a:srgbClr val="A4A3A4"/>
          </p15:clr>
        </p15:guide>
        <p15:guide id="2" pos="9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6F8FF"/>
    <a:srgbClr val="22FF13"/>
    <a:srgbClr val="FFFDAF"/>
    <a:srgbClr val="A9FFA5"/>
    <a:srgbClr val="FFC0C6"/>
    <a:srgbClr val="7E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04"/>
  </p:normalViewPr>
  <p:slideViewPr>
    <p:cSldViewPr snapToGrid="0" snapToObjects="1">
      <p:cViewPr>
        <p:scale>
          <a:sx n="30" d="100"/>
          <a:sy n="30" d="100"/>
        </p:scale>
        <p:origin x="1432" y="248"/>
      </p:cViewPr>
      <p:guideLst>
        <p:guide orient="horz" pos="13496"/>
        <p:guide pos="95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68617" y="13310721"/>
            <a:ext cx="25710991" cy="9184594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4537234" y="24280654"/>
            <a:ext cx="21173758" cy="109500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8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6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4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720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80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21929963" y="1715931"/>
            <a:ext cx="6805851" cy="36559841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12411" y="1715931"/>
            <a:ext cx="19913415" cy="36559841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100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089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401" y="27533960"/>
            <a:ext cx="25710991" cy="851013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389401" y="18160917"/>
            <a:ext cx="25710991" cy="9373043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07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16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24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3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41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848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657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465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321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12411" y="9997919"/>
            <a:ext cx="13359633" cy="282778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376181" y="9997919"/>
            <a:ext cx="13359633" cy="282778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2017/12/16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97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12411" y="9591258"/>
            <a:ext cx="13364886" cy="3997180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078" indent="0">
              <a:buNone/>
              <a:defRPr sz="9100" b="1"/>
            </a:lvl2pPr>
            <a:lvl3pPr marL="4176166" indent="0">
              <a:buNone/>
              <a:defRPr sz="8200" b="1"/>
            </a:lvl3pPr>
            <a:lvl4pPr marL="6264244" indent="0">
              <a:buNone/>
              <a:defRPr sz="7300" b="1"/>
            </a:lvl4pPr>
            <a:lvl5pPr marL="8352332" indent="0">
              <a:buNone/>
              <a:defRPr sz="7300" b="1"/>
            </a:lvl5pPr>
            <a:lvl6pPr marL="10440411" indent="0">
              <a:buNone/>
              <a:defRPr sz="7300" b="1"/>
            </a:lvl6pPr>
            <a:lvl7pPr marL="12528489" indent="0">
              <a:buNone/>
              <a:defRPr sz="7300" b="1"/>
            </a:lvl7pPr>
            <a:lvl8pPr marL="14616577" indent="0">
              <a:buNone/>
              <a:defRPr sz="7300" b="1"/>
            </a:lvl8pPr>
            <a:lvl9pPr marL="16704655" indent="0">
              <a:buNone/>
              <a:defRPr sz="73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12411" y="13588438"/>
            <a:ext cx="13364886" cy="2468731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5365686" y="9591258"/>
            <a:ext cx="13370136" cy="3997180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078" indent="0">
              <a:buNone/>
              <a:defRPr sz="9100" b="1"/>
            </a:lvl2pPr>
            <a:lvl3pPr marL="4176166" indent="0">
              <a:buNone/>
              <a:defRPr sz="8200" b="1"/>
            </a:lvl3pPr>
            <a:lvl4pPr marL="6264244" indent="0">
              <a:buNone/>
              <a:defRPr sz="7300" b="1"/>
            </a:lvl4pPr>
            <a:lvl5pPr marL="8352332" indent="0">
              <a:buNone/>
              <a:defRPr sz="7300" b="1"/>
            </a:lvl5pPr>
            <a:lvl6pPr marL="10440411" indent="0">
              <a:buNone/>
              <a:defRPr sz="7300" b="1"/>
            </a:lvl6pPr>
            <a:lvl7pPr marL="12528489" indent="0">
              <a:buNone/>
              <a:defRPr sz="7300" b="1"/>
            </a:lvl7pPr>
            <a:lvl8pPr marL="14616577" indent="0">
              <a:buNone/>
              <a:defRPr sz="7300" b="1"/>
            </a:lvl8pPr>
            <a:lvl9pPr marL="16704655" indent="0">
              <a:buNone/>
              <a:defRPr sz="73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5365686" y="13588438"/>
            <a:ext cx="13370136" cy="2468731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2017/12/16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349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2017/12/16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89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2017/12/16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147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2416" y="1705993"/>
            <a:ext cx="9951458" cy="726039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216" y="1706009"/>
            <a:ext cx="16909598" cy="36569763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12416" y="8966401"/>
            <a:ext cx="9951458" cy="29309371"/>
          </a:xfrm>
        </p:spPr>
        <p:txBody>
          <a:bodyPr/>
          <a:lstStyle>
            <a:lvl1pPr marL="0" indent="0">
              <a:buNone/>
              <a:defRPr sz="6400"/>
            </a:lvl1pPr>
            <a:lvl2pPr marL="2088078" indent="0">
              <a:buNone/>
              <a:defRPr sz="5500"/>
            </a:lvl2pPr>
            <a:lvl3pPr marL="4176166" indent="0">
              <a:buNone/>
              <a:defRPr sz="4600"/>
            </a:lvl3pPr>
            <a:lvl4pPr marL="6264244" indent="0">
              <a:buNone/>
              <a:defRPr sz="4100"/>
            </a:lvl4pPr>
            <a:lvl5pPr marL="8352332" indent="0">
              <a:buNone/>
              <a:defRPr sz="4100"/>
            </a:lvl5pPr>
            <a:lvl6pPr marL="10440411" indent="0">
              <a:buNone/>
              <a:defRPr sz="4100"/>
            </a:lvl6pPr>
            <a:lvl7pPr marL="12528489" indent="0">
              <a:buNone/>
              <a:defRPr sz="4100"/>
            </a:lvl7pPr>
            <a:lvl8pPr marL="14616577" indent="0">
              <a:buNone/>
              <a:defRPr sz="4100"/>
            </a:lvl8pPr>
            <a:lvl9pPr marL="16704655" indent="0">
              <a:buNone/>
              <a:defRPr sz="4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2017/12/16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410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28864" y="29993749"/>
            <a:ext cx="18148935" cy="354093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928864" y="3828567"/>
            <a:ext cx="18148935" cy="25708928"/>
          </a:xfrm>
        </p:spPr>
        <p:txBody>
          <a:bodyPr/>
          <a:lstStyle>
            <a:lvl1pPr marL="0" indent="0">
              <a:buNone/>
              <a:defRPr sz="14600"/>
            </a:lvl1pPr>
            <a:lvl2pPr marL="2088078" indent="0">
              <a:buNone/>
              <a:defRPr sz="12800"/>
            </a:lvl2pPr>
            <a:lvl3pPr marL="4176166" indent="0">
              <a:buNone/>
              <a:defRPr sz="11000"/>
            </a:lvl3pPr>
            <a:lvl4pPr marL="6264244" indent="0">
              <a:buNone/>
              <a:defRPr sz="9100"/>
            </a:lvl4pPr>
            <a:lvl5pPr marL="8352332" indent="0">
              <a:buNone/>
              <a:defRPr sz="9100"/>
            </a:lvl5pPr>
            <a:lvl6pPr marL="10440411" indent="0">
              <a:buNone/>
              <a:defRPr sz="9100"/>
            </a:lvl6pPr>
            <a:lvl7pPr marL="12528489" indent="0">
              <a:buNone/>
              <a:defRPr sz="9100"/>
            </a:lvl7pPr>
            <a:lvl8pPr marL="14616577" indent="0">
              <a:buNone/>
              <a:defRPr sz="9100"/>
            </a:lvl8pPr>
            <a:lvl9pPr marL="16704655" indent="0">
              <a:buNone/>
              <a:defRPr sz="91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928864" y="33534681"/>
            <a:ext cx="18148935" cy="5028711"/>
          </a:xfrm>
        </p:spPr>
        <p:txBody>
          <a:bodyPr/>
          <a:lstStyle>
            <a:lvl1pPr marL="0" indent="0">
              <a:buNone/>
              <a:defRPr sz="6400"/>
            </a:lvl1pPr>
            <a:lvl2pPr marL="2088078" indent="0">
              <a:buNone/>
              <a:defRPr sz="5500"/>
            </a:lvl2pPr>
            <a:lvl3pPr marL="4176166" indent="0">
              <a:buNone/>
              <a:defRPr sz="4600"/>
            </a:lvl3pPr>
            <a:lvl4pPr marL="6264244" indent="0">
              <a:buNone/>
              <a:defRPr sz="4100"/>
            </a:lvl4pPr>
            <a:lvl5pPr marL="8352332" indent="0">
              <a:buNone/>
              <a:defRPr sz="4100"/>
            </a:lvl5pPr>
            <a:lvl6pPr marL="10440411" indent="0">
              <a:buNone/>
              <a:defRPr sz="4100"/>
            </a:lvl6pPr>
            <a:lvl7pPr marL="12528489" indent="0">
              <a:buNone/>
              <a:defRPr sz="4100"/>
            </a:lvl7pPr>
            <a:lvl8pPr marL="14616577" indent="0">
              <a:buNone/>
              <a:defRPr sz="4100"/>
            </a:lvl8pPr>
            <a:lvl9pPr marL="16704655" indent="0">
              <a:buNone/>
              <a:defRPr sz="4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2017/12/16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943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12411" y="1715915"/>
            <a:ext cx="27223403" cy="7141369"/>
          </a:xfrm>
          <a:prstGeom prst="rect">
            <a:avLst/>
          </a:prstGeom>
        </p:spPr>
        <p:txBody>
          <a:bodyPr vert="horz" lIns="417616" tIns="208808" rIns="417616" bIns="208808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12411" y="9997919"/>
            <a:ext cx="27223403" cy="28277840"/>
          </a:xfrm>
          <a:prstGeom prst="rect">
            <a:avLst/>
          </a:prstGeom>
        </p:spPr>
        <p:txBody>
          <a:bodyPr vert="horz" lIns="417616" tIns="208808" rIns="417616" bIns="208808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512411" y="39713961"/>
            <a:ext cx="7057919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2C996-D988-194F-8F02-BEBA5B6C0990}" type="datetimeFigureOut">
              <a:rPr kumimoji="1" lang="zh-TW" altLang="en-US" smtClean="0"/>
              <a:t>2017/12/16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334810" y="39713961"/>
            <a:ext cx="9578605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1677895" y="39713961"/>
            <a:ext cx="7057919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453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2088078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059" indent="-1566059" algn="l" defTabSz="2088078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137" indent="-1305049" algn="l" defTabSz="2088078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205" indent="-1044039" algn="l" defTabSz="2088078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284" indent="-1044039" algn="l" defTabSz="2088078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371" indent="-1044039" algn="l" defTabSz="2088078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450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2528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0616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8694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078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166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244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332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411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8489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6577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4655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.bin"/><Relationship Id="rId20" Type="http://schemas.openxmlformats.org/officeDocument/2006/relationships/image" Target="../media/image16.png"/><Relationship Id="rId21" Type="http://schemas.openxmlformats.org/officeDocument/2006/relationships/image" Target="../media/image17.png"/><Relationship Id="rId22" Type="http://schemas.openxmlformats.org/officeDocument/2006/relationships/image" Target="../media/image19.png"/><Relationship Id="rId23" Type="http://schemas.openxmlformats.org/officeDocument/2006/relationships/image" Target="../media/image20.png"/><Relationship Id="rId24" Type="http://schemas.openxmlformats.org/officeDocument/2006/relationships/image" Target="../media/image21.png"/><Relationship Id="rId25" Type="http://schemas.openxmlformats.org/officeDocument/2006/relationships/image" Target="../media/image22.png"/><Relationship Id="rId26" Type="http://schemas.openxmlformats.org/officeDocument/2006/relationships/image" Target="../media/image23.png"/><Relationship Id="rId27" Type="http://schemas.openxmlformats.org/officeDocument/2006/relationships/image" Target="../media/image18.png"/><Relationship Id="rId10" Type="http://schemas.openxmlformats.org/officeDocument/2006/relationships/image" Target="../media/image1.emf"/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3.png"/><Relationship Id="rId17" Type="http://schemas.openxmlformats.org/officeDocument/2006/relationships/image" Target="../media/image12.png"/><Relationship Id="rId18" Type="http://schemas.openxmlformats.org/officeDocument/2006/relationships/image" Target="../media/image14.png"/><Relationship Id="rId19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5.jpeg"/><Relationship Id="rId8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圓角矩形 128"/>
          <p:cNvSpPr/>
          <p:nvPr/>
        </p:nvSpPr>
        <p:spPr>
          <a:xfrm>
            <a:off x="224995" y="27228596"/>
            <a:ext cx="15088180" cy="1526731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4" name="矩形 123"/>
          <p:cNvSpPr/>
          <p:nvPr/>
        </p:nvSpPr>
        <p:spPr>
          <a:xfrm>
            <a:off x="15638835" y="8092059"/>
            <a:ext cx="14406814" cy="5488837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ˋ</a:t>
            </a:r>
            <a:endParaRPr kumimoji="1" lang="zh-TW" altLang="en-US" dirty="0"/>
          </a:p>
        </p:txBody>
      </p:sp>
      <p:sp useBgFill="1">
        <p:nvSpPr>
          <p:cNvPr id="121" name="矩形 120"/>
          <p:cNvSpPr/>
          <p:nvPr/>
        </p:nvSpPr>
        <p:spPr>
          <a:xfrm>
            <a:off x="224995" y="8097964"/>
            <a:ext cx="15191057" cy="11147164"/>
          </a:xfrm>
          <a:prstGeom prst="rect">
            <a:avLst/>
          </a:prstGeom>
          <a:ln w="101600" cap="rnd" cmpd="sng">
            <a:solidFill>
              <a:schemeClr val="accent1">
                <a:shade val="95000"/>
                <a:satMod val="105000"/>
              </a:schemeClr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9" name="圖片 1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978" y="9936519"/>
            <a:ext cx="4392198" cy="3469836"/>
          </a:xfrm>
          <a:prstGeom prst="rect">
            <a:avLst/>
          </a:prstGeom>
        </p:spPr>
      </p:pic>
      <p:pic>
        <p:nvPicPr>
          <p:cNvPr id="101" name="圖片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8559" y="27787073"/>
            <a:ext cx="5664846" cy="5134217"/>
          </a:xfrm>
          <a:prstGeom prst="rect">
            <a:avLst/>
          </a:prstGeom>
        </p:spPr>
      </p:pic>
      <p:pic>
        <p:nvPicPr>
          <p:cNvPr id="100" name="圖片 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8734" y="27787073"/>
            <a:ext cx="5679623" cy="5182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/>
              <p:cNvSpPr txBox="1">
                <a:spLocks/>
              </p:cNvSpPr>
              <p:nvPr/>
            </p:nvSpPr>
            <p:spPr>
              <a:xfrm>
                <a:off x="4229473" y="-5166"/>
                <a:ext cx="22106456" cy="5709429"/>
              </a:xfrm>
              <a:prstGeom prst="rect">
                <a:avLst/>
              </a:prstGeom>
            </p:spPr>
            <p:txBody>
              <a:bodyPr>
                <a:normAutofit fontScale="40000" lnSpcReduction="20000"/>
              </a:bodyPr>
              <a:lstStyle/>
              <a:p>
                <a:pPr algn="ctr"/>
                <a:r>
                  <a:rPr lang="en-US" altLang="zh-TW" sz="22000" b="1" dirty="0" smtClean="0">
                    <a:solidFill>
                      <a:srgbClr val="FF0000"/>
                    </a:solidFill>
                  </a:rPr>
                  <a:t>Study of Jet Substructure Variables for the Future Detector</a:t>
                </a:r>
                <a:r>
                  <a:rPr lang="en-US" altLang="zh-TW" sz="220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Chih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Hsiang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Yeh</m:t>
                        </m:r>
                      </m:e>
                      <m:sup>
                        <m:r>
                          <a:rPr lang="en-US" altLang="zh-TW" sz="114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Shin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Shan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Eiko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YU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Ashutosh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Kotwal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2,3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Sergei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Chekanov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Nhan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Viet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Tran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TW" sz="11400" dirty="0">
                  <a:solidFill>
                    <a:srgbClr val="0000FF"/>
                  </a:solidFill>
                </a:endParaRPr>
              </a:p>
              <a:p>
                <a:pPr algn="ctr"/>
                <a:endParaRPr lang="en-US" altLang="zh-TW" sz="10900" dirty="0" smtClean="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1.Department 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of Physics, National Central University, Chung-Li, Taoyuan City 32001, Taiwan </a:t>
                </a:r>
                <a:endParaRPr lang="en-US" altLang="zh-TW" sz="9000" i="1" dirty="0" smtClean="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2.Physics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, Duke University, Durham, NC 27708, USA</a:t>
                </a:r>
                <a:br>
                  <a:rPr lang="en-US" altLang="zh-TW" sz="9000" i="1" dirty="0">
                    <a:solidFill>
                      <a:srgbClr val="0000FF"/>
                    </a:solidFill>
                  </a:rPr>
                </a:br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3.Fermi 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National Accelerator Laboratory, Batavia, IL 6051, USA</a:t>
                </a:r>
                <a:br>
                  <a:rPr lang="en-US" altLang="zh-TW" sz="9000" i="1" dirty="0">
                    <a:solidFill>
                      <a:srgbClr val="0000FF"/>
                    </a:solidFill>
                  </a:rPr>
                </a:br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4.HEP 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Division, Argonne National Laboratory, 9700 S. Cass Avenue, Argonne, IL 60439, USA </a:t>
                </a:r>
              </a:p>
              <a:p>
                <a:pPr algn="ctr"/>
                <a:endParaRPr lang="en-US" altLang="zh-TW" sz="10900" baseline="30000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標題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73" y="-5166"/>
                <a:ext cx="22106456" cy="5709429"/>
              </a:xfrm>
              <a:prstGeom prst="rect">
                <a:avLst/>
              </a:prstGeom>
              <a:blipFill rotWithShape="0">
                <a:blip r:embed="rId6"/>
                <a:stretch>
                  <a:fillRect t="-9392" b="-32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205161" y="5051610"/>
            <a:ext cx="561662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Abstract: </a:t>
            </a:r>
            <a:endParaRPr lang="zh-TW" altLang="en-US" sz="5000" baseline="-25000" dirty="0">
              <a:solidFill>
                <a:srgbClr val="C0504D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2212" y="5801696"/>
            <a:ext cx="30560978" cy="2648001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r>
              <a:rPr lang="en-US" altLang="zh-TW" sz="3600" dirty="0"/>
              <a:t>In this poster, we study the performance of hadron calorimeter in </a:t>
            </a:r>
            <a:r>
              <a:rPr lang="en-US" altLang="zh-TW" sz="3600" dirty="0" err="1"/>
              <a:t>SiFCC</a:t>
            </a:r>
            <a:r>
              <a:rPr lang="en-US" altLang="zh-TW" sz="3600" dirty="0"/>
              <a:t> for the future √s=100 </a:t>
            </a:r>
            <a:r>
              <a:rPr lang="en-US" altLang="zh-TW" sz="3600" dirty="0" err="1"/>
              <a:t>TeV</a:t>
            </a:r>
            <a:r>
              <a:rPr lang="en-US" altLang="zh-TW" sz="3600" dirty="0"/>
              <a:t> pp collider. The GEANT4 full simulation includes calorimeters with different cell sizes. We aim to efficiently separate signal Z’-&gt;</a:t>
            </a:r>
            <a:r>
              <a:rPr lang="en-US" altLang="zh-TW" sz="3600" dirty="0" err="1"/>
              <a:t>ww</a:t>
            </a:r>
            <a:r>
              <a:rPr lang="en-US" altLang="zh-TW" sz="3600" dirty="0"/>
              <a:t> or Z’-&gt;</a:t>
            </a:r>
            <a:r>
              <a:rPr lang="en-US" altLang="zh-TW" sz="3600" dirty="0" err="1"/>
              <a:t>tt</a:t>
            </a:r>
            <a:r>
              <a:rPr lang="en-US" altLang="zh-TW" sz="3600" dirty="0"/>
              <a:t> and background Z’-&gt;qq. Various jet substructure variables and Z’ masses from 5 to 40 </a:t>
            </a:r>
            <a:r>
              <a:rPr lang="en-US" altLang="zh-TW" sz="3600" dirty="0" err="1"/>
              <a:t>TeV</a:t>
            </a:r>
            <a:r>
              <a:rPr lang="en-US" altLang="zh-TW" sz="3600" dirty="0"/>
              <a:t> collision energy are also compared. 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6516" cy="416594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5499" y="-1"/>
            <a:ext cx="3717964" cy="3708551"/>
          </a:xfrm>
          <a:prstGeom prst="rect">
            <a:avLst/>
          </a:prstGeom>
        </p:spPr>
      </p:pic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348075"/>
              </p:ext>
            </p:extLst>
          </p:nvPr>
        </p:nvGraphicFramePr>
        <p:xfrm>
          <a:off x="15120938" y="21347113"/>
          <a:ext cx="762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" name="方程式" r:id="rId9" imgW="190500" imgH="152400" progId="Equation.3">
                  <p:embed/>
                </p:oleObj>
              </mc:Choice>
              <mc:Fallback>
                <p:oleObj name="方程式" r:id="rId9" imgW="1905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120938" y="21347113"/>
                        <a:ext cx="762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16334268" y="37677977"/>
            <a:ext cx="561662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Summary 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29" name="內容版面配置區 2"/>
          <p:cNvSpPr txBox="1">
            <a:spLocks/>
          </p:cNvSpPr>
          <p:nvPr/>
        </p:nvSpPr>
        <p:spPr>
          <a:xfrm>
            <a:off x="16516616" y="38600653"/>
            <a:ext cx="13306336" cy="2361884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zh-TW" sz="4000" dirty="0" smtClean="0"/>
              <a:t>The two optimization methods get consistent results of the best cuts, and the |d Eta| cut will be considered to be added into the final selection.</a:t>
            </a:r>
          </a:p>
        </p:txBody>
      </p:sp>
      <p:sp>
        <p:nvSpPr>
          <p:cNvPr id="49" name="內容版面配置區 2"/>
          <p:cNvSpPr txBox="1">
            <a:spLocks/>
          </p:cNvSpPr>
          <p:nvPr/>
        </p:nvSpPr>
        <p:spPr>
          <a:xfrm>
            <a:off x="18342677" y="25753494"/>
            <a:ext cx="3590504" cy="598245"/>
          </a:xfrm>
          <a:prstGeom prst="rect">
            <a:avLst/>
          </a:prstGeom>
          <a:solidFill>
            <a:schemeClr val="bg1"/>
          </a:solidFill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endParaRPr lang="en-US" altLang="zh-TW" sz="4800" dirty="0" smtClean="0"/>
          </a:p>
        </p:txBody>
      </p:sp>
      <p:pic>
        <p:nvPicPr>
          <p:cNvPr id="69" name="圖片 6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516616" y="21982457"/>
            <a:ext cx="5641741" cy="5134829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770719" y="21982457"/>
            <a:ext cx="5525529" cy="5055861"/>
          </a:xfrm>
          <a:prstGeom prst="rect">
            <a:avLst/>
          </a:prstGeom>
        </p:spPr>
      </p:pic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595942"/>
              </p:ext>
            </p:extLst>
          </p:nvPr>
        </p:nvGraphicFramePr>
        <p:xfrm>
          <a:off x="16735075" y="33635527"/>
          <a:ext cx="12252420" cy="38374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63105"/>
                <a:gridCol w="3063105"/>
                <a:gridCol w="3063105"/>
                <a:gridCol w="3063105"/>
              </a:tblGrid>
              <a:tr h="692870">
                <a:tc>
                  <a:txBody>
                    <a:bodyPr/>
                    <a:lstStyle/>
                    <a:p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b="1" dirty="0" smtClean="0"/>
                        <a:t>M=1000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b="1" dirty="0" smtClean="0"/>
                        <a:t>M=2000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b="1" dirty="0" smtClean="0"/>
                        <a:t>M=3000</a:t>
                      </a:r>
                      <a:endParaRPr lang="zh-TW" altLang="en-US" sz="3200" b="1" dirty="0"/>
                    </a:p>
                  </a:txBody>
                  <a:tcPr/>
                </a:tc>
              </a:tr>
              <a:tr h="692870">
                <a:tc>
                  <a:txBody>
                    <a:bodyPr/>
                    <a:lstStyle/>
                    <a:p>
                      <a:r>
                        <a:rPr lang="en-US" altLang="zh-TW" sz="3200" b="1" dirty="0" smtClean="0"/>
                        <a:t>Leading</a:t>
                      </a:r>
                      <a:r>
                        <a:rPr lang="en-US" altLang="zh-TW" sz="3200" b="1" baseline="0" dirty="0" smtClean="0"/>
                        <a:t> </a:t>
                      </a:r>
                      <a:r>
                        <a:rPr lang="en-US" altLang="zh-TW" sz="3200" b="1" baseline="0" dirty="0" err="1" smtClean="0"/>
                        <a:t>pt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b="1" dirty="0" err="1" smtClean="0"/>
                        <a:t>Pt</a:t>
                      </a:r>
                      <a:r>
                        <a:rPr lang="en-US" altLang="zh-TW" sz="3200" b="1" dirty="0" smtClean="0"/>
                        <a:t>&gt;195 </a:t>
                      </a:r>
                      <a:r>
                        <a:rPr lang="en-US" altLang="zh-TW" sz="3200" b="1" dirty="0" err="1" smtClean="0"/>
                        <a:t>GeV</a:t>
                      </a:r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b="1" dirty="0" err="1" smtClean="0"/>
                        <a:t>Pt</a:t>
                      </a:r>
                      <a:r>
                        <a:rPr lang="en-US" altLang="zh-TW" sz="3200" b="1" dirty="0" smtClean="0"/>
                        <a:t>&gt;415 </a:t>
                      </a:r>
                      <a:r>
                        <a:rPr lang="en-US" altLang="zh-TW" sz="3200" b="1" dirty="0" err="1" smtClean="0"/>
                        <a:t>GeV</a:t>
                      </a:r>
                      <a:endParaRPr lang="zh-TW" altLang="en-US" sz="3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b="1" dirty="0" err="1" smtClean="0"/>
                        <a:t>Pt</a:t>
                      </a:r>
                      <a:r>
                        <a:rPr lang="en-US" altLang="zh-TW" sz="3200" b="1" dirty="0" smtClean="0"/>
                        <a:t>&gt;495 </a:t>
                      </a:r>
                      <a:r>
                        <a:rPr lang="en-US" altLang="zh-TW" sz="3200" b="1" dirty="0" err="1" smtClean="0"/>
                        <a:t>GeV</a:t>
                      </a:r>
                      <a:endParaRPr lang="zh-TW" altLang="en-US" sz="3200" b="1" dirty="0" smtClean="0"/>
                    </a:p>
                  </a:txBody>
                  <a:tcPr/>
                </a:tc>
              </a:tr>
              <a:tr h="122584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b="1" dirty="0" smtClean="0"/>
                        <a:t>Sub-Leading</a:t>
                      </a:r>
                      <a:r>
                        <a:rPr lang="en-US" altLang="zh-TW" sz="3200" b="1" baseline="0" dirty="0" smtClean="0"/>
                        <a:t> </a:t>
                      </a:r>
                      <a:r>
                        <a:rPr lang="en-US" altLang="zh-TW" sz="3200" b="1" baseline="0" dirty="0" err="1" smtClean="0"/>
                        <a:t>pt</a:t>
                      </a:r>
                      <a:endParaRPr lang="zh-TW" altLang="en-US" sz="3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b="1" dirty="0" err="1" smtClean="0"/>
                        <a:t>Pt</a:t>
                      </a:r>
                      <a:r>
                        <a:rPr lang="en-US" altLang="zh-TW" sz="3200" b="1" dirty="0" smtClean="0"/>
                        <a:t>&gt;75 </a:t>
                      </a:r>
                      <a:r>
                        <a:rPr lang="en-US" altLang="zh-TW" sz="3200" b="1" dirty="0" err="1" smtClean="0"/>
                        <a:t>GeV</a:t>
                      </a:r>
                      <a:endParaRPr lang="zh-TW" altLang="en-US" sz="3200" b="1" dirty="0" smtClean="0"/>
                    </a:p>
                    <a:p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b="1" dirty="0" err="1" smtClean="0"/>
                        <a:t>Pt</a:t>
                      </a:r>
                      <a:r>
                        <a:rPr lang="en-US" altLang="zh-TW" sz="3200" b="1" dirty="0" smtClean="0"/>
                        <a:t>&gt;175 </a:t>
                      </a:r>
                      <a:r>
                        <a:rPr lang="en-US" altLang="zh-TW" sz="3200" b="1" dirty="0" err="1" smtClean="0"/>
                        <a:t>GeV</a:t>
                      </a:r>
                      <a:endParaRPr lang="zh-TW" altLang="en-US" sz="3200" b="1" dirty="0" smtClean="0"/>
                    </a:p>
                    <a:p>
                      <a:endParaRPr lang="zh-TW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b="1" dirty="0" err="1" smtClean="0"/>
                        <a:t>Pt</a:t>
                      </a:r>
                      <a:r>
                        <a:rPr lang="en-US" altLang="zh-TW" sz="3200" b="1" dirty="0" smtClean="0"/>
                        <a:t>&gt;195 </a:t>
                      </a:r>
                      <a:r>
                        <a:rPr lang="en-US" altLang="zh-TW" sz="3200" b="1" dirty="0" err="1" smtClean="0"/>
                        <a:t>GeV</a:t>
                      </a:r>
                      <a:endParaRPr lang="zh-TW" altLang="en-US" sz="3200" b="1" dirty="0" smtClean="0"/>
                    </a:p>
                    <a:p>
                      <a:endParaRPr lang="zh-TW" altLang="en-US" sz="3200" b="1" dirty="0"/>
                    </a:p>
                  </a:txBody>
                  <a:tcPr/>
                </a:tc>
              </a:tr>
              <a:tr h="122584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3200" b="1" dirty="0" smtClean="0"/>
                        <a:t>|d Eta (Z,H)| </a:t>
                      </a:r>
                      <a:endParaRPr kumimoji="1" lang="zh-TW" altLang="en-US" sz="3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3200" b="1" dirty="0" smtClean="0"/>
                        <a:t>|d Eta (Z,H)| &lt;1.5</a:t>
                      </a:r>
                      <a:endParaRPr kumimoji="1" lang="zh-TW" altLang="en-US" sz="3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3200" b="1" dirty="0" smtClean="0"/>
                        <a:t>|d Eta (Z,H)| &lt;2.0</a:t>
                      </a:r>
                      <a:endParaRPr kumimoji="1" lang="zh-TW" altLang="en-US" sz="3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3200" b="1" dirty="0" smtClean="0"/>
                        <a:t>|d Eta (Z,H)| &lt;2.5</a:t>
                      </a:r>
                      <a:endParaRPr kumimoji="1" lang="zh-TW" altLang="en-US" sz="3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8" name="圖片 7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390412" y="16891780"/>
            <a:ext cx="4301567" cy="3922858"/>
          </a:xfrm>
          <a:prstGeom prst="rect">
            <a:avLst/>
          </a:prstGeom>
        </p:spPr>
      </p:pic>
      <p:pic>
        <p:nvPicPr>
          <p:cNvPr id="79" name="圖片 7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987762" y="16880084"/>
            <a:ext cx="4250258" cy="3876064"/>
          </a:xfrm>
          <a:prstGeom prst="rect">
            <a:avLst/>
          </a:prstGeom>
        </p:spPr>
      </p:pic>
      <p:pic>
        <p:nvPicPr>
          <p:cNvPr id="80" name="圖片 7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470982" y="16880084"/>
            <a:ext cx="4257315" cy="3876064"/>
          </a:xfrm>
          <a:prstGeom prst="rect">
            <a:avLst/>
          </a:prstGeom>
        </p:spPr>
      </p:pic>
      <p:sp>
        <p:nvSpPr>
          <p:cNvPr id="81" name="內容版面配置區 2"/>
          <p:cNvSpPr txBox="1">
            <a:spLocks/>
          </p:cNvSpPr>
          <p:nvPr/>
        </p:nvSpPr>
        <p:spPr>
          <a:xfrm>
            <a:off x="17889209" y="18722422"/>
            <a:ext cx="1727199" cy="775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TW" sz="2400" dirty="0" smtClean="0">
                <a:solidFill>
                  <a:srgbClr val="0000FF"/>
                </a:solidFill>
              </a:rPr>
              <a:t>Leading </a:t>
            </a:r>
            <a:r>
              <a:rPr kumimoji="1" lang="en-US" altLang="zh-TW" sz="2400" dirty="0" err="1" smtClean="0">
                <a:solidFill>
                  <a:srgbClr val="0000FF"/>
                </a:solidFill>
              </a:rPr>
              <a:t>pt</a:t>
            </a:r>
            <a:r>
              <a:rPr kumimoji="1" lang="en-US" altLang="zh-TW" sz="2400" dirty="0" smtClean="0">
                <a:solidFill>
                  <a:srgbClr val="0000FF"/>
                </a:solidFill>
              </a:rPr>
              <a:t> &gt;115 </a:t>
            </a:r>
            <a:r>
              <a:rPr kumimoji="1" lang="en-US" altLang="zh-TW" sz="2400" dirty="0" err="1" smtClean="0">
                <a:solidFill>
                  <a:srgbClr val="0000FF"/>
                </a:solidFill>
              </a:rPr>
              <a:t>GeV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2" name="內容版面配置區 2"/>
          <p:cNvSpPr txBox="1">
            <a:spLocks/>
          </p:cNvSpPr>
          <p:nvPr/>
        </p:nvSpPr>
        <p:spPr>
          <a:xfrm>
            <a:off x="22158357" y="18731027"/>
            <a:ext cx="1727199" cy="906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TW" sz="2400" dirty="0">
                <a:solidFill>
                  <a:srgbClr val="0000FF"/>
                </a:solidFill>
              </a:rPr>
              <a:t>Leading </a:t>
            </a:r>
            <a:r>
              <a:rPr kumimoji="1" lang="en-US" altLang="zh-TW" sz="2400" dirty="0" err="1">
                <a:solidFill>
                  <a:srgbClr val="0000FF"/>
                </a:solidFill>
              </a:rPr>
              <a:t>pt</a:t>
            </a:r>
            <a:r>
              <a:rPr kumimoji="1" lang="en-US" altLang="zh-TW" sz="2400" dirty="0">
                <a:solidFill>
                  <a:srgbClr val="0000FF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0000FF"/>
                </a:solidFill>
              </a:rPr>
              <a:t> &gt;215 </a:t>
            </a:r>
            <a:r>
              <a:rPr kumimoji="1" lang="en-US" altLang="zh-TW" sz="2400" dirty="0" err="1" smtClean="0">
                <a:solidFill>
                  <a:srgbClr val="0000FF"/>
                </a:solidFill>
              </a:rPr>
              <a:t>GeV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3" name="內容版面配置區 2"/>
          <p:cNvSpPr txBox="1">
            <a:spLocks/>
          </p:cNvSpPr>
          <p:nvPr/>
        </p:nvSpPr>
        <p:spPr>
          <a:xfrm>
            <a:off x="26769998" y="18853209"/>
            <a:ext cx="1659286" cy="783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TW" sz="2400" dirty="0">
                <a:solidFill>
                  <a:srgbClr val="0000FF"/>
                </a:solidFill>
              </a:rPr>
              <a:t>Leading </a:t>
            </a:r>
            <a:r>
              <a:rPr kumimoji="1" lang="en-US" altLang="zh-TW" sz="2400" dirty="0" err="1">
                <a:solidFill>
                  <a:srgbClr val="0000FF"/>
                </a:solidFill>
              </a:rPr>
              <a:t>pt</a:t>
            </a:r>
            <a:r>
              <a:rPr kumimoji="1" lang="en-US" altLang="zh-TW" sz="2400" dirty="0">
                <a:solidFill>
                  <a:srgbClr val="0000FF"/>
                </a:solidFill>
              </a:rPr>
              <a:t>  </a:t>
            </a:r>
            <a:r>
              <a:rPr kumimoji="1" lang="en-US" altLang="zh-TW" sz="2400" dirty="0" smtClean="0">
                <a:solidFill>
                  <a:srgbClr val="0000FF"/>
                </a:solidFill>
              </a:rPr>
              <a:t>&gt;315 </a:t>
            </a:r>
            <a:r>
              <a:rPr kumimoji="1" lang="en-US" altLang="zh-TW" sz="2400" dirty="0" err="1" smtClean="0">
                <a:solidFill>
                  <a:srgbClr val="0000FF"/>
                </a:solidFill>
              </a:rPr>
              <a:t>GeV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>
              <a:xfrm>
                <a:off x="249310" y="19403627"/>
                <a:ext cx="15208372" cy="7581563"/>
              </a:xfrm>
              <a:prstGeom prst="rect">
                <a:avLst/>
              </a:prstGeom>
              <a:noFill/>
              <a:ln w="101600">
                <a:solidFill>
                  <a:schemeClr val="accent1">
                    <a:shade val="95000"/>
                    <a:satMod val="105000"/>
                  </a:schemeClr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Basic jet recombination algorithm: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𝒊𝒋</m:t>
                        </m:r>
                      </m:sub>
                    </m:sSub>
                    <m:r>
                      <a:rPr lang="en-US" altLang="zh-TW" sz="48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r>
                      <a:rPr lang="en-US" altLang="zh-TW" sz="48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𝒎𝒊𝒏</m:t>
                    </m:r>
                    <m:r>
                      <a:rPr lang="en-US" altLang="zh-TW" sz="48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(</m:t>
                    </m:r>
                    <m:sSubSup>
                      <m:sSubSupPr>
                        <m:ctrlP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e>
                      <m:sub>
                        <m: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𝒕𝒊</m:t>
                        </m:r>
                      </m:sub>
                      <m:sup>
                        <m: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𝟐</m:t>
                        </m:r>
                        <m: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𝒑</m:t>
                        </m:r>
                      </m:sup>
                    </m:sSubSup>
                    <m:r>
                      <a:rPr lang="en-US" altLang="zh-TW" sz="48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,</m:t>
                    </m:r>
                  </m:oMath>
                </a14:m>
                <a:r>
                  <a:rPr lang="en-US" altLang="zh-TW" sz="4800" b="1" dirty="0">
                    <a:solidFill>
                      <a:schemeClr val="tx1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48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sz="48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e>
                      <m:sub>
                        <m:r>
                          <a:rPr lang="en-US" altLang="zh-TW" sz="48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𝒕</m:t>
                        </m:r>
                        <m: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𝒋</m:t>
                        </m:r>
                      </m:sub>
                      <m:sup>
                        <m:r>
                          <a:rPr lang="en-US" altLang="zh-TW" sz="48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𝟐</m:t>
                        </m:r>
                        <m:r>
                          <a:rPr lang="en-US" altLang="zh-TW" sz="48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𝒑</m:t>
                        </m:r>
                      </m:sup>
                    </m:sSubSup>
                    <m:r>
                      <a:rPr lang="en-US" altLang="zh-TW" sz="48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)</m:t>
                    </m:r>
                    <m:f>
                      <m:fPr>
                        <m:ctrlPr>
                          <a:rPr lang="mr-IN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4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TW" sz="4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TW" sz="4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𝒊𝒋</m:t>
                            </m:r>
                          </m:sub>
                          <m:sup>
                            <m:r>
                              <a:rPr lang="en-US" altLang="zh-TW" sz="4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mr-IN" altLang="zh-TW" sz="4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zh-TW" sz="4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altLang="zh-TW" sz="4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4800" b="1" i="1" dirty="0" smtClean="0">
                  <a:solidFill>
                    <a:schemeClr val="tx1"/>
                  </a:solidFill>
                  <a:latin typeface="Cambria Math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4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TW" sz="4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TW" sz="4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𝒊𝒃</m:t>
                          </m:r>
                        </m:sub>
                      </m:sSub>
                      <m:r>
                        <a:rPr lang="en-US" altLang="zh-TW" sz="4800" b="1" i="1" smtClean="0">
                          <a:solidFill>
                            <a:schemeClr val="tx1"/>
                          </a:solidFill>
                          <a:latin typeface="Cambria Math" charset="0"/>
                          <a:cs typeface="Arial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48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altLang="zh-TW" sz="48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TW" sz="48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𝒕𝒊</m:t>
                          </m:r>
                        </m:sub>
                        <m:sup>
                          <m:r>
                            <a:rPr lang="en-US" altLang="zh-TW" sz="48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𝟐</m:t>
                          </m:r>
                          <m:r>
                            <a:rPr lang="en-US" altLang="zh-TW" sz="48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𝒑</m:t>
                          </m:r>
                        </m:sup>
                      </m:sSubSup>
                    </m:oMath>
                  </m:oMathPara>
                </a14:m>
                <a:endParaRPr lang="en-US" altLang="zh-TW" sz="48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altLang="zh-TW" sz="5000" b="1" dirty="0" smtClean="0">
                  <a:latin typeface="+mj-lt"/>
                  <a:cs typeface="Arial" pitchFamily="34" charset="0"/>
                </a:endParaRPr>
              </a:p>
              <a:p>
                <a:endParaRPr lang="en-US" altLang="zh-TW" sz="4800" b="1" dirty="0" smtClean="0">
                  <a:solidFill>
                    <a:schemeClr val="tx1"/>
                  </a:solidFill>
                  <a:latin typeface="+mj-lt"/>
                  <a:cs typeface="Arial" pitchFamily="34" charset="0"/>
                </a:endParaRPr>
              </a:p>
              <a:p>
                <a:r>
                  <a:rPr lang="en-US" altLang="zh-TW" sz="4800" dirty="0" smtClean="0">
                    <a:solidFill>
                      <a:schemeClr val="tx1"/>
                    </a:solidFill>
                    <a:latin typeface="+mj-lt"/>
                    <a:cs typeface="Arial" pitchFamily="34" charset="0"/>
                  </a:rPr>
                  <a:t>**If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800" i="1"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800" b="0" i="1">
                            <a:latin typeface="Cambria Math" charset="0"/>
                            <a:cs typeface="Arial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TW" sz="4800" b="0" i="1">
                            <a:latin typeface="Cambria Math" charset="0"/>
                            <a:cs typeface="Arial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4800" dirty="0" smtClean="0">
                    <a:solidFill>
                      <a:schemeClr val="tx1"/>
                    </a:solidFill>
                    <a:latin typeface="+mj-lt"/>
                    <a:cs typeface="Arial" pitchFamily="34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800" i="1"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800" b="0" i="1">
                            <a:latin typeface="Cambria Math" charset="0"/>
                            <a:cs typeface="Arial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TW" sz="4800" b="0" i="1">
                            <a:latin typeface="Cambria Math" charset="0"/>
                            <a:cs typeface="Arial" pitchFamily="34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altLang="zh-TW" sz="4800" dirty="0" smtClean="0">
                    <a:solidFill>
                      <a:schemeClr val="tx1"/>
                    </a:solidFill>
                    <a:latin typeface="+mj-lt"/>
                    <a:cs typeface="Arial" pitchFamily="34" charset="0"/>
                  </a:rPr>
                  <a:t>,j particle will be merged in I particle**</a:t>
                </a:r>
              </a:p>
              <a:p>
                <a:r>
                  <a:rPr lang="en-US" altLang="zh-TW" sz="4800" dirty="0" smtClean="0">
                    <a:latin typeface="+mj-lt"/>
                    <a:cs typeface="Arial" pitchFamily="34" charset="0"/>
                  </a:rPr>
                  <a:t>1.p=0 : </a:t>
                </a:r>
                <a:r>
                  <a:rPr lang="en-US" altLang="zh-TW" sz="4800" dirty="0"/>
                  <a:t>Cambridge/Aachen algorithm</a:t>
                </a:r>
                <a:endParaRPr lang="en-US" altLang="zh-TW" sz="4800" dirty="0" smtClean="0">
                  <a:solidFill>
                    <a:schemeClr val="tx1"/>
                  </a:solidFill>
                  <a:latin typeface="+mj-lt"/>
                  <a:cs typeface="Arial" pitchFamily="34" charset="0"/>
                </a:endParaRPr>
              </a:p>
              <a:p>
                <a:r>
                  <a:rPr lang="en-US" altLang="zh-TW" sz="4800" dirty="0" smtClean="0">
                    <a:latin typeface="+mj-lt"/>
                    <a:cs typeface="Arial" pitchFamily="34" charset="0"/>
                  </a:rPr>
                  <a:t>2.p=1 : </a:t>
                </a:r>
                <a:r>
                  <a:rPr lang="en-US" altLang="zh-TW" sz="4800" dirty="0" err="1" smtClean="0">
                    <a:latin typeface="+mj-lt"/>
                    <a:cs typeface="Arial" pitchFamily="34" charset="0"/>
                  </a:rPr>
                  <a:t>kt</a:t>
                </a:r>
                <a:r>
                  <a:rPr lang="en-US" altLang="zh-TW" sz="4800" dirty="0" smtClean="0">
                    <a:latin typeface="+mj-lt"/>
                    <a:cs typeface="Arial" pitchFamily="34" charset="0"/>
                  </a:rPr>
                  <a:t> algorithm</a:t>
                </a:r>
              </a:p>
              <a:p>
                <a:r>
                  <a:rPr lang="en-US" altLang="zh-TW" sz="4800" dirty="0">
                    <a:cs typeface="Arial" pitchFamily="34" charset="0"/>
                  </a:rPr>
                  <a:t>3</a:t>
                </a:r>
                <a:r>
                  <a:rPr lang="en-US" altLang="zh-TW" sz="4800" dirty="0" smtClean="0">
                    <a:cs typeface="Arial" pitchFamily="34" charset="0"/>
                  </a:rPr>
                  <a:t>.p=-1 </a:t>
                </a:r>
                <a:r>
                  <a:rPr lang="en-US" altLang="zh-TW" sz="4800" dirty="0">
                    <a:cs typeface="Arial" pitchFamily="34" charset="0"/>
                  </a:rPr>
                  <a:t>: </a:t>
                </a:r>
                <a:r>
                  <a:rPr lang="en-US" altLang="zh-TW" sz="4800" dirty="0" smtClean="0">
                    <a:cs typeface="Arial" pitchFamily="34" charset="0"/>
                  </a:rPr>
                  <a:t>anti-</a:t>
                </a:r>
                <a:r>
                  <a:rPr lang="en-US" altLang="zh-TW" sz="4800" dirty="0" err="1" smtClean="0">
                    <a:cs typeface="Arial" pitchFamily="34" charset="0"/>
                  </a:rPr>
                  <a:t>kt</a:t>
                </a:r>
                <a:r>
                  <a:rPr lang="en-US" altLang="zh-TW" sz="4800" dirty="0" smtClean="0">
                    <a:cs typeface="Arial" pitchFamily="34" charset="0"/>
                  </a:rPr>
                  <a:t> algorithm</a:t>
                </a:r>
                <a:endParaRPr lang="en-US" altLang="zh-TW" sz="48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10" y="19403627"/>
                <a:ext cx="15208372" cy="7581563"/>
              </a:xfrm>
              <a:prstGeom prst="rect">
                <a:avLst/>
              </a:prstGeom>
              <a:blipFill rotWithShape="0">
                <a:blip r:embed="rId16"/>
                <a:stretch>
                  <a:fillRect l="-1513" t="-1269" b="-2538"/>
                </a:stretch>
              </a:blipFill>
              <a:ln w="101600">
                <a:solidFill>
                  <a:schemeClr val="accent1">
                    <a:shade val="95000"/>
                    <a:satMod val="10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/>
          <p:cNvSpPr/>
          <p:nvPr/>
        </p:nvSpPr>
        <p:spPr>
          <a:xfrm>
            <a:off x="445105" y="27312334"/>
            <a:ext cx="141705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Jet Substructure variables:</a:t>
            </a:r>
            <a:endParaRPr lang="zh-TW" altLang="en-US" sz="5000" baseline="-25000" dirty="0"/>
          </a:p>
        </p:txBody>
      </p:sp>
      <p:sp>
        <p:nvSpPr>
          <p:cNvPr id="86" name="矩形 85"/>
          <p:cNvSpPr/>
          <p:nvPr/>
        </p:nvSpPr>
        <p:spPr>
          <a:xfrm>
            <a:off x="16362634" y="26783614"/>
            <a:ext cx="141705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Optimization of </a:t>
            </a:r>
            <a:r>
              <a:rPr kumimoji="1" lang="en-US" altLang="zh-TW" sz="5400" b="1" dirty="0">
                <a:solidFill>
                  <a:schemeClr val="accent2"/>
                </a:solidFill>
                <a:latin typeface="Arial"/>
                <a:cs typeface="Arial"/>
              </a:rPr>
              <a:t>|</a:t>
            </a:r>
            <a:r>
              <a:rPr kumimoji="1" lang="en-US" altLang="zh-TW" sz="5400" b="1" dirty="0" err="1">
                <a:solidFill>
                  <a:schemeClr val="accent2"/>
                </a:solidFill>
                <a:latin typeface="Arial"/>
                <a:cs typeface="Arial"/>
              </a:rPr>
              <a:t>Δη</a:t>
            </a:r>
            <a:r>
              <a:rPr kumimoji="1" lang="en-US" altLang="zh-TW" sz="5400" b="1" dirty="0">
                <a:solidFill>
                  <a:schemeClr val="accent2"/>
                </a:solidFill>
                <a:latin typeface="Arial"/>
                <a:cs typeface="Arial"/>
              </a:rPr>
              <a:t>(Z,H)|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87" name="矩形 86"/>
          <p:cNvSpPr/>
          <p:nvPr/>
        </p:nvSpPr>
        <p:spPr>
          <a:xfrm>
            <a:off x="16334268" y="20916226"/>
            <a:ext cx="141705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Optimization of leading electron </a:t>
            </a:r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pt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矩形 87"/>
              <p:cNvSpPr/>
              <p:nvPr/>
            </p:nvSpPr>
            <p:spPr>
              <a:xfrm>
                <a:off x="343288" y="28624696"/>
                <a:ext cx="14853850" cy="140651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1.N-subjetness:</a:t>
                </a:r>
              </a:p>
              <a:p>
                <a:pPr algn="ctr"/>
                <a:r>
                  <a:rPr lang="en-US" altLang="zh-TW" sz="4000" b="1" dirty="0" smtClean="0">
                    <a:solidFill>
                      <a:schemeClr val="accent2"/>
                    </a:solidFill>
                    <a:cs typeface="Arial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𝑵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mr-IN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𝒕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 </m:t>
                        </m:r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𝒎𝒊𝒏</m:t>
                        </m:r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{∆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…∆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𝑵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zh-TW" sz="4000" b="1" i="1" dirty="0" smtClean="0">
                  <a:solidFill>
                    <a:schemeClr val="accent2"/>
                  </a:solidFill>
                  <a:latin typeface="Cambria Math" charset="0"/>
                  <a:cs typeface="Arial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        </m:t>
                        </m:r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𝟎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𝒕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𝟎</m:t>
                            </m:r>
                          </m:sub>
                        </m:sSub>
                      </m:e>
                    </m:nary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altLang="zh-TW" sz="40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     </a:t>
                </a:r>
              </a:p>
              <a:p>
                <a:pPr algn="ctr"/>
                <a:r>
                  <a:rPr lang="en-US" altLang="zh-TW" sz="50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sSub>
                      <m:sSubPr>
                        <m:ctrlPr>
                          <a:rPr lang="en-US" altLang="zh-TW" sz="3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TW" sz="3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𝑎𝑛𝑔𝑙𝑒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𝑡h𝑎𝑡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𝑝𝑎𝑟𝑡𝑖𝑐𝑙𝑒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𝑓𝑟𝑜𝑚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𝑡h𝑒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𝑎𝑥𝑖𝑠</m:t>
                    </m:r>
                  </m:oMath>
                </a14:m>
                <a:endParaRPr lang="en-US" altLang="zh-TW" sz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altLang="zh-TW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cs typeface="Arial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cs typeface="Arial" pitchFamily="34" charset="0"/>
                          </a:rPr>
                          <m:t>0</m:t>
                        </m:r>
                      </m:sub>
                    </m:sSub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cs typeface="Arial" pitchFamily="34" charset="0"/>
                      </a:rPr>
                      <m:t>: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cs typeface="Arial" pitchFamily="34" charset="0"/>
                      </a:rPr>
                      <m:t>𝑇h𝑒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cs typeface="Arial" pitchFamily="34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cs typeface="Arial" pitchFamily="34" charset="0"/>
                      </a:rPr>
                      <m:t>𝑐𝑜𝑛𝑒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cs typeface="Arial" pitchFamily="34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cs typeface="Arial" pitchFamily="34" charset="0"/>
                      </a:rPr>
                      <m:t>𝑠𝑖𝑧𝑒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cs typeface="Arial" pitchFamily="34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cs typeface="Arial" pitchFamily="34" charset="0"/>
                      </a:rPr>
                      <m:t>𝑤𝑒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cs typeface="Arial" pitchFamily="34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cs typeface="Arial" pitchFamily="34" charset="0"/>
                      </a:rPr>
                      <m:t>𝑤𝑎𝑛𝑡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cs typeface="Arial" pitchFamily="34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cs typeface="Arial" pitchFamily="34" charset="0"/>
                      </a:rPr>
                      <m:t>𝑡𝑜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cs typeface="Arial" pitchFamily="34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cs typeface="Arial" pitchFamily="34" charset="0"/>
                      </a:rPr>
                      <m:t>𝑐𝑙𝑢𝑠𝑡𝑒𝑟</m:t>
                    </m:r>
                  </m:oMath>
                </a14:m>
                <a:endParaRPr lang="en-US" altLang="zh-TW" sz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𝟐𝟏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,</m:t>
                    </m:r>
                  </m:oMath>
                </a14:m>
                <a:r>
                  <a:rPr lang="en-US" altLang="zh-TW" sz="4000" b="1" dirty="0">
                    <a:solidFill>
                      <a:schemeClr val="accent2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𝟑𝟐</m:t>
                        </m:r>
                      </m:sub>
                    </m:sSub>
                    <m:r>
                      <a:rPr lang="en-US" altLang="zh-TW" sz="4000" b="1" i="1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4000" b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zh-TW" sz="50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2.Energy correlation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latin typeface="Cambria Math" charset="0"/>
                        </a:rPr>
                        <m:t>      </m:t>
                      </m:r>
                      <m:r>
                        <a:rPr lang="en-US" altLang="zh-TW" sz="4000" b="0" i="1" smtClean="0">
                          <a:latin typeface="Cambria Math" charset="0"/>
                        </a:rPr>
                        <m:t>𝐸𝐶𝐹</m:t>
                      </m:r>
                      <m:d>
                        <m:dPr>
                          <m:ctrlPr>
                            <a:rPr lang="en-US" altLang="zh-TW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4000" b="0" i="1" smtClean="0">
                              <a:latin typeface="Cambria Math" charset="0"/>
                            </a:rPr>
                            <m:t>𝑁</m:t>
                          </m:r>
                          <m:r>
                            <a:rPr lang="en-US" altLang="zh-TW" sz="4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..&lt;</m:t>
                          </m:r>
                          <m:sSub>
                            <m:sSubPr>
                              <m:ctrl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</m:sub>
                        <m:sup/>
                        <m:e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nary>
                            <m:naryPr>
                              <m:chr m:val="∏"/>
                              <m:ctrlPr>
                                <a:rPr lang="is-I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𝑖𝑎</m:t>
                                  </m:r>
                                </m:sub>
                              </m:s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∏"/>
                                      <m:ctrlPr>
                                        <a:rPr lang="is-I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is-I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+1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4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4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4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𝑖𝑏𝑖𝑐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4000" b="0" dirty="0" smtClean="0"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4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zh-TW" sz="4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altLang="zh-TW" sz="4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  <m:sup>
                        <m:r>
                          <a:rPr lang="en-US" altLang="zh-TW" sz="4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zh-TW" sz="4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US" altLang="zh-TW" sz="4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p>
                    </m:sSubSup>
                    <m:r>
                      <a:rPr lang="en-US" altLang="zh-TW" sz="48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f>
                      <m:fPr>
                        <m:ctrlPr>
                          <a:rPr lang="mr-IN" altLang="zh-TW" sz="4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4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4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4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4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altLang="zh-TW" sz="4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altLang="zh-TW" sz="4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zh-TW" sz="4800" b="0" dirty="0" smtClean="0">
                    <a:ea typeface="Cambria Math" charset="0"/>
                    <a:cs typeface="Cambria Math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𝐸𝐶𝐹</m:t>
                        </m:r>
                        <m:d>
                          <m:dPr>
                            <m:ctrlP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+1,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d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𝐸𝐶𝐹</m:t>
                        </m:r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−1,</m:t>
                        </m:r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mr-IN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𝐸𝐶𝐹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4800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altLang="zh-TW" sz="48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3.Soft drop: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𝒎𝒊𝒏</m:t>
                          </m:r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𝟏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cs typeface="Arial" pitchFamily="3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𝒄𝒖𝒕</m:t>
                          </m:r>
                        </m:sub>
                      </m:sSub>
                      <m:sSup>
                        <m:sSup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mr-IN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mr-IN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𝟏𝟐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sup>
                      </m:sSup>
                    </m:oMath>
                  </m:oMathPara>
                </a14:m>
                <a:endParaRPr lang="en-US" altLang="zh-TW" sz="4000" b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altLang="zh-TW" sz="4800" b="1" i="1" dirty="0" smtClean="0">
                  <a:solidFill>
                    <a:schemeClr val="accent2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𝑹𝒆𝒎𝒐𝒗𝒆</m:t>
                      </m:r>
                      <m:r>
                        <a:rPr lang="zh-TW" altLang="en-US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4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TW" sz="4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𝒔𝒐𝒇𝒕</m:t>
                          </m:r>
                        </m:e>
                      </m:d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zh-TW" altLang="en-US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𝒎𝒂𝒊𝒏𝒕𝒂𝒊𝒏</m:t>
                      </m:r>
                      <m:d>
                        <m:dPr>
                          <m:ctrlPr>
                            <a:rPr lang="en-US" altLang="zh-TW" sz="4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TW" sz="4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𝒔𝒐𝒇𝒕</m:t>
                          </m:r>
                          <m:r>
                            <a:rPr lang="en-US" altLang="zh-TW" sz="4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altLang="zh-TW" sz="4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𝒄𝒐𝒍𝒍𝒊𝒏𝒂𝒓</m:t>
                          </m:r>
                        </m:e>
                      </m:d>
                    </m:oMath>
                  </m:oMathPara>
                </a14:m>
                <a:endParaRPr lang="en-US" altLang="zh-TW" sz="4800" b="1" dirty="0" smtClean="0">
                  <a:solidFill>
                    <a:schemeClr val="accent2"/>
                  </a:solidFill>
                  <a:latin typeface="Arial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𝑫𝒆𝒑𝒆𝒏𝒅</m:t>
                      </m:r>
                      <m:r>
                        <a:rPr lang="zh-TW" altLang="en-US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𝒐𝒏</m:t>
                      </m:r>
                      <m:r>
                        <a:rPr lang="zh-TW" altLang="en-US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𝒕𝒉𝒆</m:t>
                      </m:r>
                      <m:r>
                        <a:rPr lang="zh-TW" altLang="en-US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𝒄𝒖𝒕</m:t>
                      </m:r>
                      <m:r>
                        <a:rPr lang="en-US" altLang="zh-TW" sz="48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𝐭𝐨</m:t>
                      </m:r>
                      <m:r>
                        <a:rPr lang="en-US" altLang="zh-TW" sz="48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𝐬𝐞𝐥𝐞𝐜𝐭</m:t>
                      </m:r>
                      <m:r>
                        <a:rPr lang="en-US" altLang="zh-TW" sz="48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𝐭𝐡𝐞</m:t>
                      </m:r>
                      <m:r>
                        <a:rPr lang="en-US" altLang="zh-TW" sz="48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𝐚𝐬𝐲𝐦𝐦𝐞𝐭𝐫𝐲</m:t>
                      </m:r>
                    </m:oMath>
                  </m:oMathPara>
                </a14:m>
                <a:endParaRPr lang="en-US" altLang="zh-TW" sz="4800" b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𝑹𝒆𝒎𝒐𝒗𝒆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𝒃𝒐𝒕𝒉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4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TW" sz="4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𝒔𝒐𝒇𝒕</m:t>
                          </m:r>
                        </m:e>
                      </m:d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𝒂𝒏𝒅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𝒄𝒐𝒍𝒍𝒊𝒏𝒆𝒂𝒓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TW" sz="48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zh-TW" altLang="en-US" sz="4800" baseline="-25000" dirty="0"/>
              </a:p>
            </p:txBody>
          </p:sp>
        </mc:Choice>
        <mc:Fallback>
          <p:sp>
            <p:nvSpPr>
              <p:cNvPr id="88" name="矩形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88" y="28624696"/>
                <a:ext cx="14853850" cy="14065132"/>
              </a:xfrm>
              <a:prstGeom prst="rect">
                <a:avLst/>
              </a:prstGeom>
              <a:blipFill rotWithShape="0">
                <a:blip r:embed="rId17"/>
                <a:stretch>
                  <a:fillRect l="-1970" t="-10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/>
          <p:cNvSpPr/>
          <p:nvPr/>
        </p:nvSpPr>
        <p:spPr>
          <a:xfrm>
            <a:off x="16334268" y="32563770"/>
            <a:ext cx="109474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Optimization result: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91" name="矩形 90"/>
          <p:cNvSpPr/>
          <p:nvPr/>
        </p:nvSpPr>
        <p:spPr>
          <a:xfrm>
            <a:off x="15717348" y="14510159"/>
            <a:ext cx="141705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Expected limit: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93" name="內容版面配置區 2"/>
          <p:cNvSpPr txBox="1">
            <a:spLocks/>
          </p:cNvSpPr>
          <p:nvPr/>
        </p:nvSpPr>
        <p:spPr>
          <a:xfrm>
            <a:off x="15792434" y="12476500"/>
            <a:ext cx="13692249" cy="2883069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endParaRPr lang="en-US" altLang="zh-TW" sz="4000" dirty="0" smtClean="0"/>
          </a:p>
        </p:txBody>
      </p:sp>
      <p:sp>
        <p:nvSpPr>
          <p:cNvPr id="46" name="矩形 45"/>
          <p:cNvSpPr/>
          <p:nvPr/>
        </p:nvSpPr>
        <p:spPr>
          <a:xfrm>
            <a:off x="15624007" y="7176236"/>
            <a:ext cx="152754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5000" b="1" dirty="0" smtClean="0">
              <a:solidFill>
                <a:srgbClr val="C0504D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Signal </a:t>
            </a:r>
            <a:r>
              <a:rPr lang="en-US" altLang="zh-TW" sz="5000" b="1" dirty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and and 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QCD Background process: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47" name="矩形 46"/>
          <p:cNvSpPr/>
          <p:nvPr/>
        </p:nvSpPr>
        <p:spPr>
          <a:xfrm>
            <a:off x="833601" y="8192945"/>
            <a:ext cx="1378207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Geant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4 simulation of Future </a:t>
            </a:r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detector,SiFCC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>
              <a:solidFill>
                <a:srgbClr val="C0504D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6221821" y="15787564"/>
            <a:ext cx="141705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Zprime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mass distribution in L=3/</a:t>
            </a:r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fb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53" name="矩形 52"/>
          <p:cNvSpPr/>
          <p:nvPr/>
        </p:nvSpPr>
        <p:spPr>
          <a:xfrm>
            <a:off x="16275961" y="40797141"/>
            <a:ext cx="44141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Reference 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55" name="內容版面配置區 2"/>
          <p:cNvSpPr txBox="1">
            <a:spLocks/>
          </p:cNvSpPr>
          <p:nvPr/>
        </p:nvSpPr>
        <p:spPr>
          <a:xfrm>
            <a:off x="17041369" y="41512991"/>
            <a:ext cx="10558271" cy="982915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zh-TW" sz="4000" dirty="0"/>
              <a:t>AN-2015-</a:t>
            </a:r>
            <a:r>
              <a:rPr lang="en-US" altLang="zh-TW" sz="4000" dirty="0" smtClean="0"/>
              <a:t>186 (CMS internal analysis note)</a:t>
            </a:r>
          </a:p>
        </p:txBody>
      </p:sp>
      <p:sp>
        <p:nvSpPr>
          <p:cNvPr id="76" name="內容版面配置區 2"/>
          <p:cNvSpPr txBox="1">
            <a:spLocks/>
          </p:cNvSpPr>
          <p:nvPr/>
        </p:nvSpPr>
        <p:spPr>
          <a:xfrm>
            <a:off x="17126048" y="27710098"/>
            <a:ext cx="2595742" cy="333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TW" sz="2000" b="1" i="1" dirty="0" smtClean="0"/>
              <a:t>CMS work in progress</a:t>
            </a:r>
            <a:endParaRPr kumimoji="1" lang="zh-TW" altLang="en-US" sz="2000" b="1" i="1" dirty="0"/>
          </a:p>
        </p:txBody>
      </p:sp>
      <p:sp>
        <p:nvSpPr>
          <p:cNvPr id="94" name="內容版面配置區 2"/>
          <p:cNvSpPr txBox="1">
            <a:spLocks/>
          </p:cNvSpPr>
          <p:nvPr/>
        </p:nvSpPr>
        <p:spPr>
          <a:xfrm>
            <a:off x="23447917" y="27697041"/>
            <a:ext cx="2595742" cy="333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TW" sz="2000" b="1" i="1" dirty="0" smtClean="0"/>
              <a:t>CMS work in progress</a:t>
            </a:r>
            <a:endParaRPr kumimoji="1" lang="zh-TW" altLang="en-US" sz="2000" b="1" i="1" dirty="0"/>
          </a:p>
        </p:txBody>
      </p:sp>
      <p:sp>
        <p:nvSpPr>
          <p:cNvPr id="95" name="內容版面配置區 2"/>
          <p:cNvSpPr txBox="1">
            <a:spLocks/>
          </p:cNvSpPr>
          <p:nvPr/>
        </p:nvSpPr>
        <p:spPr>
          <a:xfrm>
            <a:off x="17126048" y="21842293"/>
            <a:ext cx="2595742" cy="333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TW" sz="2000" b="1" i="1" dirty="0" smtClean="0"/>
              <a:t>CMS work in progress</a:t>
            </a:r>
            <a:endParaRPr kumimoji="1" lang="zh-TW" altLang="en-US" sz="2000" b="1" i="1" dirty="0"/>
          </a:p>
        </p:txBody>
      </p:sp>
      <p:sp>
        <p:nvSpPr>
          <p:cNvPr id="96" name="內容版面配置區 2"/>
          <p:cNvSpPr txBox="1">
            <a:spLocks/>
          </p:cNvSpPr>
          <p:nvPr/>
        </p:nvSpPr>
        <p:spPr>
          <a:xfrm>
            <a:off x="23312702" y="21886571"/>
            <a:ext cx="2595742" cy="333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TW" sz="2000" b="1" i="1" dirty="0" smtClean="0"/>
              <a:t>CMS work in progress</a:t>
            </a:r>
            <a:endParaRPr kumimoji="1" lang="zh-TW" altLang="en-US" sz="2000" b="1" i="1" dirty="0"/>
          </a:p>
        </p:txBody>
      </p:sp>
      <p:sp>
        <p:nvSpPr>
          <p:cNvPr id="97" name="內容版面配置區 2"/>
          <p:cNvSpPr txBox="1">
            <a:spLocks/>
          </p:cNvSpPr>
          <p:nvPr/>
        </p:nvSpPr>
        <p:spPr>
          <a:xfrm>
            <a:off x="21691567" y="16896371"/>
            <a:ext cx="2595742" cy="333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TW" sz="2000" b="1" i="1" dirty="0" smtClean="0"/>
              <a:t>CMS work in progress</a:t>
            </a:r>
            <a:endParaRPr kumimoji="1" lang="zh-TW" altLang="en-US" sz="2000" b="1" i="1" dirty="0"/>
          </a:p>
        </p:txBody>
      </p:sp>
      <p:sp>
        <p:nvSpPr>
          <p:cNvPr id="98" name="內容版面配置區 2"/>
          <p:cNvSpPr txBox="1">
            <a:spLocks/>
          </p:cNvSpPr>
          <p:nvPr/>
        </p:nvSpPr>
        <p:spPr>
          <a:xfrm>
            <a:off x="26232668" y="16891780"/>
            <a:ext cx="2595742" cy="333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TW" sz="2000" b="1" i="1" dirty="0" smtClean="0"/>
              <a:t>CMS work in progress</a:t>
            </a:r>
            <a:endParaRPr kumimoji="1" lang="zh-TW" altLang="en-US" sz="2000" b="1" i="1" dirty="0"/>
          </a:p>
        </p:txBody>
      </p:sp>
      <p:sp>
        <p:nvSpPr>
          <p:cNvPr id="99" name="內容版面配置區 2"/>
          <p:cNvSpPr txBox="1">
            <a:spLocks/>
          </p:cNvSpPr>
          <p:nvPr/>
        </p:nvSpPr>
        <p:spPr>
          <a:xfrm>
            <a:off x="16821028" y="16880084"/>
            <a:ext cx="2595742" cy="333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TW" sz="2000" b="1" i="1" dirty="0" smtClean="0"/>
              <a:t>CMS work in progress</a:t>
            </a:r>
            <a:endParaRPr kumimoji="1" lang="zh-TW" altLang="en-US" sz="2000" b="1" i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058550" y="8432900"/>
            <a:ext cx="18473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sz="6600" dirty="0"/>
          </a:p>
          <a:p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9987572" y="11849415"/>
            <a:ext cx="18473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sz="6600" dirty="0"/>
          </a:p>
          <a:p>
            <a:endParaRPr kumimoji="1" lang="zh-TW" altLang="en-US" dirty="0"/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71" y="9107701"/>
            <a:ext cx="10099426" cy="6188813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8" y="15643724"/>
            <a:ext cx="15094290" cy="3462187"/>
          </a:xfrm>
          <a:prstGeom prst="rect">
            <a:avLst/>
          </a:prstGeom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4668" y="10980930"/>
            <a:ext cx="2006600" cy="1714500"/>
          </a:xfrm>
          <a:prstGeom prst="rect">
            <a:avLst/>
          </a:prstGeom>
        </p:spPr>
      </p:pic>
      <p:sp>
        <p:nvSpPr>
          <p:cNvPr id="75" name="文字方塊 74"/>
          <p:cNvSpPr txBox="1"/>
          <p:nvPr/>
        </p:nvSpPr>
        <p:spPr>
          <a:xfrm>
            <a:off x="15709530" y="8900908"/>
            <a:ext cx="62119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QCD Background</a:t>
            </a:r>
            <a:r>
              <a:rPr lang="en-US" altLang="zh-TW" sz="6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:</a:t>
            </a:r>
            <a:endParaRPr kumimoji="1" lang="zh-TW" altLang="en-US" sz="60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24329681" y="9059223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Signal:</a:t>
            </a:r>
            <a:endParaRPr kumimoji="1" lang="zh-TW" altLang="en-US" sz="5400" dirty="0"/>
          </a:p>
        </p:txBody>
      </p:sp>
      <p:pic>
        <p:nvPicPr>
          <p:cNvPr id="118" name="圖片 11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2087" y="10483920"/>
            <a:ext cx="3245436" cy="26564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字方塊 126"/>
              <p:cNvSpPr txBox="1"/>
              <p:nvPr/>
            </p:nvSpPr>
            <p:spPr>
              <a:xfrm flipH="1">
                <a:off x="7660283" y="20270921"/>
                <a:ext cx="7926652" cy="978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4800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altLang="zh-TW" sz="4800" b="0" i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4800" b="0" i="0">
                              <a:latin typeface="Cambria Math" charset="0"/>
                              <a:cs typeface="Arial" pitchFamily="34" charset="0"/>
                            </a:rPr>
                            <m:t>ij</m:t>
                          </m:r>
                        </m:sub>
                        <m:sup>
                          <m:r>
                            <a:rPr lang="en-US" altLang="zh-TW" sz="4800" b="0" i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4800" b="0" i="0" smtClean="0">
                          <a:latin typeface="Cambria Math" charset="0"/>
                          <a:cs typeface="Arial" pitchFamily="34" charset="0"/>
                        </a:rPr>
                        <m:t>=(</m:t>
                      </m:r>
                      <m:sSup>
                        <m:sSupPr>
                          <m:ctrlPr>
                            <a:rPr lang="en-US" altLang="zh-TW" sz="4800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48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800" b="0" i="0" smtClean="0">
                                  <a:latin typeface="Cambria Math" charset="0"/>
                                  <a:cs typeface="Arial" pitchFamily="34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800" b="0" i="0" smtClean="0">
                                  <a:latin typeface="Cambria Math" charset="0"/>
                                  <a:cs typeface="Arial" pitchFamily="34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 sz="4800" b="0" i="0" smtClean="0">
                              <a:latin typeface="Cambria Math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48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800" b="0" i="0" smtClean="0">
                                  <a:latin typeface="Cambria Math" charset="0"/>
                                  <a:cs typeface="Arial" pitchFamily="34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800" b="0" i="0" smtClean="0">
                                  <a:latin typeface="Cambria Math" charset="0"/>
                                  <a:cs typeface="Arial" pitchFamily="34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4800" b="0" i="0" smtClean="0"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800" b="0" i="0" smtClean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4800" b="0" i="0" smtClean="0">
                          <a:latin typeface="Cambria Math" charset="0"/>
                          <a:cs typeface="Arial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4800" i="1"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zh-TW" sz="4800" b="0" i="0" smtClean="0"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48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8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800" b="0" i="0">
                                  <a:latin typeface="Cambria Math" charset="0"/>
                                  <a:cs typeface="Arial" pitchFamily="34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 sz="4800" b="0" i="0">
                              <a:latin typeface="Cambria Math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4800" i="1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8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800" b="0" i="0">
                                  <a:latin typeface="Cambria Math" charset="0"/>
                                  <a:cs typeface="Arial" pitchFamily="34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4800" b="0" i="0"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800" b="0" i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TW" altLang="en-US" sz="4800" dirty="0"/>
              </a:p>
            </p:txBody>
          </p:sp>
        </mc:Choice>
        <mc:Fallback xmlns="">
          <p:sp>
            <p:nvSpPr>
              <p:cNvPr id="127" name="文字方塊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60283" y="20270921"/>
                <a:ext cx="7926652" cy="97892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字方塊 127"/>
              <p:cNvSpPr txBox="1"/>
              <p:nvPr/>
            </p:nvSpPr>
            <p:spPr>
              <a:xfrm>
                <a:off x="8141773" y="21249843"/>
                <a:ext cx="7646223" cy="2367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TW" sz="4800" b="0" i="1" smtClean="0">
                        <a:latin typeface="Cambria Math" charset="0"/>
                      </a:rPr>
                      <m:t>𝑖</m:t>
                    </m:r>
                    <m:r>
                      <a:rPr kumimoji="1" lang="en-US" altLang="zh-TW" sz="4800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TW" sz="4800" b="0" i="1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kumimoji="1" lang="en-US" altLang="zh-TW" sz="4800" dirty="0" smtClean="0"/>
                  <a:t>: the </a:t>
                </a:r>
                <a14:m>
                  <m:oMath xmlns:m="http://schemas.openxmlformats.org/officeDocument/2006/math">
                    <m:r>
                      <a:rPr kumimoji="1" lang="en-US" altLang="zh-TW" sz="4800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kumimoji="1" lang="en-US" altLang="zh-TW" sz="4800" dirty="0" smtClean="0"/>
                  <a:t> and </a:t>
                </a:r>
                <a14:m>
                  <m:oMath xmlns:m="http://schemas.openxmlformats.org/officeDocument/2006/math">
                    <m:r>
                      <a:rPr kumimoji="1" lang="en-US" altLang="zh-TW" sz="4800" b="0" i="1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kumimoji="1" lang="en-US" altLang="zh-TW" sz="4800" dirty="0" smtClean="0"/>
                  <a:t> particle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48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TW" sz="4800" b="0" i="1" smtClean="0">
                            <a:latin typeface="Cambria Math" charset="0"/>
                          </a:rPr>
                          <m:t>𝑡𝑖</m:t>
                        </m:r>
                      </m:sub>
                    </m:sSub>
                    <m:r>
                      <a:rPr kumimoji="1" lang="en-US" altLang="zh-TW" sz="4800" b="0" i="1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kumimoji="1" lang="en-US" altLang="zh-TW" sz="4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4800" b="0" i="1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TW" sz="4800" b="0" i="1">
                            <a:latin typeface="Cambria Math" charset="0"/>
                          </a:rPr>
                          <m:t>𝑡</m:t>
                        </m:r>
                        <m:r>
                          <a:rPr kumimoji="1" lang="en-US" altLang="zh-TW" sz="48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TW" sz="4800" dirty="0" smtClean="0"/>
                  <a:t>: the particle </a:t>
                </a:r>
                <a14:m>
                  <m:oMath xmlns:m="http://schemas.openxmlformats.org/officeDocument/2006/math">
                    <m:r>
                      <a:rPr kumimoji="1" lang="en-US" altLang="zh-TW" sz="4800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kumimoji="1" lang="en-US" altLang="zh-TW" sz="4800" dirty="0" smtClean="0"/>
                  <a:t> and </a:t>
                </a:r>
                <a14:m>
                  <m:oMath xmlns:m="http://schemas.openxmlformats.org/officeDocument/2006/math">
                    <m:r>
                      <a:rPr kumimoji="1" lang="en-US" altLang="zh-TW" sz="4800" b="0" i="1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kumimoji="1" lang="en-US" altLang="zh-TW" sz="4800" dirty="0" smtClean="0"/>
                  <a:t> transverse momentum</a:t>
                </a:r>
                <a:endParaRPr kumimoji="1" lang="en-US" altLang="zh-TW" sz="4800" dirty="0"/>
              </a:p>
            </p:txBody>
          </p:sp>
        </mc:Choice>
        <mc:Fallback xmlns="">
          <p:sp>
            <p:nvSpPr>
              <p:cNvPr id="128" name="文字方塊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773" y="21249843"/>
                <a:ext cx="7646223" cy="2367699"/>
              </a:xfrm>
              <a:prstGeom prst="rect">
                <a:avLst/>
              </a:prstGeom>
              <a:blipFill rotWithShape="0">
                <a:blip r:embed="rId23"/>
                <a:stretch>
                  <a:fillRect l="-3668" t="-5670" b="-128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橢圓 129"/>
          <p:cNvSpPr/>
          <p:nvPr/>
        </p:nvSpPr>
        <p:spPr>
          <a:xfrm>
            <a:off x="904600" y="30121372"/>
            <a:ext cx="1629458" cy="148846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1" name="橢圓 130"/>
          <p:cNvSpPr/>
          <p:nvPr/>
        </p:nvSpPr>
        <p:spPr>
          <a:xfrm>
            <a:off x="2439939" y="31529040"/>
            <a:ext cx="1610139" cy="149376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3" name="橢圓 132"/>
          <p:cNvSpPr/>
          <p:nvPr/>
        </p:nvSpPr>
        <p:spPr>
          <a:xfrm>
            <a:off x="1630017" y="30804071"/>
            <a:ext cx="178625" cy="12306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4" name="橢圓 133"/>
          <p:cNvSpPr/>
          <p:nvPr/>
        </p:nvSpPr>
        <p:spPr>
          <a:xfrm>
            <a:off x="2842591" y="31884730"/>
            <a:ext cx="198783" cy="13914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3399183" y="32563770"/>
            <a:ext cx="198782" cy="15584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7" name="直線箭頭接點 136"/>
          <p:cNvCxnSpPr/>
          <p:nvPr/>
        </p:nvCxnSpPr>
        <p:spPr>
          <a:xfrm flipV="1">
            <a:off x="793565" y="34672469"/>
            <a:ext cx="0" cy="1763551"/>
          </a:xfrm>
          <a:prstGeom prst="straightConnector1">
            <a:avLst/>
          </a:prstGeom>
          <a:ln w="1016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線箭頭接點 138"/>
          <p:cNvCxnSpPr/>
          <p:nvPr/>
        </p:nvCxnSpPr>
        <p:spPr>
          <a:xfrm flipV="1">
            <a:off x="793565" y="35172855"/>
            <a:ext cx="968948" cy="1292087"/>
          </a:xfrm>
          <a:prstGeom prst="straightConnector1">
            <a:avLst/>
          </a:prstGeom>
          <a:ln w="1016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字方塊 139"/>
              <p:cNvSpPr txBox="1"/>
              <p:nvPr/>
            </p:nvSpPr>
            <p:spPr>
              <a:xfrm>
                <a:off x="326202" y="34034095"/>
                <a:ext cx="9750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32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32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kumimoji="1" lang="en-US" altLang="zh-TW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TW" altLang="en-US" sz="3200" dirty="0"/>
              </a:p>
            </p:txBody>
          </p:sp>
        </mc:Choice>
        <mc:Fallback xmlns="">
          <p:sp>
            <p:nvSpPr>
              <p:cNvPr id="140" name="文字方塊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02" y="34034095"/>
                <a:ext cx="975041" cy="584775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文字方塊 140"/>
          <p:cNvSpPr txBox="1"/>
          <p:nvPr/>
        </p:nvSpPr>
        <p:spPr>
          <a:xfrm>
            <a:off x="14968330" y="20693269"/>
            <a:ext cx="65" cy="12618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字方塊 141"/>
              <p:cNvSpPr txBox="1"/>
              <p:nvPr/>
            </p:nvSpPr>
            <p:spPr>
              <a:xfrm>
                <a:off x="1694343" y="34862251"/>
                <a:ext cx="8776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32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32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kumimoji="1" lang="en-US" altLang="zh-TW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TW" altLang="en-US" sz="3200" dirty="0"/>
              </a:p>
            </p:txBody>
          </p:sp>
        </mc:Choice>
        <mc:Fallback xmlns="">
          <p:sp>
            <p:nvSpPr>
              <p:cNvPr id="142" name="文字方塊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343" y="34862251"/>
                <a:ext cx="877612" cy="584775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弧線 143"/>
          <p:cNvSpPr/>
          <p:nvPr/>
        </p:nvSpPr>
        <p:spPr>
          <a:xfrm>
            <a:off x="343288" y="35394032"/>
            <a:ext cx="925764" cy="723581"/>
          </a:xfrm>
          <a:prstGeom prst="arc">
            <a:avLst/>
          </a:prstGeom>
          <a:noFill/>
          <a:ln w="1016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字方塊 144"/>
              <p:cNvSpPr txBox="1"/>
              <p:nvPr/>
            </p:nvSpPr>
            <p:spPr>
              <a:xfrm>
                <a:off x="683049" y="34742810"/>
                <a:ext cx="9755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3600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TW" sz="36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 xmlns="">
          <p:sp>
            <p:nvSpPr>
              <p:cNvPr id="145" name="文字方塊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49" y="34742810"/>
                <a:ext cx="975523" cy="646331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6" name="圖片 14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22" y="37732634"/>
            <a:ext cx="1452027" cy="185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1755</TotalTime>
  <Words>797</Words>
  <Application>Microsoft Macintosh PowerPoint</Application>
  <PresentationFormat>自訂</PresentationFormat>
  <Paragraphs>79</Paragraphs>
  <Slides>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Calibri</vt:lpstr>
      <vt:lpstr>Cambria Math</vt:lpstr>
      <vt:lpstr>新細明體</vt:lpstr>
      <vt:lpstr>Arial</vt:lpstr>
      <vt:lpstr>Office 佈景主題</vt:lpstr>
      <vt:lpstr>方程式</vt:lpstr>
      <vt:lpstr>PowerPoint 簡報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祐祥 張</dc:creator>
  <cp:lastModifiedBy>Microsoft Office 使用者</cp:lastModifiedBy>
  <cp:revision>141</cp:revision>
  <dcterms:created xsi:type="dcterms:W3CDTF">2015-01-22T03:56:27Z</dcterms:created>
  <dcterms:modified xsi:type="dcterms:W3CDTF">2017-12-16T13:05:19Z</dcterms:modified>
</cp:coreProperties>
</file>