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</p:sldIdLst>
  <p:sldSz cx="30248225" cy="42848213"/>
  <p:notesSz cx="6858000" cy="9144000"/>
  <p:defaultTextStyle>
    <a:defPPr>
      <a:defRPr lang="zh-TW"/>
    </a:defPPr>
    <a:lvl1pPr marL="0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9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05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701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60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50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402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311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207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96">
          <p15:clr>
            <a:srgbClr val="A4A3A4"/>
          </p15:clr>
        </p15:guide>
        <p15:guide id="2" pos="9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AF"/>
    <a:srgbClr val="22FF13"/>
    <a:srgbClr val="A9FFA5"/>
    <a:srgbClr val="0000FF"/>
    <a:srgbClr val="F6F8FF"/>
    <a:srgbClr val="FFC0C6"/>
    <a:srgbClr val="7E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04"/>
  </p:normalViewPr>
  <p:slideViewPr>
    <p:cSldViewPr snapToGrid="0" snapToObjects="1">
      <p:cViewPr>
        <p:scale>
          <a:sx n="59" d="100"/>
          <a:sy n="59" d="100"/>
        </p:scale>
        <p:origin x="-408" y="248"/>
      </p:cViewPr>
      <p:guideLst>
        <p:guide orient="horz" pos="13496"/>
        <p:guide pos="95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68617" y="13310721"/>
            <a:ext cx="25710991" cy="9184594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4537234" y="24280654"/>
            <a:ext cx="21173758" cy="109500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8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6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4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2018/1/17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720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2018/1/17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80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21929963" y="1715931"/>
            <a:ext cx="6805851" cy="36559841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12411" y="1715931"/>
            <a:ext cx="19913415" cy="36559841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2018/1/17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100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2018/1/17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089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401" y="27533960"/>
            <a:ext cx="25710991" cy="851013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389401" y="18160917"/>
            <a:ext cx="25710991" cy="9373043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07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16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24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3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41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848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657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465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2018/1/17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321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12411" y="9997919"/>
            <a:ext cx="13359633" cy="282778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376181" y="9997919"/>
            <a:ext cx="13359633" cy="282778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2018/1/17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97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12411" y="9591258"/>
            <a:ext cx="13364886" cy="3997180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078" indent="0">
              <a:buNone/>
              <a:defRPr sz="9100" b="1"/>
            </a:lvl2pPr>
            <a:lvl3pPr marL="4176166" indent="0">
              <a:buNone/>
              <a:defRPr sz="8200" b="1"/>
            </a:lvl3pPr>
            <a:lvl4pPr marL="6264244" indent="0">
              <a:buNone/>
              <a:defRPr sz="7300" b="1"/>
            </a:lvl4pPr>
            <a:lvl5pPr marL="8352332" indent="0">
              <a:buNone/>
              <a:defRPr sz="7300" b="1"/>
            </a:lvl5pPr>
            <a:lvl6pPr marL="10440411" indent="0">
              <a:buNone/>
              <a:defRPr sz="7300" b="1"/>
            </a:lvl6pPr>
            <a:lvl7pPr marL="12528489" indent="0">
              <a:buNone/>
              <a:defRPr sz="7300" b="1"/>
            </a:lvl7pPr>
            <a:lvl8pPr marL="14616577" indent="0">
              <a:buNone/>
              <a:defRPr sz="7300" b="1"/>
            </a:lvl8pPr>
            <a:lvl9pPr marL="16704655" indent="0">
              <a:buNone/>
              <a:defRPr sz="73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12411" y="13588438"/>
            <a:ext cx="13364886" cy="2468731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5365686" y="9591258"/>
            <a:ext cx="13370136" cy="3997180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078" indent="0">
              <a:buNone/>
              <a:defRPr sz="9100" b="1"/>
            </a:lvl2pPr>
            <a:lvl3pPr marL="4176166" indent="0">
              <a:buNone/>
              <a:defRPr sz="8200" b="1"/>
            </a:lvl3pPr>
            <a:lvl4pPr marL="6264244" indent="0">
              <a:buNone/>
              <a:defRPr sz="7300" b="1"/>
            </a:lvl4pPr>
            <a:lvl5pPr marL="8352332" indent="0">
              <a:buNone/>
              <a:defRPr sz="7300" b="1"/>
            </a:lvl5pPr>
            <a:lvl6pPr marL="10440411" indent="0">
              <a:buNone/>
              <a:defRPr sz="7300" b="1"/>
            </a:lvl6pPr>
            <a:lvl7pPr marL="12528489" indent="0">
              <a:buNone/>
              <a:defRPr sz="7300" b="1"/>
            </a:lvl7pPr>
            <a:lvl8pPr marL="14616577" indent="0">
              <a:buNone/>
              <a:defRPr sz="7300" b="1"/>
            </a:lvl8pPr>
            <a:lvl9pPr marL="16704655" indent="0">
              <a:buNone/>
              <a:defRPr sz="73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5365686" y="13588438"/>
            <a:ext cx="13370136" cy="2468731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2018/1/17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349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2018/1/17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89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2018/1/17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147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2416" y="1705993"/>
            <a:ext cx="9951458" cy="726039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216" y="1706009"/>
            <a:ext cx="16909598" cy="36569763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12416" y="8966401"/>
            <a:ext cx="9951458" cy="29309371"/>
          </a:xfrm>
        </p:spPr>
        <p:txBody>
          <a:bodyPr/>
          <a:lstStyle>
            <a:lvl1pPr marL="0" indent="0">
              <a:buNone/>
              <a:defRPr sz="6400"/>
            </a:lvl1pPr>
            <a:lvl2pPr marL="2088078" indent="0">
              <a:buNone/>
              <a:defRPr sz="5500"/>
            </a:lvl2pPr>
            <a:lvl3pPr marL="4176166" indent="0">
              <a:buNone/>
              <a:defRPr sz="4600"/>
            </a:lvl3pPr>
            <a:lvl4pPr marL="6264244" indent="0">
              <a:buNone/>
              <a:defRPr sz="4100"/>
            </a:lvl4pPr>
            <a:lvl5pPr marL="8352332" indent="0">
              <a:buNone/>
              <a:defRPr sz="4100"/>
            </a:lvl5pPr>
            <a:lvl6pPr marL="10440411" indent="0">
              <a:buNone/>
              <a:defRPr sz="4100"/>
            </a:lvl6pPr>
            <a:lvl7pPr marL="12528489" indent="0">
              <a:buNone/>
              <a:defRPr sz="4100"/>
            </a:lvl7pPr>
            <a:lvl8pPr marL="14616577" indent="0">
              <a:buNone/>
              <a:defRPr sz="4100"/>
            </a:lvl8pPr>
            <a:lvl9pPr marL="16704655" indent="0">
              <a:buNone/>
              <a:defRPr sz="4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2018/1/17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410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28864" y="29993749"/>
            <a:ext cx="18148935" cy="354093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928864" y="3828567"/>
            <a:ext cx="18148935" cy="25708928"/>
          </a:xfrm>
        </p:spPr>
        <p:txBody>
          <a:bodyPr/>
          <a:lstStyle>
            <a:lvl1pPr marL="0" indent="0">
              <a:buNone/>
              <a:defRPr sz="14600"/>
            </a:lvl1pPr>
            <a:lvl2pPr marL="2088078" indent="0">
              <a:buNone/>
              <a:defRPr sz="12800"/>
            </a:lvl2pPr>
            <a:lvl3pPr marL="4176166" indent="0">
              <a:buNone/>
              <a:defRPr sz="11000"/>
            </a:lvl3pPr>
            <a:lvl4pPr marL="6264244" indent="0">
              <a:buNone/>
              <a:defRPr sz="9100"/>
            </a:lvl4pPr>
            <a:lvl5pPr marL="8352332" indent="0">
              <a:buNone/>
              <a:defRPr sz="9100"/>
            </a:lvl5pPr>
            <a:lvl6pPr marL="10440411" indent="0">
              <a:buNone/>
              <a:defRPr sz="9100"/>
            </a:lvl6pPr>
            <a:lvl7pPr marL="12528489" indent="0">
              <a:buNone/>
              <a:defRPr sz="9100"/>
            </a:lvl7pPr>
            <a:lvl8pPr marL="14616577" indent="0">
              <a:buNone/>
              <a:defRPr sz="9100"/>
            </a:lvl8pPr>
            <a:lvl9pPr marL="16704655" indent="0">
              <a:buNone/>
              <a:defRPr sz="91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928864" y="33534681"/>
            <a:ext cx="18148935" cy="5028711"/>
          </a:xfrm>
        </p:spPr>
        <p:txBody>
          <a:bodyPr/>
          <a:lstStyle>
            <a:lvl1pPr marL="0" indent="0">
              <a:buNone/>
              <a:defRPr sz="6400"/>
            </a:lvl1pPr>
            <a:lvl2pPr marL="2088078" indent="0">
              <a:buNone/>
              <a:defRPr sz="5500"/>
            </a:lvl2pPr>
            <a:lvl3pPr marL="4176166" indent="0">
              <a:buNone/>
              <a:defRPr sz="4600"/>
            </a:lvl3pPr>
            <a:lvl4pPr marL="6264244" indent="0">
              <a:buNone/>
              <a:defRPr sz="4100"/>
            </a:lvl4pPr>
            <a:lvl5pPr marL="8352332" indent="0">
              <a:buNone/>
              <a:defRPr sz="4100"/>
            </a:lvl5pPr>
            <a:lvl6pPr marL="10440411" indent="0">
              <a:buNone/>
              <a:defRPr sz="4100"/>
            </a:lvl6pPr>
            <a:lvl7pPr marL="12528489" indent="0">
              <a:buNone/>
              <a:defRPr sz="4100"/>
            </a:lvl7pPr>
            <a:lvl8pPr marL="14616577" indent="0">
              <a:buNone/>
              <a:defRPr sz="4100"/>
            </a:lvl8pPr>
            <a:lvl9pPr marL="16704655" indent="0">
              <a:buNone/>
              <a:defRPr sz="4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2018/1/17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943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12411" y="1715915"/>
            <a:ext cx="27223403" cy="7141369"/>
          </a:xfrm>
          <a:prstGeom prst="rect">
            <a:avLst/>
          </a:prstGeom>
        </p:spPr>
        <p:txBody>
          <a:bodyPr vert="horz" lIns="417616" tIns="208808" rIns="417616" bIns="208808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12411" y="9997919"/>
            <a:ext cx="27223403" cy="28277840"/>
          </a:xfrm>
          <a:prstGeom prst="rect">
            <a:avLst/>
          </a:prstGeom>
        </p:spPr>
        <p:txBody>
          <a:bodyPr vert="horz" lIns="417616" tIns="208808" rIns="417616" bIns="208808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512411" y="39713961"/>
            <a:ext cx="7057919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2C996-D988-194F-8F02-BEBA5B6C0990}" type="datetimeFigureOut">
              <a:rPr kumimoji="1" lang="zh-TW" altLang="en-US" smtClean="0"/>
              <a:t>2018/1/17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334810" y="39713961"/>
            <a:ext cx="9578605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1677895" y="39713961"/>
            <a:ext cx="7057919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453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2088078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059" indent="-1566059" algn="l" defTabSz="2088078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137" indent="-1305049" algn="l" defTabSz="2088078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205" indent="-1044039" algn="l" defTabSz="2088078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284" indent="-1044039" algn="l" defTabSz="2088078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371" indent="-1044039" algn="l" defTabSz="2088078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450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2528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0616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8694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078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166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244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332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411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8489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6577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4655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6.png"/><Relationship Id="rId21" Type="http://schemas.openxmlformats.org/officeDocument/2006/relationships/image" Target="../media/image17.png"/><Relationship Id="rId22" Type="http://schemas.openxmlformats.org/officeDocument/2006/relationships/image" Target="../media/image18.png"/><Relationship Id="rId23" Type="http://schemas.openxmlformats.org/officeDocument/2006/relationships/image" Target="../media/image19.png"/><Relationship Id="rId24" Type="http://schemas.openxmlformats.org/officeDocument/2006/relationships/image" Target="../media/image21.png"/><Relationship Id="rId25" Type="http://schemas.openxmlformats.org/officeDocument/2006/relationships/image" Target="../media/image20.png"/><Relationship Id="rId26" Type="http://schemas.openxmlformats.org/officeDocument/2006/relationships/image" Target="../media/image22.png"/><Relationship Id="rId27" Type="http://schemas.openxmlformats.org/officeDocument/2006/relationships/image" Target="../media/image23.png"/><Relationship Id="rId28" Type="http://schemas.openxmlformats.org/officeDocument/2006/relationships/image" Target="../media/image24.png"/><Relationship Id="rId29" Type="http://schemas.openxmlformats.org/officeDocument/2006/relationships/image" Target="../media/image2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30" Type="http://schemas.openxmlformats.org/officeDocument/2006/relationships/image" Target="../media/image26.png"/><Relationship Id="rId31" Type="http://schemas.openxmlformats.org/officeDocument/2006/relationships/image" Target="../media/image27.png"/><Relationship Id="rId32" Type="http://schemas.openxmlformats.org/officeDocument/2006/relationships/image" Target="../media/image270.png"/><Relationship Id="rId9" Type="http://schemas.openxmlformats.org/officeDocument/2006/relationships/image" Target="../media/image8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33" Type="http://schemas.openxmlformats.org/officeDocument/2006/relationships/image" Target="../media/image28.png"/><Relationship Id="rId34" Type="http://schemas.openxmlformats.org/officeDocument/2006/relationships/image" Target="../media/image29.png"/><Relationship Id="rId35" Type="http://schemas.openxmlformats.org/officeDocument/2006/relationships/image" Target="../media/image30.png"/><Relationship Id="rId36" Type="http://schemas.openxmlformats.org/officeDocument/2006/relationships/image" Target="../media/image31.png"/><Relationship Id="rId10" Type="http://schemas.openxmlformats.org/officeDocument/2006/relationships/image" Target="../media/image9.emf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4.jpeg"/><Relationship Id="rId17" Type="http://schemas.openxmlformats.org/officeDocument/2006/relationships/image" Target="../media/image15.gif"/><Relationship Id="rId18" Type="http://schemas.openxmlformats.org/officeDocument/2006/relationships/oleObject" Target="../embeddings/oleObject1.bin"/><Relationship Id="rId19" Type="http://schemas.openxmlformats.org/officeDocument/2006/relationships/image" Target="../media/image1.emf"/><Relationship Id="rId37" Type="http://schemas.openxmlformats.org/officeDocument/2006/relationships/image" Target="../media/image32.png"/><Relationship Id="rId38" Type="http://schemas.openxmlformats.org/officeDocument/2006/relationships/image" Target="../media/image29.emf"/><Relationship Id="rId39" Type="http://schemas.openxmlformats.org/officeDocument/2006/relationships/image" Target="../media/image30.emf"/><Relationship Id="rId40" Type="http://schemas.openxmlformats.org/officeDocument/2006/relationships/image" Target="../media/image35.png"/><Relationship Id="rId41" Type="http://schemas.openxmlformats.org/officeDocument/2006/relationships/image" Target="../media/image36.png"/><Relationship Id="rId42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>
            <a:off x="2212" y="-1"/>
            <a:ext cx="30175996" cy="42848214"/>
          </a:xfrm>
          <a:prstGeom prst="rect">
            <a:avLst/>
          </a:prstGeom>
          <a:solidFill>
            <a:srgbClr val="FFFDA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3627" y="13767489"/>
            <a:ext cx="4956794" cy="3374466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954" y="13783660"/>
            <a:ext cx="4720673" cy="3213721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909" y="13740136"/>
            <a:ext cx="4693592" cy="3195285"/>
          </a:xfrm>
          <a:prstGeom prst="rect">
            <a:avLst/>
          </a:prstGeom>
        </p:spPr>
      </p:pic>
      <p:pic>
        <p:nvPicPr>
          <p:cNvPr id="64" name="圖片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5961" y="28639125"/>
            <a:ext cx="6508421" cy="4519877"/>
          </a:xfrm>
          <a:prstGeom prst="rect">
            <a:avLst/>
          </a:prstGeom>
        </p:spPr>
      </p:pic>
      <p:pic>
        <p:nvPicPr>
          <p:cNvPr id="62" name="圖片 6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345" y="28609199"/>
            <a:ext cx="6832918" cy="4699891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3229" y="9826179"/>
            <a:ext cx="4590584" cy="3157544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3627" y="9753920"/>
            <a:ext cx="4878159" cy="3355347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704" y="9877530"/>
            <a:ext cx="4529835" cy="3115759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33" y="27182759"/>
            <a:ext cx="2133600" cy="21209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464" y="29138001"/>
            <a:ext cx="2054102" cy="201785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168" y="40440923"/>
            <a:ext cx="2682991" cy="207524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131" y="40044462"/>
            <a:ext cx="3342744" cy="2693668"/>
          </a:xfrm>
          <a:prstGeom prst="rect">
            <a:avLst/>
          </a:prstGeom>
        </p:spPr>
      </p:pic>
      <p:sp>
        <p:nvSpPr>
          <p:cNvPr id="121" name="矩形 120"/>
          <p:cNvSpPr/>
          <p:nvPr/>
        </p:nvSpPr>
        <p:spPr>
          <a:xfrm>
            <a:off x="1" y="7947786"/>
            <a:ext cx="15371154" cy="11326650"/>
          </a:xfrm>
          <a:prstGeom prst="rect">
            <a:avLst/>
          </a:prstGeom>
          <a:solidFill>
            <a:srgbClr val="FFFDAF"/>
          </a:solidFill>
          <a:ln w="101600" cap="rnd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/>
              <p:cNvSpPr txBox="1">
                <a:spLocks/>
              </p:cNvSpPr>
              <p:nvPr/>
            </p:nvSpPr>
            <p:spPr>
              <a:xfrm>
                <a:off x="-372677" y="254576"/>
                <a:ext cx="30926314" cy="6015920"/>
              </a:xfrm>
              <a:prstGeom prst="rect">
                <a:avLst/>
              </a:prstGeom>
              <a:noFill/>
            </p:spPr>
            <p:txBody>
              <a:bodyPr>
                <a:normAutofit fontScale="40000" lnSpcReduction="20000"/>
              </a:bodyPr>
              <a:lstStyle/>
              <a:p>
                <a:pPr algn="ctr"/>
                <a:r>
                  <a:rPr lang="en-US" altLang="zh-TW" sz="22000" b="1" dirty="0" smtClean="0">
                    <a:solidFill>
                      <a:srgbClr val="FF0000"/>
                    </a:solidFill>
                  </a:rPr>
                  <a:t>Study of Jet Substructure Variables for the Future Detector</a:t>
                </a:r>
                <a:r>
                  <a:rPr lang="en-US" altLang="zh-TW" sz="220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:r>
                  <a:rPr lang="en-US" altLang="zh-TW" sz="12000" dirty="0" smtClean="0">
                    <a:solidFill>
                      <a:srgbClr val="0000FF"/>
                    </a:solidFill>
                  </a:rPr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Chih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Hsiang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Yeh</m:t>
                        </m:r>
                      </m:e>
                      <m:sup>
                        <m:r>
                          <a:rPr lang="en-US" altLang="zh-TW" sz="120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120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Shin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Shan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Eiko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Yu</m:t>
                        </m:r>
                      </m:e>
                      <m:sup>
                        <m:r>
                          <a:rPr lang="en-US" altLang="zh-TW" sz="120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120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Ashutosh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Kotwal</m:t>
                        </m:r>
                      </m:e>
                      <m:sup>
                        <m:r>
                          <a:rPr lang="en-US" altLang="zh-TW" sz="120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2,3</m:t>
                        </m:r>
                      </m:sup>
                    </m:sSup>
                  </m:oMath>
                </a14:m>
                <a:r>
                  <a:rPr lang="en-US" altLang="zh-TW" sz="12000" dirty="0" smtClean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Sergei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Chekanov</m:t>
                        </m:r>
                      </m:e>
                      <m:sup>
                        <m:r>
                          <a:rPr lang="en-US" altLang="zh-TW" sz="120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sz="120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Nhan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Viet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2000" dirty="0">
                            <a:solidFill>
                              <a:srgbClr val="0000FF"/>
                            </a:solidFill>
                          </a:rPr>
                          <m:t>Tran</m:t>
                        </m:r>
                      </m:e>
                      <m:sup>
                        <m:r>
                          <a:rPr lang="en-US" altLang="zh-TW" sz="120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TW" sz="12000" dirty="0">
                  <a:solidFill>
                    <a:srgbClr val="0000FF"/>
                  </a:solidFill>
                </a:endParaRPr>
              </a:p>
              <a:p>
                <a:pPr algn="ctr"/>
                <a:endParaRPr lang="en-US" altLang="zh-TW" sz="11000" dirty="0" smtClean="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TW" sz="11000" i="1" dirty="0" smtClean="0">
                    <a:solidFill>
                      <a:srgbClr val="0000FF"/>
                    </a:solidFill>
                  </a:rPr>
                  <a:t>1.Department </a:t>
                </a:r>
                <a:r>
                  <a:rPr lang="en-US" altLang="zh-TW" sz="11000" i="1" dirty="0">
                    <a:solidFill>
                      <a:srgbClr val="0000FF"/>
                    </a:solidFill>
                  </a:rPr>
                  <a:t>of Physics, National Central University, Chung-Li, Taoyuan City 32001, Taiwan </a:t>
                </a:r>
                <a:endParaRPr lang="en-US" altLang="zh-TW" sz="11000" i="1" dirty="0" smtClean="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TW" sz="11000" i="1" dirty="0" smtClean="0">
                    <a:solidFill>
                      <a:srgbClr val="0000FF"/>
                    </a:solidFill>
                  </a:rPr>
                  <a:t>2.Department of Physics</a:t>
                </a:r>
                <a:r>
                  <a:rPr lang="en-US" altLang="zh-TW" sz="11000" i="1" dirty="0">
                    <a:solidFill>
                      <a:srgbClr val="0000FF"/>
                    </a:solidFill>
                  </a:rPr>
                  <a:t>, Duke University, Durham, NC 27708, USA</a:t>
                </a:r>
                <a:br>
                  <a:rPr lang="en-US" altLang="zh-TW" sz="11000" i="1" dirty="0">
                    <a:solidFill>
                      <a:srgbClr val="0000FF"/>
                    </a:solidFill>
                  </a:rPr>
                </a:br>
                <a:r>
                  <a:rPr lang="en-US" altLang="zh-TW" sz="11000" i="1" dirty="0" smtClean="0">
                    <a:solidFill>
                      <a:srgbClr val="0000FF"/>
                    </a:solidFill>
                  </a:rPr>
                  <a:t>3.Fermi </a:t>
                </a:r>
                <a:r>
                  <a:rPr lang="en-US" altLang="zh-TW" sz="11000" i="1" dirty="0">
                    <a:solidFill>
                      <a:srgbClr val="0000FF"/>
                    </a:solidFill>
                  </a:rPr>
                  <a:t>National Accelerator Laboratory, Batavia, IL 6051, USA</a:t>
                </a:r>
                <a:br>
                  <a:rPr lang="en-US" altLang="zh-TW" sz="11000" i="1" dirty="0">
                    <a:solidFill>
                      <a:srgbClr val="0000FF"/>
                    </a:solidFill>
                  </a:rPr>
                </a:br>
                <a:r>
                  <a:rPr lang="en-US" altLang="zh-TW" sz="11000" i="1" dirty="0" smtClean="0">
                    <a:solidFill>
                      <a:srgbClr val="0000FF"/>
                    </a:solidFill>
                  </a:rPr>
                  <a:t>4.HEP </a:t>
                </a:r>
                <a:r>
                  <a:rPr lang="en-US" altLang="zh-TW" sz="11000" i="1" dirty="0">
                    <a:solidFill>
                      <a:srgbClr val="0000FF"/>
                    </a:solidFill>
                  </a:rPr>
                  <a:t>Division, Argonne National Laboratory, 9700 S. Cass Avenue, Argonne, IL 60439, USA </a:t>
                </a:r>
              </a:p>
              <a:p>
                <a:pPr algn="ctr"/>
                <a:endParaRPr lang="en-US" altLang="zh-TW" sz="11000" baseline="30000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標題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2677" y="254576"/>
                <a:ext cx="30926314" cy="6015920"/>
              </a:xfrm>
              <a:prstGeom prst="rect">
                <a:avLst/>
              </a:prstGeom>
              <a:blipFill rotWithShape="0">
                <a:blip r:embed="rId15"/>
                <a:stretch>
                  <a:fillRect t="-89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21333" y="5051572"/>
            <a:ext cx="561662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u="sng" dirty="0" smtClean="0">
                <a:latin typeface="Arial" pitchFamily="34" charset="0"/>
                <a:cs typeface="Arial" pitchFamily="34" charset="0"/>
              </a:rPr>
              <a:t>Abstract: </a:t>
            </a:r>
            <a:endParaRPr lang="zh-TW" altLang="en-US" sz="5000" u="sng" baseline="-250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2212" y="5801696"/>
            <a:ext cx="30560978" cy="1691205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In this poster, we study the performance of hadron calorimeter in 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SiFCC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for the future √s=100 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TeV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pp collider. The GEANT4 full simulation includes calorimeters with different cell sizes. We aim to efficiently separate signal Z’-&gt;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ww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or Z’-&gt;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tt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and background Z’-&gt;qq. Various jet substructure variables and Z’ masses from 5 to 40 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TeV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3600" dirty="0" smtClean="0">
                <a:latin typeface="Arial" charset="0"/>
                <a:ea typeface="Arial" charset="0"/>
                <a:cs typeface="Arial" charset="0"/>
              </a:rPr>
              <a:t>are 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also compared. 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68" y="1652456"/>
            <a:ext cx="3101770" cy="309391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073" y="1756375"/>
            <a:ext cx="2685230" cy="2678432"/>
          </a:xfrm>
          <a:prstGeom prst="rect">
            <a:avLst/>
          </a:prstGeom>
        </p:spPr>
      </p:pic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348075"/>
              </p:ext>
            </p:extLst>
          </p:nvPr>
        </p:nvGraphicFramePr>
        <p:xfrm>
          <a:off x="15120938" y="21347113"/>
          <a:ext cx="762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" name="方程式" r:id="rId18" imgW="190500" imgH="152400" progId="Equation.3">
                  <p:embed/>
                </p:oleObj>
              </mc:Choice>
              <mc:Fallback>
                <p:oleObj name="方程式" r:id="rId18" imgW="1905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120938" y="21347113"/>
                        <a:ext cx="762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15646235" y="33130071"/>
                <a:ext cx="14334029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5000" b="1" u="sng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Summary for soft drop </a:t>
                </a:r>
                <a:r>
                  <a:rPr lang="en-US" altLang="zh-TW" sz="4800" b="1" u="sng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US" altLang="zh-TW" sz="4800" b="1" i="1" u="sng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altLang="zh-TW" sz="4800" b="1" i="1" u="sng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zh-TW" sz="4800" b="1" i="1" u="sng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𝟎</m:t>
                    </m:r>
                  </m:oMath>
                </a14:m>
                <a:r>
                  <a:rPr lang="en-US" altLang="zh-TW" sz="4800" b="1" u="sng" dirty="0" smtClean="0">
                    <a:solidFill>
                      <a:schemeClr val="tx1"/>
                    </a:solidFill>
                  </a:rPr>
                  <a:t>(CMS),</a:t>
                </a:r>
                <a:r>
                  <a:rPr lang="en-US" altLang="zh-TW" sz="4800" b="1" u="sng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b="1" i="1" u="sng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altLang="zh-TW" sz="4800" b="1" i="1" u="sng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zh-TW" sz="4800" b="1" i="1" u="sng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𝟐</m:t>
                    </m:r>
                    <m:r>
                      <a:rPr lang="en-US" altLang="zh-TW" sz="4800" b="1" i="1" u="sng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</m:oMath>
                </a14:m>
                <a:endParaRPr lang="en-US" altLang="zh-TW" sz="4800" b="1" u="sng" dirty="0" smtClean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r>
                  <a:rPr lang="en-US" altLang="zh-TW" sz="5000" b="1" u="sng" dirty="0" smtClean="0"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zh-TW" altLang="en-US" sz="5000" b="1" u="sng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5000" b="1" u="sng" dirty="0" smtClean="0">
                    <a:latin typeface="Arial" pitchFamily="34" charset="0"/>
                    <a:cs typeface="Arial" pitchFamily="34" charset="0"/>
                  </a:rPr>
                  <a:t>it</a:t>
                </a:r>
                <a:r>
                  <a:rPr lang="zh-TW" altLang="en-US" sz="5000" b="1" u="sng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5000" b="1" u="sng" dirty="0" smtClean="0">
                    <a:latin typeface="Arial" pitchFamily="34" charset="0"/>
                    <a:cs typeface="Arial" pitchFamily="34" charset="0"/>
                  </a:rPr>
                  <a:t>the best</a:t>
                </a:r>
                <a:r>
                  <a:rPr lang="zh-TW" altLang="en-US" sz="5000" b="1" u="sng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5000" b="1" u="sng" dirty="0" smtClean="0">
                    <a:latin typeface="Arial" pitchFamily="34" charset="0"/>
                    <a:cs typeface="Arial" pitchFamily="34" charset="0"/>
                  </a:rPr>
                  <a:t>for</a:t>
                </a:r>
                <a:r>
                  <a:rPr lang="zh-TW" altLang="en-US" sz="5000" b="1" u="sng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5000" b="1" u="sng" dirty="0" smtClean="0">
                    <a:latin typeface="Arial" pitchFamily="34" charset="0"/>
                    <a:cs typeface="Arial" pitchFamily="34" charset="0"/>
                  </a:rPr>
                  <a:t>smallest</a:t>
                </a:r>
                <a:r>
                  <a:rPr lang="zh-TW" altLang="en-US" sz="5000" b="1" u="sng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5000" b="1" u="sng" dirty="0" smtClean="0">
                    <a:latin typeface="Arial" pitchFamily="34" charset="0"/>
                    <a:cs typeface="Arial" pitchFamily="34" charset="0"/>
                  </a:rPr>
                  <a:t>detector</a:t>
                </a:r>
                <a:r>
                  <a:rPr lang="zh-TW" altLang="en-US" sz="5000" b="1" u="sng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5000" b="1" u="sng" dirty="0" smtClean="0">
                    <a:latin typeface="Arial" pitchFamily="34" charset="0"/>
                    <a:cs typeface="Arial" pitchFamily="34" charset="0"/>
                  </a:rPr>
                  <a:t>cell size</a:t>
                </a:r>
                <a:r>
                  <a:rPr lang="en-US" altLang="zh-TW" sz="5000" b="1" u="sng" dirty="0" smtClean="0">
                    <a:latin typeface="Arial" pitchFamily="34" charset="0"/>
                    <a:cs typeface="Arial" pitchFamily="34" charset="0"/>
                  </a:rPr>
                  <a:t>? </a:t>
                </a:r>
                <a:endParaRPr lang="zh-TW" altLang="en-US" sz="5000" u="sng" baseline="-25000" dirty="0"/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235" y="33130071"/>
                <a:ext cx="14334029" cy="1631216"/>
              </a:xfrm>
              <a:prstGeom prst="rect">
                <a:avLst/>
              </a:prstGeom>
              <a:blipFill rotWithShape="0">
                <a:blip r:embed="rId20"/>
                <a:stretch>
                  <a:fillRect l="-2042" t="-10112" b="-198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內容版面配置區 2"/>
          <p:cNvSpPr txBox="1">
            <a:spLocks/>
          </p:cNvSpPr>
          <p:nvPr/>
        </p:nvSpPr>
        <p:spPr>
          <a:xfrm>
            <a:off x="15985390" y="33834076"/>
            <a:ext cx="13306336" cy="6805648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4000" dirty="0" smtClean="0"/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4000" dirty="0"/>
          </a:p>
        </p:txBody>
      </p:sp>
      <p:sp>
        <p:nvSpPr>
          <p:cNvPr id="49" name="內容版面配置區 2"/>
          <p:cNvSpPr txBox="1">
            <a:spLocks/>
          </p:cNvSpPr>
          <p:nvPr/>
        </p:nvSpPr>
        <p:spPr>
          <a:xfrm>
            <a:off x="18342677" y="25753494"/>
            <a:ext cx="3590504" cy="598245"/>
          </a:xfrm>
          <a:prstGeom prst="rect">
            <a:avLst/>
          </a:prstGeom>
          <a:solidFill>
            <a:schemeClr val="bg1"/>
          </a:solidFill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endParaRPr lang="en-US" altLang="zh-TW" sz="4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矩形 83"/>
              <p:cNvSpPr/>
              <p:nvPr/>
            </p:nvSpPr>
            <p:spPr>
              <a:xfrm>
                <a:off x="1" y="19403627"/>
                <a:ext cx="15400369" cy="6065187"/>
              </a:xfrm>
              <a:prstGeom prst="rect">
                <a:avLst/>
              </a:prstGeom>
              <a:noFill/>
              <a:ln w="101600" cmpd="sng">
                <a:solidFill>
                  <a:srgbClr val="00B0F0"/>
                </a:solidFill>
                <a:prstDash val="sysDot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5000" b="1" u="sng" dirty="0" smtClean="0">
                    <a:latin typeface="Arial" pitchFamily="34" charset="0"/>
                    <a:cs typeface="Arial" pitchFamily="34" charset="0"/>
                  </a:rPr>
                  <a:t>Basic Jet </a:t>
                </a:r>
                <a:r>
                  <a:rPr lang="en-US" altLang="zh-TW" sz="5000" b="1" u="sng" dirty="0">
                    <a:latin typeface="Arial" pitchFamily="34" charset="0"/>
                    <a:cs typeface="Arial" pitchFamily="34" charset="0"/>
                  </a:rPr>
                  <a:t>R</a:t>
                </a:r>
                <a:r>
                  <a:rPr lang="en-US" altLang="zh-TW" sz="5000" b="1" u="sng" dirty="0" smtClean="0">
                    <a:latin typeface="Arial" pitchFamily="34" charset="0"/>
                    <a:cs typeface="Arial" pitchFamily="34" charset="0"/>
                  </a:rPr>
                  <a:t>econstruction Algorithm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400" b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400" b="1" i="0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𝐝</m:t>
                        </m:r>
                      </m:e>
                      <m:sub>
                        <m:r>
                          <a:rPr lang="en-US" altLang="zh-TW" sz="4400" b="1" i="0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𝐢𝐣</m:t>
                        </m:r>
                      </m:sub>
                    </m:sSub>
                    <m:r>
                      <a:rPr lang="en-US" altLang="zh-TW" sz="4400" b="1" i="0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r>
                      <a:rPr lang="en-US" altLang="zh-TW" sz="4400" b="1" i="0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𝐦𝐢𝐧</m:t>
                    </m:r>
                    <m:r>
                      <a:rPr lang="en-US" altLang="zh-TW" sz="4400" b="1" i="0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(</m:t>
                    </m:r>
                    <m:sSubSup>
                      <m:sSubSupPr>
                        <m:ctrlPr>
                          <a:rPr lang="en-US" altLang="zh-TW" sz="4400" b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sz="4400" b="1" i="0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𝐤</m:t>
                        </m:r>
                      </m:e>
                      <m:sub>
                        <m:r>
                          <a:rPr lang="en-US" altLang="zh-TW" sz="4400" b="1" i="0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𝐭𝐢</m:t>
                        </m:r>
                      </m:sub>
                      <m:sup>
                        <m:r>
                          <a:rPr lang="en-US" altLang="zh-TW" sz="4400" b="1" i="0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𝟐𝐩</m:t>
                        </m:r>
                      </m:sup>
                    </m:sSubSup>
                    <m:r>
                      <a:rPr lang="en-US" altLang="zh-TW" sz="4400" b="1" i="0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,</m:t>
                    </m:r>
                  </m:oMath>
                </a14:m>
                <a:r>
                  <a:rPr lang="en-US" altLang="zh-TW" sz="4400" b="1" dirty="0">
                    <a:solidFill>
                      <a:schemeClr val="tx1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4400" b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sz="4400" b="1" i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𝐤</m:t>
                        </m:r>
                      </m:e>
                      <m:sub>
                        <m:r>
                          <a:rPr lang="en-US" altLang="zh-TW" sz="4400" b="1" i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𝐭</m:t>
                        </m:r>
                        <m:r>
                          <a:rPr lang="en-US" altLang="zh-TW" sz="4400" b="1" i="0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𝐣</m:t>
                        </m:r>
                      </m:sub>
                      <m:sup>
                        <m:r>
                          <a:rPr lang="en-US" altLang="zh-TW" sz="4400" b="1" i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𝟐𝐩</m:t>
                        </m:r>
                      </m:sup>
                    </m:sSubSup>
                    <m:r>
                      <a:rPr lang="en-US" altLang="zh-TW" sz="4400" b="1" i="0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)</m:t>
                    </m:r>
                    <m:f>
                      <m:fPr>
                        <m:ctrlPr>
                          <a:rPr lang="mr-IN" altLang="zh-TW" sz="4400" b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4400" b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TW" sz="4400" b="1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TW" sz="4400" b="1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𝐢𝐣</m:t>
                            </m:r>
                          </m:sub>
                          <m:sup>
                            <m:r>
                              <a:rPr lang="en-US" altLang="zh-TW" sz="4400" b="1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mr-IN" altLang="zh-TW" sz="4400" b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zh-TW" sz="4400" b="1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altLang="zh-TW" sz="4400" b="1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4400" b="1" dirty="0" smtClean="0">
                  <a:solidFill>
                    <a:schemeClr val="tx1"/>
                  </a:solidFill>
                  <a:latin typeface="Cambria Math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4400" b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TW" sz="4400" b="1" i="0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𝐝</m:t>
                          </m:r>
                        </m:e>
                        <m:sub>
                          <m:r>
                            <a:rPr lang="en-US" altLang="zh-TW" sz="4400" b="1" i="0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𝐢𝐛</m:t>
                          </m:r>
                        </m:sub>
                      </m:sSub>
                      <m:r>
                        <a:rPr lang="en-US" altLang="zh-TW" sz="4400" b="1" i="0" smtClean="0">
                          <a:solidFill>
                            <a:schemeClr val="tx1"/>
                          </a:solidFill>
                          <a:latin typeface="Cambria Math" charset="0"/>
                          <a:cs typeface="Arial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4400" b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altLang="zh-TW" sz="4400" b="1" i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𝐤</m:t>
                          </m:r>
                        </m:e>
                        <m:sub>
                          <m:r>
                            <a:rPr lang="en-US" altLang="zh-TW" sz="4400" b="1" i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𝐭𝐢</m:t>
                          </m:r>
                        </m:sub>
                        <m:sup>
                          <m:r>
                            <a:rPr lang="en-US" altLang="zh-TW" sz="4400" b="1" i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𝟐𝐩</m:t>
                          </m:r>
                        </m:sup>
                      </m:sSubSup>
                    </m:oMath>
                  </m:oMathPara>
                </a14:m>
                <a:endParaRPr lang="en-US" altLang="zh-TW" sz="4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altLang="zh-TW" sz="4400" b="1" i="1" dirty="0" smtClean="0">
                  <a:latin typeface="+mj-lt"/>
                  <a:cs typeface="Arial" pitchFamily="34" charset="0"/>
                </a:endParaRPr>
              </a:p>
              <a:p>
                <a:r>
                  <a:rPr lang="en-US" altLang="zh-TW" sz="4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**If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4000" b="0" i="0">
                            <a:latin typeface="Cambria Math" charset="0"/>
                            <a:ea typeface="Arial" charset="0"/>
                            <a:cs typeface="Arial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4000" b="0" i="0">
                            <a:latin typeface="Cambria Math" charset="0"/>
                            <a:ea typeface="Arial" charset="0"/>
                            <a:cs typeface="Arial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en-US" altLang="zh-TW" sz="4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4000" b="0" i="0">
                            <a:latin typeface="Cambria Math" charset="0"/>
                            <a:ea typeface="Arial" charset="0"/>
                            <a:cs typeface="Arial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4000" b="0" i="0">
                            <a:latin typeface="Cambria Math" charset="0"/>
                            <a:ea typeface="Arial" charset="0"/>
                            <a:cs typeface="Arial" charset="0"/>
                          </a:rPr>
                          <m:t>ib</m:t>
                        </m:r>
                      </m:sub>
                    </m:sSub>
                  </m:oMath>
                </a14:m>
                <a:r>
                  <a:rPr lang="en-US" altLang="zh-TW" sz="4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  <a:r>
                  <a:rPr lang="en-US" altLang="zh-TW" sz="4000" dirty="0" err="1" smtClean="0">
                    <a:latin typeface="Arial" charset="0"/>
                    <a:ea typeface="Arial" charset="0"/>
                    <a:cs typeface="Arial" charset="0"/>
                  </a:rPr>
                  <a:t>i</a:t>
                </a:r>
                <a:r>
                  <a:rPr lang="en-US" altLang="zh-TW" sz="4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 and j particle </a:t>
                </a:r>
                <a:r>
                  <a:rPr lang="en-US" altLang="zh-TW" sz="4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will be merged into one particle**</a:t>
                </a:r>
              </a:p>
              <a:p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1.p=0 : </a:t>
                </a:r>
                <a:r>
                  <a:rPr lang="en-US" altLang="zh-TW" sz="4000" dirty="0">
                    <a:latin typeface="Arial" charset="0"/>
                    <a:ea typeface="Arial" charset="0"/>
                    <a:cs typeface="Arial" charset="0"/>
                  </a:rPr>
                  <a:t>Cambridge/Aachen algorithm</a:t>
                </a:r>
                <a:endParaRPr lang="en-US" altLang="zh-TW" sz="4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2.p=1 : </a:t>
                </a:r>
                <a:r>
                  <a:rPr lang="en-US" altLang="zh-TW" sz="4000" dirty="0" err="1" smtClean="0">
                    <a:latin typeface="Arial" charset="0"/>
                    <a:ea typeface="Arial" charset="0"/>
                    <a:cs typeface="Arial" charset="0"/>
                  </a:rPr>
                  <a:t>kt</a:t>
                </a:r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algorithm</a:t>
                </a:r>
              </a:p>
              <a:p>
                <a:r>
                  <a:rPr lang="en-US" altLang="zh-TW" sz="4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.p=-1 </a:t>
                </a:r>
                <a:r>
                  <a:rPr lang="en-US" altLang="zh-TW" sz="4000" dirty="0"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anti-</a:t>
                </a:r>
                <a:r>
                  <a:rPr lang="en-US" altLang="zh-TW" sz="4000" dirty="0" err="1" smtClean="0">
                    <a:latin typeface="Arial" charset="0"/>
                    <a:ea typeface="Arial" charset="0"/>
                    <a:cs typeface="Arial" charset="0"/>
                  </a:rPr>
                  <a:t>kt</a:t>
                </a:r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algorithm</a:t>
                </a:r>
                <a:endParaRPr lang="en-US" altLang="zh-TW" sz="4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9403627"/>
                <a:ext cx="15400369" cy="6065187"/>
              </a:xfrm>
              <a:prstGeom prst="rect">
                <a:avLst/>
              </a:prstGeom>
              <a:blipFill rotWithShape="0">
                <a:blip r:embed="rId21"/>
                <a:stretch>
                  <a:fillRect l="-1062" t="-1581" b="-2470"/>
                </a:stretch>
              </a:blipFill>
              <a:ln w="101600" cmpd="sng">
                <a:solidFill>
                  <a:srgbClr val="00B0F0"/>
                </a:solidFill>
                <a:prstDash val="sysDot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/>
          <p:cNvSpPr/>
          <p:nvPr/>
        </p:nvSpPr>
        <p:spPr>
          <a:xfrm>
            <a:off x="833601" y="25682511"/>
            <a:ext cx="141705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5000" b="1" u="sng" dirty="0" smtClean="0">
                <a:latin typeface="Arial" pitchFamily="34" charset="0"/>
                <a:cs typeface="Arial" pitchFamily="34" charset="0"/>
              </a:rPr>
              <a:t>Jet Substructure Variables</a:t>
            </a:r>
            <a:endParaRPr lang="zh-TW" altLang="en-US" sz="5000" u="sng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矩形 85"/>
              <p:cNvSpPr/>
              <p:nvPr/>
            </p:nvSpPr>
            <p:spPr>
              <a:xfrm>
                <a:off x="15558958" y="16908929"/>
                <a:ext cx="14170566" cy="21405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4800" b="1" u="sng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Summary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TW" sz="4800" b="1" i="1" u="sng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TW" sz="4800" b="1" i="1" u="sng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𝑪</m:t>
                        </m:r>
                      </m:e>
                      <m:sub>
                        <m:r>
                          <a:rPr kumimoji="1" lang="en-US" altLang="zh-TW" sz="4800" b="1" i="1" u="sng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𝟐</m:t>
                        </m:r>
                      </m:sub>
                      <m:sup>
                        <m:r>
                          <a:rPr kumimoji="1" lang="en-US" altLang="zh-TW" sz="4800" b="1" i="1" u="sng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altLang="zh-TW" sz="4800" b="1" u="sng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800" b="1" i="1" u="sng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4800" b="1" i="1" u="sng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kumimoji="1" lang="en-US" altLang="zh-TW" sz="4800" b="1" i="1" u="sng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𝟐𝟏</m:t>
                        </m:r>
                      </m:sub>
                    </m:sSub>
                  </m:oMath>
                </a14:m>
                <a:r>
                  <a:rPr lang="en-US" altLang="zh-TW" sz="4800" b="1" u="sng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:r>
                  <a:rPr kumimoji="1" lang="en-US" altLang="zh-TW" sz="4800" b="1" u="sng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800" b="1" i="1" u="sng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4800" b="1" i="1" u="sng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kumimoji="1" lang="en-US" altLang="zh-TW" sz="4800" b="1" i="1" u="sng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𝟑𝟐</m:t>
                        </m:r>
                      </m:sub>
                    </m:sSub>
                  </m:oMath>
                </a14:m>
                <a:r>
                  <a:rPr lang="en-US" altLang="zh-TW" sz="4800" b="1" u="sng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 </a:t>
                </a:r>
              </a:p>
              <a:p>
                <a:r>
                  <a:rPr lang="en-US" altLang="zh-TW" sz="4800" b="1" dirty="0">
                    <a:latin typeface="Arial" pitchFamily="34" charset="0"/>
                    <a:cs typeface="Arial" pitchFamily="34" charset="0"/>
                  </a:rPr>
                  <a:t>Is</a:t>
                </a:r>
                <a:r>
                  <a:rPr lang="zh-TW" altLang="en-US" sz="48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4800" b="1" dirty="0">
                    <a:latin typeface="Arial" pitchFamily="34" charset="0"/>
                    <a:cs typeface="Arial" pitchFamily="34" charset="0"/>
                  </a:rPr>
                  <a:t>it</a:t>
                </a:r>
                <a:r>
                  <a:rPr lang="zh-TW" altLang="en-US" sz="48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4800" b="1" dirty="0">
                    <a:latin typeface="Arial" pitchFamily="34" charset="0"/>
                    <a:cs typeface="Arial" pitchFamily="34" charset="0"/>
                  </a:rPr>
                  <a:t>the best</a:t>
                </a:r>
                <a:r>
                  <a:rPr lang="zh-TW" altLang="en-US" sz="48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4800" b="1" dirty="0">
                    <a:latin typeface="Arial" pitchFamily="34" charset="0"/>
                    <a:cs typeface="Arial" pitchFamily="34" charset="0"/>
                  </a:rPr>
                  <a:t>for</a:t>
                </a:r>
                <a:r>
                  <a:rPr lang="zh-TW" altLang="en-US" sz="48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4800" b="1" dirty="0">
                    <a:latin typeface="Arial" pitchFamily="34" charset="0"/>
                    <a:cs typeface="Arial" pitchFamily="34" charset="0"/>
                  </a:rPr>
                  <a:t>smallest</a:t>
                </a:r>
                <a:r>
                  <a:rPr lang="zh-TW" altLang="en-US" sz="48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4800" b="1" dirty="0">
                    <a:latin typeface="Arial" pitchFamily="34" charset="0"/>
                    <a:cs typeface="Arial" pitchFamily="34" charset="0"/>
                  </a:rPr>
                  <a:t>detector</a:t>
                </a:r>
                <a:r>
                  <a:rPr lang="zh-TW" altLang="en-US" sz="48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4800" b="1" dirty="0" smtClean="0">
                    <a:latin typeface="Arial" pitchFamily="34" charset="0"/>
                    <a:cs typeface="Arial" pitchFamily="34" charset="0"/>
                  </a:rPr>
                  <a:t>cell size</a:t>
                </a:r>
                <a:r>
                  <a:rPr lang="en-US" altLang="zh-TW" sz="4800" b="1" dirty="0">
                    <a:latin typeface="Arial" pitchFamily="34" charset="0"/>
                    <a:cs typeface="Arial" pitchFamily="34" charset="0"/>
                  </a:rPr>
                  <a:t>? </a:t>
                </a:r>
                <a:endParaRPr lang="zh-TW" altLang="en-US" sz="4800" baseline="-25000" dirty="0"/>
              </a:p>
              <a:p>
                <a:endParaRPr lang="zh-TW" altLang="en-US" sz="4800" baseline="-25000" dirty="0"/>
              </a:p>
            </p:txBody>
          </p:sp>
        </mc:Choice>
        <mc:Fallback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8958" y="16908929"/>
                <a:ext cx="14170566" cy="2140586"/>
              </a:xfrm>
              <a:prstGeom prst="rect">
                <a:avLst/>
              </a:prstGeom>
              <a:blipFill rotWithShape="0">
                <a:blip r:embed="rId22"/>
                <a:stretch>
                  <a:fillRect l="-1935" t="-54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/>
          <p:cNvSpPr/>
          <p:nvPr/>
        </p:nvSpPr>
        <p:spPr>
          <a:xfrm>
            <a:off x="15638786" y="13117613"/>
            <a:ext cx="147905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b="1" dirty="0">
                <a:latin typeface="Arial" pitchFamily="34" charset="0"/>
                <a:cs typeface="Arial" pitchFamily="34" charset="0"/>
              </a:rPr>
              <a:t>C</a:t>
            </a:r>
            <a:r>
              <a:rPr lang="en-US" altLang="zh-TW" sz="4800" b="1" dirty="0" smtClean="0">
                <a:latin typeface="Arial" pitchFamily="34" charset="0"/>
                <a:cs typeface="Arial" pitchFamily="34" charset="0"/>
              </a:rPr>
              <a:t>omparison of different detector sizes: </a:t>
            </a:r>
            <a:endParaRPr lang="zh-TW" altLang="en-US" sz="48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矩形 87"/>
              <p:cNvSpPr/>
              <p:nvPr/>
            </p:nvSpPr>
            <p:spPr>
              <a:xfrm>
                <a:off x="236630" y="26259259"/>
                <a:ext cx="14853850" cy="134157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5000" b="1" dirty="0" smtClean="0">
                    <a:latin typeface="Arial" pitchFamily="34" charset="0"/>
                    <a:cs typeface="Arial" pitchFamily="34" charset="0"/>
                  </a:rPr>
                  <a:t>1.</a:t>
                </a:r>
                <a:r>
                  <a:rPr lang="en-US" altLang="zh-TW" sz="4800" b="1" dirty="0" smtClean="0">
                    <a:latin typeface="Arial" pitchFamily="34" charset="0"/>
                    <a:cs typeface="Arial" pitchFamily="34" charset="0"/>
                  </a:rPr>
                  <a:t>N-subjetness</a:t>
                </a:r>
                <a:r>
                  <a:rPr lang="en-US" altLang="zh-TW" sz="5000" b="1" dirty="0" smtClean="0"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algn="ctr"/>
                <a:r>
                  <a:rPr lang="en-US" altLang="zh-TW" sz="4000" b="1" dirty="0" smtClean="0">
                    <a:solidFill>
                      <a:schemeClr val="accent2"/>
                    </a:solidFill>
                    <a:cs typeface="Arial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𝑵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mr-IN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𝒕</m:t>
                            </m:r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 </m:t>
                        </m:r>
                        <m: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𝒎𝒊𝒏</m:t>
                        </m:r>
                        <m: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{∆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</m:t>
                            </m:r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…∆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𝑵</m:t>
                            </m:r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zh-TW" sz="4000" b="1" i="1" dirty="0" smtClean="0">
                  <a:solidFill>
                    <a:schemeClr val="tx1"/>
                  </a:solidFill>
                  <a:latin typeface="Cambria Math" charset="0"/>
                  <a:cs typeface="Arial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        </m:t>
                        </m:r>
                        <m: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𝟎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𝒕</m:t>
                            </m:r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𝟎</m:t>
                            </m:r>
                          </m:sub>
                        </m:sSub>
                      </m:e>
                    </m:nary>
                    <m:r>
                      <a:rPr lang="en-US" altLang="zh-TW" sz="40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altLang="zh-TW" sz="40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     </a:t>
                </a:r>
              </a:p>
              <a:p>
                <a:pPr algn="ctr"/>
                <a:r>
                  <a:rPr lang="en-US" altLang="zh-TW" sz="50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TW" sz="3600" b="0" i="0" smtClean="0">
                        <a:solidFill>
                          <a:schemeClr val="tx1"/>
                        </a:solidFill>
                        <a:ea typeface="Cambria Math" charset="0"/>
                        <a:cs typeface="Cambria Math" charset="0"/>
                      </a:rPr>
                      <m:t>∆</m:t>
                    </m:r>
                    <m:sSub>
                      <m:sSubPr>
                        <m:ctrlPr>
                          <a:rPr lang="en-US" altLang="zh-TW" sz="3600">
                            <a:solidFill>
                              <a:schemeClr val="tx1"/>
                            </a:solidFill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600" b="0" i="0">
                            <a:solidFill>
                              <a:schemeClr val="tx1"/>
                            </a:solidFill>
                            <a:ea typeface="Cambria Math" charset="0"/>
                            <a:cs typeface="Cambria Math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3600" b="0" i="0" smtClean="0">
                            <a:solidFill>
                              <a:schemeClr val="tx1"/>
                            </a:solidFill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a:rPr lang="en-US" altLang="zh-TW" sz="3600" b="0" i="0">
                            <a:solidFill>
                              <a:schemeClr val="tx1"/>
                            </a:solidFill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3600" b="0" i="0">
                            <a:solidFill>
                              <a:schemeClr val="tx1"/>
                            </a:solidFill>
                            <a:ea typeface="Cambria Math" charset="0"/>
                            <a:cs typeface="Cambria Math" charset="0"/>
                          </a:rPr>
                          <m:t>k</m:t>
                        </m:r>
                      </m:sub>
                    </m:sSub>
                    <m:r>
                      <a:rPr lang="en-US" altLang="zh-TW" sz="3600" b="0" i="0" smtClean="0">
                        <a:solidFill>
                          <a:schemeClr val="tx1"/>
                        </a:solidFill>
                        <a:ea typeface="Cambria Math" charset="0"/>
                        <a:cs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TW" sz="3600" b="0" i="0" smtClean="0">
                        <a:solidFill>
                          <a:schemeClr val="tx1"/>
                        </a:solidFill>
                        <a:ea typeface="Cambria Math" charset="0"/>
                        <a:cs typeface="Cambria Math" charset="0"/>
                      </a:rPr>
                      <m:t>The</m:t>
                    </m:r>
                    <m:r>
                      <a:rPr lang="en-US" altLang="zh-TW" sz="3600" b="0" i="0" smtClean="0">
                        <a:solidFill>
                          <a:schemeClr val="tx1"/>
                        </a:solidFill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3600" b="0" i="0" smtClean="0">
                        <a:solidFill>
                          <a:schemeClr val="tx1"/>
                        </a:solidFill>
                        <a:ea typeface="Cambria Math" charset="0"/>
                        <a:cs typeface="Cambria Math" charset="0"/>
                      </a:rPr>
                      <m:t>distance</m:t>
                    </m:r>
                    <m:r>
                      <a:rPr lang="en-US" altLang="zh-TW" sz="3600" b="0" i="0" smtClean="0">
                        <a:solidFill>
                          <a:schemeClr val="tx1"/>
                        </a:solidFill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3600" b="0" i="0" smtClean="0">
                        <a:solidFill>
                          <a:schemeClr val="tx1"/>
                        </a:solidFill>
                        <a:ea typeface="Cambria Math" charset="0"/>
                        <a:cs typeface="Cambria Math" charset="0"/>
                      </a:rPr>
                      <m:t>between</m:t>
                    </m:r>
                    <m:r>
                      <a:rPr lang="en-US" altLang="zh-TW" sz="3600" b="0" i="0" smtClean="0">
                        <a:solidFill>
                          <a:schemeClr val="tx1"/>
                        </a:solidFill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3600" b="0" i="0" smtClean="0">
                        <a:solidFill>
                          <a:schemeClr val="tx1"/>
                        </a:solidFill>
                        <a:ea typeface="Cambria Math" charset="0"/>
                        <a:cs typeface="Cambria Math" charset="0"/>
                      </a:rPr>
                      <m:t>constuient</m:t>
                    </m:r>
                    <m:r>
                      <a:rPr lang="en-US" altLang="zh-TW" sz="3600" b="0" i="0" smtClean="0">
                        <a:solidFill>
                          <a:schemeClr val="tx1"/>
                        </a:solidFill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3600" b="0" i="0" smtClean="0">
                        <a:solidFill>
                          <a:schemeClr val="tx1"/>
                        </a:solidFill>
                        <a:ea typeface="Cambria Math" charset="0"/>
                        <a:cs typeface="Cambria Math" charset="0"/>
                      </a:rPr>
                      <m:t>in</m:t>
                    </m:r>
                    <m:r>
                      <a:rPr lang="en-US" altLang="zh-TW" sz="3600" b="0" i="0" smtClean="0">
                        <a:solidFill>
                          <a:schemeClr val="tx1"/>
                        </a:solidFill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3600" b="0" i="0" smtClean="0">
                        <a:solidFill>
                          <a:schemeClr val="tx1"/>
                        </a:solidFill>
                        <a:ea typeface="Cambria Math" charset="0"/>
                        <a:cs typeface="Cambria Math" charset="0"/>
                      </a:rPr>
                      <m:t>the</m:t>
                    </m:r>
                    <m:r>
                      <a:rPr lang="en-US" altLang="zh-TW" sz="3600" b="0" i="0" smtClean="0">
                        <a:solidFill>
                          <a:schemeClr val="tx1"/>
                        </a:solidFill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3600" b="0" i="0" smtClean="0">
                        <a:solidFill>
                          <a:schemeClr val="tx1"/>
                        </a:solidFill>
                        <a:ea typeface="Cambria Math" charset="0"/>
                        <a:cs typeface="Cambria Math" charset="0"/>
                      </a:rPr>
                      <m:t>eta</m:t>
                    </m:r>
                    <m:r>
                      <a:rPr lang="en-US" altLang="zh-TW" sz="3600" b="0" i="0" smtClean="0">
                        <a:solidFill>
                          <a:schemeClr val="tx1"/>
                        </a:solidFill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sz="3600" b="0" i="0" smtClean="0">
                        <a:solidFill>
                          <a:schemeClr val="tx1"/>
                        </a:solidFill>
                        <a:ea typeface="Cambria Math" charset="0"/>
                        <a:cs typeface="Cambria Math" charset="0"/>
                      </a:rPr>
                      <m:t>phi</m:t>
                    </m:r>
                    <m:r>
                      <a:rPr lang="en-US" altLang="zh-TW" sz="3600" b="0" i="0" smtClean="0">
                        <a:solidFill>
                          <a:schemeClr val="tx1"/>
                        </a:solidFill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3600" b="0" i="0" smtClean="0">
                        <a:solidFill>
                          <a:schemeClr val="tx1"/>
                        </a:solidFill>
                        <a:ea typeface="Cambria Math" charset="0"/>
                        <a:cs typeface="Cambria Math" charset="0"/>
                      </a:rPr>
                      <m:t>plane</m:t>
                    </m:r>
                  </m:oMath>
                </a14:m>
                <a:endParaRPr lang="en-US" altLang="zh-TW" sz="3600" dirty="0" smtClean="0">
                  <a:solidFill>
                    <a:schemeClr val="tx1"/>
                  </a:solidFill>
                  <a:cs typeface="Arial" pitchFamily="34" charset="0"/>
                </a:endParaRPr>
              </a:p>
              <a:p>
                <a:pPr algn="ctr"/>
                <a:r>
                  <a:rPr lang="en-US" altLang="zh-TW" sz="3600" dirty="0">
                    <a:solidFill>
                      <a:schemeClr val="tx1"/>
                    </a:solidFill>
                    <a:cs typeface="Arial" pitchFamily="34" charset="0"/>
                  </a:rPr>
                  <a:t> </a:t>
                </a:r>
                <a:r>
                  <a:rPr lang="en-US" altLang="zh-TW" sz="3600" dirty="0" smtClean="0">
                    <a:solidFill>
                      <a:schemeClr val="tx1"/>
                    </a:solidFill>
                    <a:cs typeface="Arial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smtClean="0">
                            <a:solidFill>
                              <a:schemeClr val="tx1"/>
                            </a:solidFill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600" b="0" i="0">
                            <a:solidFill>
                              <a:schemeClr val="tx1"/>
                            </a:solidFill>
                            <a:ea typeface="Arial" charset="0"/>
                            <a:cs typeface="Arial" charset="0"/>
                          </a:rPr>
                          <m:t>R</m:t>
                        </m:r>
                      </m:e>
                      <m:sub>
                        <m:r>
                          <a:rPr lang="en-US" altLang="zh-TW" sz="3600" b="0" i="0">
                            <a:solidFill>
                              <a:schemeClr val="tx1"/>
                            </a:solidFill>
                            <a:ea typeface="Arial" charset="0"/>
                            <a:cs typeface="Arial" charset="0"/>
                          </a:rPr>
                          <m:t>0</m:t>
                        </m:r>
                      </m:sub>
                    </m:sSub>
                    <m:r>
                      <a:rPr lang="en-US" altLang="zh-TW" sz="3600" b="0" i="0" smtClean="0">
                        <a:solidFill>
                          <a:schemeClr val="tx1"/>
                        </a:solidFill>
                        <a:ea typeface="Arial" charset="0"/>
                        <a:cs typeface="Arial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TW" sz="3600" b="0" i="0" smtClean="0">
                        <a:solidFill>
                          <a:schemeClr val="tx1"/>
                        </a:solidFill>
                        <a:ea typeface="Arial" charset="0"/>
                        <a:cs typeface="Arial" charset="0"/>
                      </a:rPr>
                      <m:t>The</m:t>
                    </m:r>
                    <m:r>
                      <a:rPr lang="en-US" altLang="zh-TW" sz="3600" b="0" i="0" smtClean="0">
                        <a:solidFill>
                          <a:schemeClr val="tx1"/>
                        </a:solidFill>
                        <a:ea typeface="Arial" charset="0"/>
                        <a:cs typeface="Arial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3600" b="0" i="0" smtClean="0">
                        <a:solidFill>
                          <a:schemeClr val="tx1"/>
                        </a:solidFill>
                        <a:ea typeface="Arial" charset="0"/>
                        <a:cs typeface="Arial" charset="0"/>
                      </a:rPr>
                      <m:t>cone</m:t>
                    </m:r>
                    <m:r>
                      <a:rPr lang="en-US" altLang="zh-TW" sz="3600" b="0" i="0" smtClean="0">
                        <a:solidFill>
                          <a:schemeClr val="tx1"/>
                        </a:solidFill>
                        <a:ea typeface="Arial" charset="0"/>
                        <a:cs typeface="Arial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3600" b="0" i="0" smtClean="0">
                        <a:solidFill>
                          <a:schemeClr val="tx1"/>
                        </a:solidFill>
                        <a:ea typeface="Arial" charset="0"/>
                        <a:cs typeface="Arial" charset="0"/>
                      </a:rPr>
                      <m:t>size</m:t>
                    </m:r>
                    <m:r>
                      <a:rPr lang="en-US" altLang="zh-TW" sz="3600" b="0" i="0" smtClean="0">
                        <a:solidFill>
                          <a:schemeClr val="tx1"/>
                        </a:solidFill>
                        <a:ea typeface="Arial" charset="0"/>
                        <a:cs typeface="Arial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3600" b="0" i="0" smtClean="0">
                        <a:solidFill>
                          <a:schemeClr val="tx1"/>
                        </a:solidFill>
                        <a:ea typeface="Arial" charset="0"/>
                        <a:cs typeface="Arial" charset="0"/>
                      </a:rPr>
                      <m:t>we</m:t>
                    </m:r>
                    <m:r>
                      <a:rPr lang="en-US" altLang="zh-TW" sz="3600" b="0" i="0" smtClean="0">
                        <a:solidFill>
                          <a:schemeClr val="tx1"/>
                        </a:solidFill>
                        <a:ea typeface="Arial" charset="0"/>
                        <a:cs typeface="Arial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3600" b="0" i="0" smtClean="0">
                        <a:solidFill>
                          <a:schemeClr val="tx1"/>
                        </a:solidFill>
                        <a:ea typeface="Arial" charset="0"/>
                        <a:cs typeface="Arial" charset="0"/>
                      </a:rPr>
                      <m:t>want</m:t>
                    </m:r>
                    <m:r>
                      <a:rPr lang="en-US" altLang="zh-TW" sz="3600" b="0" i="0" smtClean="0">
                        <a:solidFill>
                          <a:schemeClr val="tx1"/>
                        </a:solidFill>
                        <a:ea typeface="Arial" charset="0"/>
                        <a:cs typeface="Arial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3600" b="0" i="0" smtClean="0">
                        <a:solidFill>
                          <a:schemeClr val="tx1"/>
                        </a:solidFill>
                        <a:ea typeface="Arial" charset="0"/>
                        <a:cs typeface="Arial" charset="0"/>
                      </a:rPr>
                      <m:t>to</m:t>
                    </m:r>
                    <m:r>
                      <a:rPr lang="en-US" altLang="zh-TW" sz="3600" b="0" i="0" smtClean="0">
                        <a:solidFill>
                          <a:schemeClr val="tx1"/>
                        </a:solidFill>
                        <a:ea typeface="Arial" charset="0"/>
                        <a:cs typeface="Arial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3600" b="0" i="0" smtClean="0">
                        <a:solidFill>
                          <a:schemeClr val="tx1"/>
                        </a:solidFill>
                        <a:ea typeface="Arial" charset="0"/>
                        <a:cs typeface="Arial" charset="0"/>
                      </a:rPr>
                      <m:t>cluster</m:t>
                    </m:r>
                  </m:oMath>
                </a14:m>
                <a:endParaRPr lang="en-US" altLang="zh-TW" sz="3600" dirty="0" smtClean="0">
                  <a:solidFill>
                    <a:schemeClr val="tx1"/>
                  </a:solidFill>
                  <a:ea typeface="Arial" charset="0"/>
                  <a:cs typeface="Arial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𝟐𝟏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TW" sz="40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,</m:t>
                    </m:r>
                  </m:oMath>
                </a14:m>
                <a:r>
                  <a:rPr lang="en-US" altLang="zh-TW" sz="4000" b="1" dirty="0">
                    <a:solidFill>
                      <a:schemeClr val="tx1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𝟑𝟐</m:t>
                        </m:r>
                      </m:sub>
                    </m:sSub>
                    <m:r>
                      <a:rPr lang="en-US" altLang="zh-TW" sz="4000" b="1" i="1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4000" b="1" i="1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4000" b="1" i="1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4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zh-TW" sz="48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2.Energy correlation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     </m:t>
                      </m:r>
                      <m:r>
                        <a:rPr lang="zh-TW" altLang="en-US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           </m:t>
                      </m:r>
                      <m:r>
                        <a:rPr lang="en-US" altLang="zh-TW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𝐸𝐶𝐹</m:t>
                      </m:r>
                      <m:d>
                        <m:dPr>
                          <m:ctrlPr>
                            <a:rPr lang="en-US" altLang="zh-TW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𝑁</m:t>
                          </m:r>
                          <m:r>
                            <a:rPr lang="en-US" altLang="zh-TW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TW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altLang="zh-TW" sz="40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altLang="zh-TW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..&lt;</m:t>
                          </m:r>
                          <m:sSub>
                            <m:sSubPr>
                              <m:ctrlP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zh-TW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</m:sub>
                        <m:sup/>
                        <m:e>
                          <m:r>
                            <a:rPr lang="en-US" altLang="zh-TW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nary>
                            <m:naryPr>
                              <m:chr m:val="∏"/>
                              <m:ctrlPr>
                                <a:rPr lang="is-I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  <m: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en-US" altLang="zh-TW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𝑖𝑎</m:t>
                                  </m:r>
                                </m:sub>
                              </m:sSub>
                              <m:r>
                                <a:rPr lang="en-US" altLang="zh-TW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TW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∏"/>
                                      <m:ctrlPr>
                                        <a:rPr lang="is-IS" altLang="zh-TW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TW" sz="4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∏"/>
                                          <m:limLoc m:val="subSup"/>
                                          <m:ctrlPr>
                                            <a:rPr lang="is-IS" altLang="zh-TW" sz="4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4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zh-TW" sz="4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zh-TW" sz="4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TW" sz="4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+1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4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r>
                                            <a:rPr lang="en-US" altLang="zh-TW" sz="4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∆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4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4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4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𝑖𝑏𝑖𝑐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  <m:r>
                                    <a:rPr lang="en-US" altLang="zh-TW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4000" b="0" dirty="0" smtClean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4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zh-TW" sz="4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altLang="zh-TW" sz="4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  <m:sup>
                        <m:r>
                          <a:rPr lang="en-US" altLang="zh-TW" sz="4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zh-TW" sz="4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US" altLang="zh-TW" sz="4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p>
                    </m:sSubSup>
                    <m:r>
                      <a:rPr lang="en-US" altLang="zh-TW" sz="4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en-US" altLang="zh-TW" sz="4800" b="0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TW" sz="4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TW" sz="4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𝐸𝐶𝐹</m:t>
                        </m:r>
                        <m:d>
                          <m:dPr>
                            <m:ctrlPr>
                              <a:rPr lang="en-US" altLang="zh-TW" sz="4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sz="4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altLang="zh-TW" sz="4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+1,</m:t>
                            </m:r>
                            <m:r>
                              <a:rPr lang="en-US" altLang="zh-TW" sz="4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d>
                        <m:r>
                          <a:rPr lang="en-US" altLang="zh-TW" sz="4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𝐸𝐶𝐹</m:t>
                        </m:r>
                        <m:r>
                          <a:rPr lang="en-US" altLang="zh-TW" sz="4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zh-TW" sz="4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  <m:r>
                          <a:rPr lang="en-US" altLang="zh-TW" sz="4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−1,</m:t>
                        </m:r>
                        <m:r>
                          <a:rPr lang="en-US" altLang="zh-TW" sz="4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US" altLang="zh-TW" sz="4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mr-IN" altLang="zh-TW" sz="4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sz="4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𝐸𝐶𝐹</m:t>
                            </m:r>
                            <m:r>
                              <a:rPr lang="en-US" altLang="zh-TW" sz="4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altLang="zh-TW" sz="4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altLang="zh-TW" sz="4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TW" sz="4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4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4800" b="0" dirty="0" smtClean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r>
                  <a:rPr lang="en-US" altLang="zh-TW" sz="48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3.Soft drop: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TW" sz="4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zh-TW" sz="4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𝒎𝒊𝒏</m:t>
                          </m:r>
                          <m:r>
                            <a:rPr lang="en-US" altLang="zh-TW" sz="4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𝟏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sz="4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sz="4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zh-TW" sz="4000" b="1" i="1" smtClean="0">
                          <a:solidFill>
                            <a:schemeClr val="tx1"/>
                          </a:solidFill>
                          <a:latin typeface="Cambria Math" charset="0"/>
                          <a:cs typeface="Arial" pitchFamily="3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TW" sz="4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TW" sz="4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TW" sz="4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𝒄𝒖𝒕</m:t>
                          </m:r>
                        </m:sub>
                      </m:sSub>
                      <m:sSup>
                        <m:sSupPr>
                          <m:ctrlPr>
                            <a:rPr lang="en-US" altLang="zh-TW" sz="4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zh-TW" sz="4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mr-IN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mr-IN" altLang="zh-TW" sz="40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TW" sz="40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TW" sz="40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𝟏𝟐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40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TW" sz="40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sz="4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sup>
                      </m:sSup>
                    </m:oMath>
                  </m:oMathPara>
                </a14:m>
                <a:endParaRPr lang="en-US" altLang="zh-TW" sz="4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altLang="zh-TW" sz="4800" b="1" i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𝛃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𝐑𝐞𝐦𝐨𝐯𝐞</m:t>
                      </m:r>
                      <m:r>
                        <a:rPr lang="zh-TW" altLang="en-US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𝐛𝐨𝐭𝐡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4000" b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TW" sz="4000" b="1" i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𝐬𝐨𝐟</m:t>
                          </m:r>
                          <m:r>
                            <a:rPr lang="en-US" altLang="zh-TW" sz="4000" b="1" i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𝐭</m:t>
                          </m:r>
                          <m:r>
                            <a:rPr lang="en-US" altLang="zh-TW" sz="4000" b="1" i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)</m:t>
                          </m:r>
                          <m:r>
                            <a:rPr lang="en-US" altLang="zh-TW" sz="4000" b="1" i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𝐚𝐧𝐝</m:t>
                          </m:r>
                          <m:r>
                            <a:rPr lang="en-US" altLang="zh-TW" sz="4000" b="1" i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(</m:t>
                          </m:r>
                          <m:r>
                            <a:rPr lang="en-US" altLang="zh-TW" sz="4000" b="1" i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𝐰𝐢𝐝𝐞</m:t>
                          </m:r>
                          <m:r>
                            <a:rPr lang="en-US" altLang="zh-TW" sz="4000" b="1" i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altLang="zh-TW" sz="4000" b="1" i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𝐚𝐧𝐠𝐥𝐞</m:t>
                          </m:r>
                        </m:e>
                      </m:d>
                    </m:oMath>
                  </m:oMathPara>
                </a14:m>
                <a:endParaRPr lang="en-US" altLang="zh-TW" sz="4000" b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𝛃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𝐃𝐞𝐩𝐞𝐧𝐝</m:t>
                      </m:r>
                      <m:r>
                        <a:rPr lang="zh-TW" altLang="en-US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𝐨𝐧</m:t>
                      </m:r>
                      <m:r>
                        <a:rPr lang="zh-TW" altLang="en-US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𝐭𝐡𝐞</m:t>
                      </m:r>
                      <m:r>
                        <a:rPr lang="zh-TW" altLang="en-US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𝐜𝐮𝐭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𝐭𝐨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𝐬𝐞𝐥𝐞𝐜𝐭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𝐭𝐡𝐞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𝐚𝐬𝐲𝐦𝐦𝐞𝐭𝐫𝐲</m:t>
                      </m:r>
                    </m:oMath>
                  </m:oMathPara>
                </a14:m>
                <a:endParaRPr lang="en-US" altLang="zh-TW" sz="4000" b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𝛃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𝐑𝐞𝐦𝐨𝐯𝐞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𝐛𝐨𝐭𝐡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4000" b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TW" sz="4000" b="1" i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𝐬𝐨𝐟𝐭</m:t>
                          </m:r>
                        </m:e>
                      </m:d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𝐚𝐧𝐝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𝐜𝐨𝐥𝐥𝐢𝐧𝐞𝐚𝐫</m:t>
                      </m:r>
                      <m:r>
                        <a:rPr lang="en-US" altLang="zh-TW" sz="4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TW" sz="4000" b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algn="ctr"/>
                <a:endParaRPr lang="zh-TW" altLang="en-US" sz="4800" baseline="-25000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88" name="矩形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30" y="26259259"/>
                <a:ext cx="14853850" cy="13415789"/>
              </a:xfrm>
              <a:prstGeom prst="rect">
                <a:avLst/>
              </a:prstGeom>
              <a:blipFill rotWithShape="0">
                <a:blip r:embed="rId23"/>
                <a:stretch>
                  <a:fillRect l="-1970" t="-11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/>
              <p:cNvSpPr/>
              <p:nvPr/>
            </p:nvSpPr>
            <p:spPr>
              <a:xfrm>
                <a:off x="15593340" y="23167468"/>
                <a:ext cx="1435451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5000" b="1" u="sng" dirty="0" smtClean="0">
                    <a:latin typeface="Arial" pitchFamily="34" charset="0"/>
                    <a:cs typeface="Arial" pitchFamily="34" charset="0"/>
                  </a:rPr>
                  <a:t>Study of Soft Drop at </a:t>
                </a:r>
                <a14:m>
                  <m:oMath xmlns:m="http://schemas.openxmlformats.org/officeDocument/2006/math">
                    <m:r>
                      <a:rPr lang="en-US" altLang="zh-TW" sz="5400" b="1" i="1" u="sng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altLang="zh-TW" sz="5400" b="1" i="1" u="sng" dirty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zh-TW" sz="5400" b="1" i="1" u="sng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𝟎</m:t>
                    </m:r>
                    <m:r>
                      <a:rPr lang="en-US" altLang="zh-TW" sz="5400" b="1" i="0" u="sng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</m:oMath>
                </a14:m>
                <a:r>
                  <a:rPr lang="en-US" altLang="zh-TW" sz="5400" b="1" u="sng" dirty="0" smtClean="0"/>
                  <a:t>CMS),</a:t>
                </a:r>
                <a:r>
                  <a:rPr lang="en-US" altLang="zh-TW" sz="5400" b="1" u="sng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5400" b="1" i="1" u="sng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altLang="zh-TW" sz="5400" b="1" i="1" u="sng" dirty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zh-TW" sz="5400" b="1" i="1" u="sng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𝟐</m:t>
                    </m:r>
                  </m:oMath>
                </a14:m>
                <a:r>
                  <a:rPr lang="en-US" altLang="zh-TW" sz="5000" b="1" u="sng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endParaRPr lang="zh-TW" altLang="en-US" sz="5000" u="sng" baseline="-25000" dirty="0"/>
              </a:p>
            </p:txBody>
          </p:sp>
        </mc:Choice>
        <mc:Fallback xmlns="">
          <p:sp>
            <p:nvSpPr>
              <p:cNvPr id="89" name="矩形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3340" y="23167468"/>
                <a:ext cx="14354517" cy="923330"/>
              </a:xfrm>
              <a:prstGeom prst="rect">
                <a:avLst/>
              </a:prstGeom>
              <a:blipFill rotWithShape="0">
                <a:blip r:embed="rId24"/>
                <a:stretch>
                  <a:fillRect t="-17763" b="-394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矩形 90"/>
              <p:cNvSpPr/>
              <p:nvPr/>
            </p:nvSpPr>
            <p:spPr>
              <a:xfrm>
                <a:off x="15521650" y="7904163"/>
                <a:ext cx="14581802" cy="9769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5000" b="1" u="sng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Variables Study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TW" sz="5400" b="1" i="1" u="sng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TW" sz="5400" b="1" i="1" u="sng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𝑪</m:t>
                        </m:r>
                      </m:e>
                      <m:sub>
                        <m:r>
                          <a:rPr kumimoji="1" lang="en-US" altLang="zh-TW" sz="5400" b="1" i="1" u="sng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𝟐</m:t>
                        </m:r>
                      </m:sub>
                      <m:sup>
                        <m:r>
                          <a:rPr kumimoji="1" lang="en-US" altLang="zh-TW" sz="5400" b="1" i="1" u="sng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altLang="zh-TW" sz="5000" b="1" u="sng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800" b="1" i="1" u="sng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4800" b="1" i="1" u="sng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kumimoji="1" lang="en-US" altLang="zh-TW" sz="4800" b="1" i="1" u="sng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𝟐𝟏</m:t>
                        </m:r>
                      </m:sub>
                    </m:sSub>
                  </m:oMath>
                </a14:m>
                <a:r>
                  <a:rPr lang="en-US" altLang="zh-TW" sz="5000" b="1" u="sng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5400" b="1" i="1" u="sng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5400" b="1" i="1" u="sng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kumimoji="1" lang="en-US" altLang="zh-TW" sz="5400" b="1" i="1" u="sng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𝟑𝟐</m:t>
                        </m:r>
                      </m:sub>
                    </m:sSub>
                  </m:oMath>
                </a14:m>
                <a:r>
                  <a:rPr lang="en-US" altLang="zh-TW" sz="5000" b="1" u="sng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 </a:t>
                </a:r>
                <a:endParaRPr lang="zh-TW" altLang="en-US" sz="5000" u="sng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1" name="矩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1650" y="7904163"/>
                <a:ext cx="14581802" cy="976934"/>
              </a:xfrm>
              <a:prstGeom prst="rect">
                <a:avLst/>
              </a:prstGeom>
              <a:blipFill rotWithShape="0">
                <a:blip r:embed="rId25"/>
                <a:stretch>
                  <a:fillRect t="-5625" b="-318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內容版面配置區 2"/>
          <p:cNvSpPr txBox="1">
            <a:spLocks/>
          </p:cNvSpPr>
          <p:nvPr/>
        </p:nvSpPr>
        <p:spPr>
          <a:xfrm>
            <a:off x="15792434" y="12476500"/>
            <a:ext cx="13692249" cy="2883069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endParaRPr lang="en-US" altLang="zh-TW" sz="4000" dirty="0" smtClean="0"/>
          </a:p>
        </p:txBody>
      </p:sp>
      <p:sp>
        <p:nvSpPr>
          <p:cNvPr id="46" name="矩形 45"/>
          <p:cNvSpPr/>
          <p:nvPr/>
        </p:nvSpPr>
        <p:spPr>
          <a:xfrm>
            <a:off x="3061052" y="38460617"/>
            <a:ext cx="152754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5000" b="1" dirty="0" smtClean="0">
              <a:solidFill>
                <a:srgbClr val="C0504D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TW" sz="4800" b="1" u="sng" dirty="0" smtClean="0">
                <a:latin typeface="Arial" pitchFamily="34" charset="0"/>
                <a:cs typeface="Arial" pitchFamily="34" charset="0"/>
              </a:rPr>
              <a:t>Signal </a:t>
            </a:r>
            <a:r>
              <a:rPr lang="en-US" altLang="zh-TW" sz="4800" b="1" u="sng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altLang="zh-TW" sz="4800" b="1" u="sng" dirty="0" smtClean="0">
                <a:latin typeface="Arial" pitchFamily="34" charset="0"/>
                <a:cs typeface="Arial" pitchFamily="34" charset="0"/>
              </a:rPr>
              <a:t>Background Process</a:t>
            </a:r>
            <a:r>
              <a:rPr lang="en-US" altLang="zh-TW" sz="4800" b="1" u="sng" dirty="0">
                <a:latin typeface="Arial" pitchFamily="34" charset="0"/>
                <a:cs typeface="Arial" pitchFamily="34" charset="0"/>
              </a:rPr>
              <a:t>:</a:t>
            </a:r>
            <a:r>
              <a:rPr lang="en-US" altLang="zh-TW" sz="4800" b="1" u="sng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4800" u="sng" baseline="-25000" dirty="0"/>
          </a:p>
        </p:txBody>
      </p:sp>
      <p:sp>
        <p:nvSpPr>
          <p:cNvPr id="47" name="矩形 46"/>
          <p:cNvSpPr/>
          <p:nvPr/>
        </p:nvSpPr>
        <p:spPr>
          <a:xfrm>
            <a:off x="833601" y="8192945"/>
            <a:ext cx="1378207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5000" b="1" u="sng" dirty="0" err="1" smtClean="0">
                <a:latin typeface="Arial" pitchFamily="34" charset="0"/>
                <a:cs typeface="Arial" pitchFamily="34" charset="0"/>
              </a:rPr>
              <a:t>Geant</a:t>
            </a:r>
            <a:r>
              <a:rPr lang="en-US" altLang="zh-TW" sz="5000" b="1" u="sng" dirty="0" smtClean="0">
                <a:latin typeface="Arial" pitchFamily="34" charset="0"/>
                <a:cs typeface="Arial" pitchFamily="34" charset="0"/>
              </a:rPr>
              <a:t> 4 Simulation of Future Detector </a:t>
            </a:r>
            <a:r>
              <a:rPr lang="en-US" altLang="zh-TW" sz="5000" b="1" u="sng" dirty="0" err="1" smtClean="0">
                <a:latin typeface="Arial" pitchFamily="34" charset="0"/>
                <a:cs typeface="Arial" pitchFamily="34" charset="0"/>
              </a:rPr>
              <a:t>SiFCC</a:t>
            </a:r>
            <a:r>
              <a:rPr lang="en-US" altLang="zh-TW" sz="5000" b="1" u="sng" dirty="0" smtClean="0">
                <a:latin typeface="Arial" pitchFamily="34" charset="0"/>
                <a:cs typeface="Arial" pitchFamily="34" charset="0"/>
              </a:rPr>
              <a:t> </a:t>
            </a:r>
            <a:endParaRPr lang="zh-TW" altLang="en-US" sz="5000" u="sng" baseline="-25000" dirty="0"/>
          </a:p>
        </p:txBody>
      </p:sp>
      <p:sp>
        <p:nvSpPr>
          <p:cNvPr id="52" name="矩形 51"/>
          <p:cNvSpPr/>
          <p:nvPr/>
        </p:nvSpPr>
        <p:spPr>
          <a:xfrm>
            <a:off x="15593340" y="8745951"/>
            <a:ext cx="143869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b="1" dirty="0" smtClean="0">
                <a:latin typeface="Arial" pitchFamily="34" charset="0"/>
                <a:cs typeface="Arial" pitchFamily="34" charset="0"/>
              </a:rPr>
              <a:t>Distribution of Z’-&gt;WW, Z’-&gt;</a:t>
            </a:r>
            <a:r>
              <a:rPr lang="en-US" altLang="zh-TW" sz="4800" b="1" dirty="0" err="1" smtClean="0">
                <a:latin typeface="Arial" pitchFamily="34" charset="0"/>
                <a:cs typeface="Arial" pitchFamily="34" charset="0"/>
              </a:rPr>
              <a:t>qq</a:t>
            </a:r>
            <a:r>
              <a:rPr lang="en-US" altLang="zh-TW" sz="4800" b="1" dirty="0" smtClean="0">
                <a:latin typeface="Arial" pitchFamily="34" charset="0"/>
                <a:cs typeface="Arial" pitchFamily="34" charset="0"/>
              </a:rPr>
              <a:t> and Z’-&gt;</a:t>
            </a:r>
            <a:r>
              <a:rPr lang="en-US" altLang="zh-TW" sz="4800" b="1" dirty="0" err="1" smtClean="0">
                <a:latin typeface="Arial" pitchFamily="34" charset="0"/>
                <a:cs typeface="Arial" pitchFamily="34" charset="0"/>
              </a:rPr>
              <a:t>tt</a:t>
            </a:r>
            <a:r>
              <a:rPr lang="en-US" altLang="zh-TW" sz="4800" b="1" dirty="0" smtClean="0">
                <a:latin typeface="Arial" pitchFamily="34" charset="0"/>
                <a:cs typeface="Arial" pitchFamily="34" charset="0"/>
              </a:rPr>
              <a:t>, Z’-&gt;</a:t>
            </a:r>
            <a:r>
              <a:rPr lang="en-US" altLang="zh-TW" sz="4800" b="1" dirty="0" err="1" smtClean="0">
                <a:latin typeface="Arial" pitchFamily="34" charset="0"/>
                <a:cs typeface="Arial" pitchFamily="34" charset="0"/>
              </a:rPr>
              <a:t>qq</a:t>
            </a:r>
            <a:r>
              <a:rPr lang="en-US" altLang="zh-TW" sz="4800" b="1" dirty="0" smtClean="0">
                <a:latin typeface="Arial" pitchFamily="34" charset="0"/>
                <a:cs typeface="Arial" pitchFamily="34" charset="0"/>
              </a:rPr>
              <a:t> : </a:t>
            </a:r>
            <a:endParaRPr lang="zh-TW" altLang="en-US" sz="4800" baseline="-25000" dirty="0"/>
          </a:p>
        </p:txBody>
      </p:sp>
      <p:sp>
        <p:nvSpPr>
          <p:cNvPr id="53" name="矩形 52"/>
          <p:cNvSpPr/>
          <p:nvPr/>
        </p:nvSpPr>
        <p:spPr>
          <a:xfrm>
            <a:off x="20826971" y="40804712"/>
            <a:ext cx="44141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b="1" u="sng" dirty="0" smtClean="0">
                <a:latin typeface="Arial" pitchFamily="34" charset="0"/>
                <a:cs typeface="Arial" pitchFamily="34" charset="0"/>
              </a:rPr>
              <a:t>Reference</a:t>
            </a:r>
            <a:r>
              <a:rPr lang="en-US" altLang="zh-TW" sz="5000" b="1" u="sng" dirty="0" smtClean="0">
                <a:latin typeface="Arial" pitchFamily="34" charset="0"/>
                <a:cs typeface="Arial" pitchFamily="34" charset="0"/>
              </a:rPr>
              <a:t> </a:t>
            </a:r>
            <a:endParaRPr lang="zh-TW" altLang="en-US" sz="5000" u="sng" baseline="-25000" dirty="0"/>
          </a:p>
        </p:txBody>
      </p:sp>
      <p:sp>
        <p:nvSpPr>
          <p:cNvPr id="55" name="內容版面配置區 2"/>
          <p:cNvSpPr txBox="1">
            <a:spLocks/>
          </p:cNvSpPr>
          <p:nvPr/>
        </p:nvSpPr>
        <p:spPr>
          <a:xfrm>
            <a:off x="15586935" y="41228028"/>
            <a:ext cx="14661290" cy="982915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zh-TW" sz="4000" dirty="0"/>
              <a:t>Initial performance studies of a general-purpose detector for multi-</a:t>
            </a:r>
            <a:r>
              <a:rPr lang="en-US" altLang="zh-TW" sz="4000" dirty="0" err="1"/>
              <a:t>TeV</a:t>
            </a:r>
            <a:r>
              <a:rPr lang="en-US" altLang="zh-TW" sz="4000" dirty="0"/>
              <a:t> physics at a 100 </a:t>
            </a:r>
            <a:r>
              <a:rPr lang="en-US" altLang="zh-TW" sz="4000" dirty="0" err="1"/>
              <a:t>TeV</a:t>
            </a:r>
            <a:r>
              <a:rPr lang="en-US" altLang="zh-TW" sz="4000" dirty="0"/>
              <a:t> pp </a:t>
            </a:r>
            <a:r>
              <a:rPr lang="en-US" altLang="zh-TW" sz="4000" dirty="0" smtClean="0"/>
              <a:t>collider </a:t>
            </a:r>
            <a:r>
              <a:rPr lang="is-IS" altLang="zh-TW" sz="4000" dirty="0" smtClean="0"/>
              <a:t>JINST </a:t>
            </a:r>
            <a:r>
              <a:rPr lang="is-IS" altLang="zh-TW" sz="4000" dirty="0"/>
              <a:t>12 (2017) </a:t>
            </a:r>
            <a:r>
              <a:rPr lang="is-IS" altLang="zh-TW" sz="4000" dirty="0" smtClean="0"/>
              <a:t>P06009</a:t>
            </a:r>
            <a:endParaRPr lang="en-US" altLang="zh-TW" sz="4000" dirty="0" smtClean="0"/>
          </a:p>
        </p:txBody>
      </p:sp>
      <p:sp>
        <p:nvSpPr>
          <p:cNvPr id="31" name="文字方塊 30"/>
          <p:cNvSpPr txBox="1"/>
          <p:nvPr/>
        </p:nvSpPr>
        <p:spPr>
          <a:xfrm>
            <a:off x="20058550" y="8432900"/>
            <a:ext cx="18473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sz="6600" dirty="0"/>
          </a:p>
          <a:p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9987572" y="11849415"/>
            <a:ext cx="18473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sz="6600" dirty="0"/>
          </a:p>
          <a:p>
            <a:endParaRPr kumimoji="1" lang="zh-TW" altLang="en-US" dirty="0"/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71" y="9107701"/>
            <a:ext cx="10099426" cy="6188813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09" y="15578456"/>
            <a:ext cx="14911652" cy="3462187"/>
          </a:xfrm>
          <a:prstGeom prst="rect">
            <a:avLst/>
          </a:prstGeom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31" y="40801665"/>
            <a:ext cx="2006600" cy="1714500"/>
          </a:xfrm>
          <a:prstGeom prst="rect">
            <a:avLst/>
          </a:prstGeom>
        </p:spPr>
      </p:pic>
      <p:sp>
        <p:nvSpPr>
          <p:cNvPr id="75" name="文字方塊 74"/>
          <p:cNvSpPr txBox="1"/>
          <p:nvPr/>
        </p:nvSpPr>
        <p:spPr>
          <a:xfrm>
            <a:off x="497478" y="39793453"/>
            <a:ext cx="4455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latin typeface="Arial" pitchFamily="34" charset="0"/>
                <a:cs typeface="Arial" pitchFamily="34" charset="0"/>
              </a:rPr>
              <a:t>Background:</a:t>
            </a:r>
            <a:endParaRPr kumimoji="1" lang="zh-TW" altLang="en-US" sz="54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9636650" y="39818469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latin typeface="Arial" pitchFamily="34" charset="0"/>
                <a:cs typeface="Arial" pitchFamily="34" charset="0"/>
              </a:rPr>
              <a:t>Signal:</a:t>
            </a:r>
            <a:endParaRPr kumimoji="1" lang="zh-TW" altLang="en-US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文字方塊 126"/>
              <p:cNvSpPr txBox="1"/>
              <p:nvPr/>
            </p:nvSpPr>
            <p:spPr>
              <a:xfrm flipH="1">
                <a:off x="7321409" y="20298341"/>
                <a:ext cx="7926652" cy="818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4000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altLang="zh-TW" sz="4000" b="0" i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ij</m:t>
                          </m:r>
                        </m:sub>
                        <m:sup>
                          <m: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4000" b="0" i="0" smtClean="0">
                          <a:latin typeface="Cambria Math" charset="0"/>
                          <a:cs typeface="Arial" pitchFamily="34" charset="0"/>
                        </a:rPr>
                        <m:t>=(</m:t>
                      </m:r>
                      <m:sSup>
                        <m:sSupPr>
                          <m:ctrlPr>
                            <a:rPr lang="en-US" altLang="zh-TW" sz="4000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40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latin typeface="Cambria Math" charset="0"/>
                                  <a:cs typeface="Arial" pitchFamily="34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latin typeface="Cambria Math" charset="0"/>
                                  <a:cs typeface="Arial" pitchFamily="34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 sz="4000" b="0" i="0" smtClean="0">
                              <a:latin typeface="Cambria Math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40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latin typeface="Cambria Math" charset="0"/>
                                  <a:cs typeface="Arial" pitchFamily="34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latin typeface="Cambria Math" charset="0"/>
                                  <a:cs typeface="Arial" pitchFamily="34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4000" b="0" i="0" smtClean="0"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000" b="0" i="0" smtClean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4000" b="0" i="0" smtClean="0">
                          <a:latin typeface="Cambria Math" charset="0"/>
                          <a:cs typeface="Arial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4000" i="1"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zh-TW" sz="4000" b="0" i="0" smtClean="0"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40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000" b="0" i="0">
                                  <a:latin typeface="Cambria Math" charset="0"/>
                                  <a:cs typeface="Arial" pitchFamily="34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4000" i="1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000" b="0" i="0">
                                  <a:latin typeface="Cambria Math" charset="0"/>
                                  <a:cs typeface="Arial" pitchFamily="34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TW" altLang="en-US" sz="4000" dirty="0"/>
              </a:p>
            </p:txBody>
          </p:sp>
        </mc:Choice>
        <mc:Fallback>
          <p:sp>
            <p:nvSpPr>
              <p:cNvPr id="127" name="文字方塊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21409" y="20298341"/>
                <a:ext cx="7926652" cy="818429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文字方塊 127"/>
              <p:cNvSpPr txBox="1"/>
              <p:nvPr/>
            </p:nvSpPr>
            <p:spPr>
              <a:xfrm>
                <a:off x="6205248" y="21017205"/>
                <a:ext cx="9352832" cy="1988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4000" b="0" dirty="0" smtClean="0">
                    <a:ea typeface="Arial" charset="0"/>
                    <a:cs typeface="Arial" charset="0"/>
                  </a:rPr>
                  <a:t>(1)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TW" sz="4000" b="0" i="0" smtClean="0">
                        <a:latin typeface="Cambria Math" charset="0"/>
                        <a:ea typeface="Arial" charset="0"/>
                        <a:cs typeface="Arial" charset="0"/>
                      </a:rPr>
                      <m:t>i</m:t>
                    </m:r>
                    <m:r>
                      <a:rPr kumimoji="1" lang="en-US" altLang="zh-TW" sz="4000" b="0" i="0" smtClean="0"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zh-TW" sz="4000" b="0" i="0" smtClean="0">
                        <a:latin typeface="Cambria Math" charset="0"/>
                        <a:ea typeface="Arial" charset="0"/>
                        <a:cs typeface="Arial" charset="0"/>
                      </a:rPr>
                      <m:t>j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: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TW" sz="4000" b="0" i="0" smtClean="0">
                        <a:latin typeface="Cambria Math" charset="0"/>
                        <a:ea typeface="Arial" charset="0"/>
                        <a:cs typeface="Arial" charset="0"/>
                      </a:rPr>
                      <m:t>i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TW" sz="4000" b="0" i="0" smtClean="0">
                        <a:latin typeface="Cambria Math" charset="0"/>
                        <a:ea typeface="Arial" charset="0"/>
                        <a:cs typeface="Arial" charset="0"/>
                      </a:rPr>
                      <m:t>j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particle</a:t>
                </a:r>
              </a:p>
              <a:p>
                <a:r>
                  <a:rPr kumimoji="1" lang="en-US" altLang="zh-TW" sz="4000" dirty="0" smtClean="0">
                    <a:ea typeface="Arial" charset="0"/>
                    <a:cs typeface="Arial" charset="0"/>
                  </a:rPr>
                  <a:t>(2)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TW" sz="4000" b="0" i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TW" sz="4000" b="0" i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ti</m:t>
                        </m:r>
                      </m:sub>
                    </m:sSub>
                    <m:r>
                      <a:rPr kumimoji="1" lang="en-US" altLang="zh-TW" sz="4000" b="0" i="0" smtClean="0"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</m:oMath>
                </a14:m>
                <a:r>
                  <a:rPr kumimoji="1" lang="en-US" altLang="zh-TW" sz="40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TW" sz="4000" b="0" i="0">
                            <a:latin typeface="Cambria Math" charset="0"/>
                            <a:ea typeface="Arial" charset="0"/>
                            <a:cs typeface="Arial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TW" sz="4000" b="0" i="0">
                            <a:latin typeface="Cambria Math" charset="0"/>
                            <a:ea typeface="Arial" charset="0"/>
                            <a:cs typeface="Arial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kumimoji="1" lang="en-US" altLang="zh-TW" sz="4000" b="0" i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: the </a:t>
                </a:r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particle</a:t>
                </a:r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TW" sz="4000" b="0" i="0" smtClean="0">
                        <a:latin typeface="Cambria Math" charset="0"/>
                        <a:ea typeface="Arial" charset="0"/>
                        <a:cs typeface="Arial" charset="0"/>
                      </a:rPr>
                      <m:t>i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TW" sz="4000" b="0" i="0" smtClean="0">
                        <a:latin typeface="Cambria Math" charset="0"/>
                        <a:ea typeface="Arial" charset="0"/>
                        <a:cs typeface="Arial" charset="0"/>
                      </a:rPr>
                      <m:t>j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transverse </a:t>
                </a:r>
                <a:r>
                  <a:rPr kumimoji="1" lang="en-US" altLang="zh-TW" sz="4000" dirty="0">
                    <a:latin typeface="Arial" charset="0"/>
                    <a:ea typeface="Arial" charset="0"/>
                    <a:cs typeface="Arial" charset="0"/>
                  </a:rPr>
                  <a:t>momenta</a:t>
                </a:r>
                <a:endParaRPr kumimoji="1" lang="en-US" altLang="zh-TW" sz="4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28" name="文字方塊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248" y="21017205"/>
                <a:ext cx="9352832" cy="1988558"/>
              </a:xfrm>
              <a:prstGeom prst="rect">
                <a:avLst/>
              </a:prstGeom>
              <a:blipFill rotWithShape="0">
                <a:blip r:embed="rId30"/>
                <a:stretch>
                  <a:fillRect l="-2347" t="-6135" b="-125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文字方塊 140"/>
          <p:cNvSpPr txBox="1"/>
          <p:nvPr/>
        </p:nvSpPr>
        <p:spPr>
          <a:xfrm>
            <a:off x="14968330" y="20693269"/>
            <a:ext cx="65" cy="12618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146" name="圖片 145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3" y="35196068"/>
            <a:ext cx="1539016" cy="1969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5685176" y="18303977"/>
                <a:ext cx="13809689" cy="4530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3600" dirty="0" smtClean="0"/>
                  <a:t>1.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TW" sz="360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kumimoji="1" lang="en-US" altLang="zh-TW" sz="3600" dirty="0" smtClean="0"/>
                  <a:t>, </a:t>
                </a:r>
                <a:r>
                  <a:rPr kumimoji="1" lang="en-US" altLang="zh-TW" sz="3600" dirty="0"/>
                  <a:t>the ROC curves of the three detector cell sizes are close to each other for each collision </a:t>
                </a:r>
                <a:r>
                  <a:rPr kumimoji="1" lang="en-US" altLang="zh-TW" sz="3600" dirty="0" smtClean="0"/>
                  <a:t>energy . </a:t>
                </a:r>
                <a:r>
                  <a:rPr kumimoji="1" lang="en-US" altLang="zh-TW" sz="3600" dirty="0"/>
                  <a:t>Therefore, this variable is not sensitive to the detector cell size</a:t>
                </a:r>
                <a:r>
                  <a:rPr kumimoji="1" lang="en-US" altLang="zh-TW" sz="3600" dirty="0" smtClean="0"/>
                  <a:t>.</a:t>
                </a:r>
              </a:p>
              <a:p>
                <a:r>
                  <a:rPr kumimoji="1" lang="en-US" altLang="zh-TW" sz="3600" dirty="0" smtClean="0"/>
                  <a:t>2.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1" lang="en-US" altLang="zh-TW" sz="3600" dirty="0" smtClean="0"/>
                  <a:t>, </a:t>
                </a:r>
                <a:r>
                  <a:rPr kumimoji="1" lang="en-US" altLang="zh-TW" sz="3600" dirty="0"/>
                  <a:t>at 5 </a:t>
                </a:r>
                <a:r>
                  <a:rPr kumimoji="1" lang="en-US" altLang="zh-TW" sz="3600" dirty="0" err="1"/>
                  <a:t>TeV</a:t>
                </a:r>
                <a:r>
                  <a:rPr kumimoji="1" lang="en-US" altLang="zh-TW" sz="3600" dirty="0"/>
                  <a:t>, the smallest detector size </a:t>
                </a:r>
                <a:r>
                  <a:rPr kumimoji="1" lang="en-US" altLang="zh-TW" sz="3600" dirty="0" smtClean="0"/>
                  <a:t>can </a:t>
                </a:r>
                <a:r>
                  <a:rPr kumimoji="1" lang="en-US" altLang="zh-TW" sz="3600" dirty="0"/>
                  <a:t>separate the background from the signal well. </a:t>
                </a:r>
                <a:r>
                  <a:rPr kumimoji="1" lang="en-US" altLang="zh-TW" sz="3600" dirty="0" smtClean="0"/>
                  <a:t>However, this is not the usual case as the ROC curves nearly merge together at higher collision energy. </a:t>
                </a:r>
              </a:p>
              <a:p>
                <a:r>
                  <a:rPr kumimoji="1" lang="en-US" altLang="zh-TW" sz="3600" dirty="0" smtClean="0"/>
                  <a:t>3.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kumimoji="1" lang="en-US" altLang="zh-TW" sz="3600" dirty="0"/>
                  <a:t>,</a:t>
                </a:r>
                <a:r>
                  <a:rPr kumimoji="1" lang="en-US" altLang="zh-TW" sz="3600" dirty="0" smtClean="0"/>
                  <a:t> the </a:t>
                </a:r>
                <a:r>
                  <a:rPr kumimoji="1" lang="en-US" altLang="zh-TW" sz="3600" dirty="0"/>
                  <a:t>smallest detector size has the best separation power for all collision energies</a:t>
                </a:r>
                <a:r>
                  <a:rPr kumimoji="1" lang="en-US" altLang="zh-TW" sz="3600" dirty="0" smtClean="0"/>
                  <a:t>.</a:t>
                </a:r>
                <a:endParaRPr kumimoji="1" lang="zh-TW" altLang="en-US" sz="36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5176" y="18303977"/>
                <a:ext cx="13809689" cy="4530664"/>
              </a:xfrm>
              <a:prstGeom prst="rect">
                <a:avLst/>
              </a:prstGeom>
              <a:blipFill rotWithShape="0">
                <a:blip r:embed="rId32"/>
                <a:stretch>
                  <a:fillRect l="-1325" t="-1884" r="-2031" b="-41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矩形 91"/>
          <p:cNvSpPr/>
          <p:nvPr/>
        </p:nvSpPr>
        <p:spPr>
          <a:xfrm>
            <a:off x="14421994" y="28209144"/>
            <a:ext cx="147905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5400" b="1" dirty="0">
                <a:latin typeface="Arial" pitchFamily="34" charset="0"/>
                <a:cs typeface="Arial" pitchFamily="34" charset="0"/>
              </a:rPr>
              <a:t>Comparison of different detector size: </a:t>
            </a:r>
            <a:endParaRPr lang="zh-TW" altLang="en-US" sz="5400" baseline="-25000" dirty="0"/>
          </a:p>
        </p:txBody>
      </p:sp>
      <p:sp>
        <p:nvSpPr>
          <p:cNvPr id="23" name="矩形 22"/>
          <p:cNvSpPr/>
          <p:nvPr/>
        </p:nvSpPr>
        <p:spPr>
          <a:xfrm>
            <a:off x="15551353" y="7891489"/>
            <a:ext cx="14626855" cy="15092998"/>
          </a:xfrm>
          <a:prstGeom prst="rect">
            <a:avLst/>
          </a:prstGeom>
          <a:noFill/>
          <a:ln w="101600">
            <a:solidFill>
              <a:srgbClr val="22FF13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" y="25555683"/>
            <a:ext cx="15400369" cy="13676990"/>
          </a:xfrm>
          <a:prstGeom prst="rect">
            <a:avLst/>
          </a:prstGeom>
          <a:noFill/>
          <a:ln w="1016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2" y="31955296"/>
            <a:ext cx="1844933" cy="2407413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" y="39326907"/>
            <a:ext cx="15420513" cy="3430056"/>
          </a:xfrm>
          <a:prstGeom prst="rect">
            <a:avLst/>
          </a:prstGeom>
          <a:noFill/>
          <a:ln w="1016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5521650" y="23061897"/>
            <a:ext cx="14581802" cy="17735244"/>
          </a:xfrm>
          <a:prstGeom prst="rect">
            <a:avLst/>
          </a:prstGeom>
          <a:noFill/>
          <a:ln w="1016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5521650" y="40954558"/>
            <a:ext cx="14595816" cy="1893655"/>
          </a:xfrm>
          <a:prstGeom prst="rect">
            <a:avLst/>
          </a:prstGeom>
          <a:noFill/>
          <a:ln w="1016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表格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1491817"/>
                  </p:ext>
                </p:extLst>
              </p:nvPr>
            </p:nvGraphicFramePr>
            <p:xfrm>
              <a:off x="15685175" y="34625330"/>
              <a:ext cx="14251856" cy="62184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75105"/>
                    <a:gridCol w="2687705"/>
                    <a:gridCol w="2790920"/>
                    <a:gridCol w="2790920"/>
                    <a:gridCol w="2907206"/>
                  </a:tblGrid>
                  <a:tr h="16175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000" dirty="0" smtClean="0"/>
                            <a:t>Fix central</a:t>
                          </a:r>
                        </a:p>
                        <a:p>
                          <a:pPr algn="ctr"/>
                          <a:r>
                            <a:rPr lang="en-US" altLang="zh-TW" sz="3000" dirty="0" smtClean="0"/>
                            <a:t>(from near highest)</a:t>
                          </a:r>
                          <a:endParaRPr lang="zh-TW" altLang="en-US" sz="3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TW" sz="3000" i="1" dirty="0" smtClean="0">
                            <a:latin typeface="Cambria Math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sz="3000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3000" b="1" i="1" smtClean="0">
                                        <a:latin typeface="Cambria Math" charset="0"/>
                                      </a:rPr>
                                      <m:t>𝒔</m:t>
                                    </m:r>
                                  </m:e>
                                </m:rad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𝟓</m:t>
                                </m:r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𝑻𝒆𝑽</m:t>
                                </m:r>
                              </m:oMath>
                            </m:oMathPara>
                          </a14:m>
                          <a:endParaRPr lang="zh-TW" alt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3000" i="1" dirty="0" smtClean="0">
                            <a:latin typeface="Cambria Math" charset="0"/>
                          </a:endParaRPr>
                        </a:p>
                        <a:p>
                          <a:pPr marL="0" marR="0" indent="0" algn="l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sz="3000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3000" b="1" i="1" smtClean="0">
                                        <a:latin typeface="Cambria Math" charset="0"/>
                                      </a:rPr>
                                      <m:t>𝒔</m:t>
                                    </m:r>
                                  </m:e>
                                </m:rad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𝟏𝟎</m:t>
                                </m:r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𝑻𝒆𝑽</m:t>
                                </m:r>
                              </m:oMath>
                            </m:oMathPara>
                          </a14:m>
                          <a:endParaRPr lang="zh-TW" alt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3000" i="1" dirty="0" smtClean="0">
                            <a:latin typeface="Cambria Math" charset="0"/>
                          </a:endParaRPr>
                        </a:p>
                        <a:p>
                          <a:pPr marL="0" marR="0" indent="0" algn="l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sz="3000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3000" b="1" i="1" smtClean="0">
                                        <a:latin typeface="Cambria Math" charset="0"/>
                                      </a:rPr>
                                      <m:t>𝒔</m:t>
                                    </m:r>
                                  </m:e>
                                </m:rad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𝟐𝟎</m:t>
                                </m:r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𝑻𝒆𝑽</m:t>
                                </m:r>
                              </m:oMath>
                            </m:oMathPara>
                          </a14:m>
                          <a:endParaRPr lang="zh-TW" alt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3000" i="1" dirty="0" smtClean="0">
                            <a:latin typeface="Cambria Math" charset="0"/>
                          </a:endParaRPr>
                        </a:p>
                        <a:p>
                          <a:pPr marL="0" marR="0" indent="0" algn="l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sz="3000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3000" b="1" i="1" smtClean="0">
                                        <a:latin typeface="Cambria Math" charset="0"/>
                                      </a:rPr>
                                      <m:t>𝒔</m:t>
                                    </m:r>
                                  </m:e>
                                </m:rad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𝟒𝟎</m:t>
                                </m:r>
                                <m:r>
                                  <a:rPr lang="en-US" altLang="zh-TW" sz="3000" b="1" i="1" smtClean="0">
                                    <a:latin typeface="Cambria Math" charset="0"/>
                                  </a:rPr>
                                  <m:t>𝑻𝒆𝑽</m:t>
                                </m:r>
                              </m:oMath>
                            </m:oMathPara>
                          </a14:m>
                          <a:endParaRPr lang="zh-TW" altLang="en-US" sz="3000" dirty="0"/>
                        </a:p>
                      </a:txBody>
                      <a:tcPr/>
                    </a:tc>
                  </a:tr>
                  <a:tr h="11502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30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  <m:r>
                                  <a:rPr lang="en-US" altLang="zh-TW" sz="30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altLang="zh-TW" sz="3000" dirty="0" smtClean="0"/>
                        </a:p>
                        <a:p>
                          <a:pPr algn="ctr"/>
                          <a:r>
                            <a:rPr lang="en-US" altLang="zh-TW" sz="3000" dirty="0" smtClean="0"/>
                            <a:t>Signal=WW</a:t>
                          </a:r>
                          <a:endParaRPr lang="zh-TW" alt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</a:tr>
                  <a:tr h="11502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30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  <m:r>
                                  <a:rPr lang="en-US" altLang="zh-TW" sz="30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altLang="zh-TW" sz="3000" dirty="0" smtClean="0"/>
                        </a:p>
                        <a:p>
                          <a:pPr algn="ctr"/>
                          <a:r>
                            <a:rPr lang="en-US" altLang="zh-TW" sz="3000" dirty="0" smtClean="0"/>
                            <a:t>Signal=WW</a:t>
                          </a:r>
                          <a:endParaRPr lang="zh-TW" alt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</a:tr>
                  <a:tr h="11502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30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  <m:r>
                                  <a:rPr lang="en-US" altLang="zh-TW" sz="30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altLang="zh-TW" sz="3000" dirty="0" smtClean="0"/>
                        </a:p>
                        <a:p>
                          <a:pPr algn="ctr"/>
                          <a:r>
                            <a:rPr lang="en-US" altLang="zh-TW" sz="3000" dirty="0" smtClean="0"/>
                            <a:t>Signal=</a:t>
                          </a:r>
                          <a:r>
                            <a:rPr lang="en-US" altLang="zh-TW" sz="3000" dirty="0" err="1" smtClean="0"/>
                            <a:t>tt</a:t>
                          </a:r>
                          <a:endParaRPr lang="zh-TW" alt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</a:tr>
                  <a:tr h="11502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30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  <m:r>
                                  <a:rPr lang="en-US" altLang="zh-TW" sz="30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altLang="zh-TW" sz="3000" dirty="0" smtClean="0"/>
                        </a:p>
                        <a:p>
                          <a:pPr algn="ctr"/>
                          <a:r>
                            <a:rPr lang="en-US" altLang="zh-TW" sz="3000" dirty="0" smtClean="0"/>
                            <a:t>Signal=</a:t>
                          </a:r>
                          <a:r>
                            <a:rPr lang="en-US" altLang="zh-TW" sz="3000" dirty="0" err="1" smtClean="0"/>
                            <a:t>tt</a:t>
                          </a:r>
                          <a:endParaRPr lang="zh-TW" altLang="en-US" sz="3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表格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1491817"/>
                  </p:ext>
                </p:extLst>
              </p:nvPr>
            </p:nvGraphicFramePr>
            <p:xfrm>
              <a:off x="15685175" y="34625330"/>
              <a:ext cx="14251856" cy="62184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75105"/>
                    <a:gridCol w="2687705"/>
                    <a:gridCol w="2790920"/>
                    <a:gridCol w="2790920"/>
                    <a:gridCol w="2907206"/>
                  </a:tblGrid>
                  <a:tr h="16175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000" dirty="0" smtClean="0"/>
                            <a:t>Fix central</a:t>
                          </a:r>
                        </a:p>
                        <a:p>
                          <a:pPr algn="ctr"/>
                          <a:r>
                            <a:rPr lang="en-US" altLang="zh-TW" sz="3000" dirty="0" smtClean="0"/>
                            <a:t>(from near highest)</a:t>
                          </a:r>
                          <a:endParaRPr lang="zh-TW" altLang="en-US" sz="3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4"/>
                          <a:stretch>
                            <a:fillRect l="-114739" t="-4511" r="-31700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4"/>
                          <a:stretch>
                            <a:fillRect l="-206769" t="-4511" r="-20524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4"/>
                          <a:stretch>
                            <a:fillRect l="-306769" t="-4511" r="-10524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4"/>
                          <a:stretch>
                            <a:fillRect l="-390566" t="-4511" r="-1048" b="-300000"/>
                          </a:stretch>
                        </a:blipFill>
                      </a:tcPr>
                    </a:tc>
                  </a:tr>
                  <a:tr h="115022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4"/>
                          <a:stretch>
                            <a:fillRect l="-397" t="-147872" r="-364881" b="-3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</a:tr>
                  <a:tr h="115022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4"/>
                          <a:stretch>
                            <a:fillRect l="-397" t="-246561" r="-364881" b="-2227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</a:tr>
                  <a:tr h="115022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4"/>
                          <a:stretch>
                            <a:fillRect l="-397" t="-346561" r="-364881" b="-1227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</a:tr>
                  <a:tr h="115022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4"/>
                          <a:stretch>
                            <a:fillRect l="-397" t="-446561" r="-364881" b="-227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 flipH="1">
                <a:off x="19722472" y="9435336"/>
                <a:ext cx="573509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𝝉</m:t>
                          </m:r>
                        </m:e>
                        <m:sub>
                          <m:r>
                            <a:rPr kumimoji="1" lang="en-US" altLang="zh-TW" sz="4000" b="1" i="1">
                              <a:latin typeface="Cambria Math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722472" y="9435336"/>
                <a:ext cx="5735098" cy="707886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6924100" y="9399977"/>
                <a:ext cx="10315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𝝉</m:t>
                          </m:r>
                        </m:e>
                        <m:sub>
                          <m:r>
                            <a:rPr kumimoji="1" lang="en-US" altLang="zh-TW" sz="40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𝟑𝟐</m:t>
                          </m:r>
                        </m:sub>
                      </m:sSub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100" y="9399977"/>
                <a:ext cx="1031500" cy="707886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7666453" y="9387857"/>
                <a:ext cx="1178977" cy="8694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TW" sz="40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TW" sz="4000" b="1" i="1">
                              <a:latin typeface="Cambria Math" charset="0"/>
                            </a:rPr>
                            <m:t>𝑪</m:t>
                          </m:r>
                        </m:e>
                        <m:sub>
                          <m:r>
                            <a:rPr kumimoji="1" lang="en-US" altLang="zh-TW" sz="4000" b="1" i="1">
                              <a:latin typeface="Cambria Math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zh-TW" sz="4000" b="1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TW" sz="4000" b="1" i="1">
                              <a:latin typeface="Cambria Math" charset="0"/>
                            </a:rPr>
                            <m:t>𝟏</m:t>
                          </m:r>
                          <m:r>
                            <a:rPr kumimoji="1" lang="en-US" altLang="zh-TW" sz="4000" b="1" i="1" smtClean="0">
                              <a:latin typeface="Cambria Math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6453" y="9387857"/>
                <a:ext cx="1178977" cy="869469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圖片 49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212" y="24186412"/>
            <a:ext cx="6130693" cy="4216879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057" y="24134385"/>
            <a:ext cx="6178480" cy="42497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17176342" y="23967405"/>
                <a:ext cx="477880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4400" dirty="0" smtClean="0"/>
                  <a:t>Soft drop </a:t>
                </a:r>
                <a14:m>
                  <m:oMath xmlns:m="http://schemas.openxmlformats.org/officeDocument/2006/math">
                    <m:r>
                      <a:rPr lang="en-US" altLang="zh-TW" sz="4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altLang="zh-TW" sz="44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zh-TW" sz="44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𝟎</m:t>
                    </m:r>
                  </m:oMath>
                </a14:m>
                <a:endParaRPr kumimoji="1" lang="zh-TW" altLang="en-US" sz="4400" dirty="0"/>
              </a:p>
              <a:p>
                <a:endParaRPr kumimoji="1" lang="zh-TW" altLang="en-US" sz="4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6342" y="23967405"/>
                <a:ext cx="4778808" cy="1446550"/>
              </a:xfrm>
              <a:prstGeom prst="rect">
                <a:avLst/>
              </a:prstGeom>
              <a:blipFill rotWithShape="0">
                <a:blip r:embed="rId40"/>
                <a:stretch>
                  <a:fillRect l="-5230" t="-88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24046495" y="23976968"/>
                <a:ext cx="366901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4000" dirty="0" smtClean="0"/>
                  <a:t>Soft drop </a:t>
                </a:r>
                <a14:m>
                  <m:oMath xmlns:m="http://schemas.openxmlformats.org/officeDocument/2006/math">
                    <m:r>
                      <a:rPr lang="en-US" altLang="zh-TW" sz="40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altLang="zh-TW" sz="4000" b="1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zh-TW" sz="4000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𝟐</m:t>
                    </m:r>
                  </m:oMath>
                </a14:m>
                <a:r>
                  <a:rPr kumimoji="1" lang="en-US" altLang="zh-TW" sz="4000" dirty="0"/>
                  <a:t> </a:t>
                </a:r>
                <a:endParaRPr lang="zh-TW" altLang="en-US" sz="4000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6495" y="23976968"/>
                <a:ext cx="3669018" cy="707886"/>
              </a:xfrm>
              <a:prstGeom prst="rect">
                <a:avLst/>
              </a:prstGeom>
              <a:blipFill rotWithShape="0">
                <a:blip r:embed="rId41"/>
                <a:stretch>
                  <a:fillRect l="-5980" t="-15517" b="-362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表格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4973333"/>
                  </p:ext>
                </p:extLst>
              </p:nvPr>
            </p:nvGraphicFramePr>
            <p:xfrm>
              <a:off x="15673772" y="18418598"/>
              <a:ext cx="14429680" cy="454768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885936"/>
                    <a:gridCol w="2885936"/>
                    <a:gridCol w="2885936"/>
                    <a:gridCol w="2885936"/>
                    <a:gridCol w="2885936"/>
                  </a:tblGrid>
                  <a:tr h="142666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2800" dirty="0" smtClean="0"/>
                        </a:p>
                        <a:p>
                          <a:pPr marL="0" marR="0" indent="0" algn="ctr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sz="2800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smtClean="0">
                                        <a:latin typeface="Cambria Math" charset="0"/>
                                      </a:rPr>
                                      <m:t>𝒔</m:t>
                                    </m:r>
                                  </m:e>
                                </m:rad>
                                <m:r>
                                  <a:rPr lang="en-US" altLang="zh-TW" sz="2800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altLang="zh-TW" sz="2800" smtClean="0">
                                    <a:latin typeface="Cambria Math" charset="0"/>
                                  </a:rPr>
                                  <m:t>𝟓</m:t>
                                </m:r>
                                <m:r>
                                  <a:rPr lang="en-US" altLang="zh-TW" sz="2800" smtClean="0">
                                    <a:latin typeface="Cambria Math" charset="0"/>
                                  </a:rPr>
                                  <m:t>𝑻𝒆𝑽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  <a:p>
                          <a:pPr algn="ctr"/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2800" dirty="0" smtClean="0"/>
                        </a:p>
                        <a:p>
                          <a:pPr marL="0" marR="0" indent="0" algn="ctr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sz="2800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smtClean="0">
                                        <a:latin typeface="Cambria Math" charset="0"/>
                                      </a:rPr>
                                      <m:t>𝒔</m:t>
                                    </m:r>
                                  </m:e>
                                </m:rad>
                                <m:r>
                                  <a:rPr lang="en-US" altLang="zh-TW" sz="2800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altLang="zh-TW" sz="2800" smtClean="0">
                                    <a:latin typeface="Cambria Math" charset="0"/>
                                  </a:rPr>
                                  <m:t>𝟏𝟎</m:t>
                                </m:r>
                                <m:r>
                                  <a:rPr lang="en-US" altLang="zh-TW" sz="2800" smtClean="0">
                                    <a:latin typeface="Cambria Math" charset="0"/>
                                  </a:rPr>
                                  <m:t>𝑻𝒆𝑽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  <a:p>
                          <a:pPr algn="ctr"/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2800" dirty="0" smtClean="0"/>
                        </a:p>
                        <a:p>
                          <a:pPr marL="0" marR="0" indent="0" algn="ctr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sz="2800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smtClean="0">
                                        <a:latin typeface="Cambria Math" charset="0"/>
                                      </a:rPr>
                                      <m:t>𝒔</m:t>
                                    </m:r>
                                  </m:e>
                                </m:rad>
                                <m:r>
                                  <a:rPr lang="en-US" altLang="zh-TW" sz="2800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altLang="zh-TW" sz="2800" smtClean="0">
                                    <a:latin typeface="Cambria Math" charset="0"/>
                                  </a:rPr>
                                  <m:t>𝟐𝟎</m:t>
                                </m:r>
                                <m:r>
                                  <a:rPr lang="en-US" altLang="zh-TW" sz="2800" smtClean="0">
                                    <a:latin typeface="Cambria Math" charset="0"/>
                                  </a:rPr>
                                  <m:t>𝑻𝒆𝑽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  <a:p>
                          <a:pPr algn="ctr"/>
                          <a:endParaRPr lang="zh-TW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2800" dirty="0" smtClean="0"/>
                        </a:p>
                        <a:p>
                          <a:pPr marL="0" marR="0" indent="0" algn="ctr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sz="2800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2800" smtClean="0">
                                        <a:latin typeface="Cambria Math" charset="0"/>
                                      </a:rPr>
                                      <m:t>𝒔</m:t>
                                    </m:r>
                                  </m:e>
                                </m:rad>
                                <m:r>
                                  <a:rPr lang="en-US" altLang="zh-TW" sz="2800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altLang="zh-TW" sz="2800" smtClean="0">
                                    <a:latin typeface="Cambria Math" charset="0"/>
                                  </a:rPr>
                                  <m:t>𝟒𝟎</m:t>
                                </m:r>
                                <m:r>
                                  <a:rPr lang="en-US" altLang="zh-TW" sz="2800" smtClean="0">
                                    <a:latin typeface="Cambria Math" charset="0"/>
                                  </a:rPr>
                                  <m:t>𝑻𝒆𝑽</m:t>
                                </m:r>
                              </m:oMath>
                            </m:oMathPara>
                          </a14:m>
                          <a:endParaRPr lang="zh-TW" altLang="en-US" sz="2800" dirty="0"/>
                        </a:p>
                        <a:p>
                          <a:pPr algn="ctr"/>
                          <a:endParaRPr lang="zh-TW" altLang="en-US" sz="2800" dirty="0"/>
                        </a:p>
                      </a:txBody>
                      <a:tcPr/>
                    </a:tc>
                  </a:tr>
                  <a:tr h="1040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TW" sz="320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TW" sz="3200">
                                        <a:latin typeface="Cambria Math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kumimoji="1" lang="en-US" altLang="zh-TW" sz="3200"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kumimoji="1" lang="en-US" altLang="zh-TW" sz="3200">
                                        <a:latin typeface="Cambria Math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</a:tr>
                  <a:tr h="1040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TW" sz="32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3200">
                                        <a:latin typeface="Cambria Math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kumimoji="1" lang="en-US" altLang="zh-TW" sz="3200">
                                        <a:latin typeface="Cambria Math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</a:tr>
                  <a:tr h="1040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TW" sz="32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3200">
                                        <a:latin typeface="Cambria Math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kumimoji="1" lang="en-US" altLang="zh-TW" sz="3200" smtClean="0">
                                        <a:latin typeface="Cambria Math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表格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4973333"/>
                  </p:ext>
                </p:extLst>
              </p:nvPr>
            </p:nvGraphicFramePr>
            <p:xfrm>
              <a:off x="15673772" y="18418598"/>
              <a:ext cx="14429680" cy="454768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885936"/>
                    <a:gridCol w="2885936"/>
                    <a:gridCol w="2885936"/>
                    <a:gridCol w="2885936"/>
                    <a:gridCol w="2885936"/>
                  </a:tblGrid>
                  <a:tr h="142666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2"/>
                          <a:stretch>
                            <a:fillRect l="-100423" t="-427" r="-301268" b="-2457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2"/>
                          <a:stretch>
                            <a:fillRect l="-200000" t="-427" r="-200633" b="-2457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2"/>
                          <a:stretch>
                            <a:fillRect l="-300634" t="-427" r="-101057" b="-2457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2"/>
                          <a:stretch>
                            <a:fillRect l="-399789" t="-427" r="-844" b="-245726"/>
                          </a:stretch>
                        </a:blipFill>
                      </a:tcPr>
                    </a:tc>
                  </a:tr>
                  <a:tr h="104034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2"/>
                          <a:stretch>
                            <a:fillRect l="-211" t="-137427" r="-400422" b="-2362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</a:tr>
                  <a:tr h="104034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2"/>
                          <a:stretch>
                            <a:fillRect l="-211" t="-237427" r="-400422" b="-1362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/>
                            <a:t>x</a:t>
                          </a:r>
                          <a:endParaRPr lang="zh-TW" altLang="en-US" sz="6000" dirty="0"/>
                        </a:p>
                      </a:txBody>
                      <a:tcPr/>
                    </a:tc>
                  </a:tr>
                  <a:tr h="104034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2"/>
                          <a:stretch>
                            <a:fillRect l="-211" t="-337427" r="-400422" b="-362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6000" dirty="0" smtClean="0">
                              <a:solidFill>
                                <a:srgbClr val="FF0000"/>
                              </a:solidFill>
                            </a:rPr>
                            <a:t>o</a:t>
                          </a:r>
                          <a:endParaRPr lang="zh-TW" altLang="en-US" sz="6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7" name="矩形 66"/>
          <p:cNvSpPr/>
          <p:nvPr/>
        </p:nvSpPr>
        <p:spPr>
          <a:xfrm>
            <a:off x="17323085" y="40891240"/>
            <a:ext cx="4414172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5000" u="sng" baseline="-25000" dirty="0"/>
          </a:p>
        </p:txBody>
      </p:sp>
    </p:spTree>
    <p:extLst>
      <p:ext uri="{BB962C8B-B14F-4D97-AF65-F5344CB8AC3E}">
        <p14:creationId xmlns:p14="http://schemas.microsoft.com/office/powerpoint/2010/main" val="34214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19927</TotalTime>
  <Words>990</Words>
  <Application>Microsoft Macintosh PowerPoint</Application>
  <PresentationFormat>自訂</PresentationFormat>
  <Paragraphs>116</Paragraphs>
  <Slides>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Calibri</vt:lpstr>
      <vt:lpstr>Cambria Math</vt:lpstr>
      <vt:lpstr>新細明體</vt:lpstr>
      <vt:lpstr>Arial</vt:lpstr>
      <vt:lpstr>Office 佈景主題</vt:lpstr>
      <vt:lpstr>方程式</vt:lpstr>
      <vt:lpstr>PowerPoint 簡報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祐祥 張</dc:creator>
  <cp:lastModifiedBy>Chih-Hsiang Yeh</cp:lastModifiedBy>
  <cp:revision>229</cp:revision>
  <cp:lastPrinted>2017-12-28T15:28:39Z</cp:lastPrinted>
  <dcterms:created xsi:type="dcterms:W3CDTF">2015-01-22T03:56:27Z</dcterms:created>
  <dcterms:modified xsi:type="dcterms:W3CDTF">2018-01-17T16:06:03Z</dcterms:modified>
</cp:coreProperties>
</file>