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</p:sldIdLst>
  <p:sldSz cx="30248225" cy="42848213"/>
  <p:notesSz cx="6858000" cy="9144000"/>
  <p:defaultTextStyle>
    <a:defPPr>
      <a:defRPr lang="zh-TW"/>
    </a:defPPr>
    <a:lvl1pPr marL="0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9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05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701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60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50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402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311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207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96">
          <p15:clr>
            <a:srgbClr val="A4A3A4"/>
          </p15:clr>
        </p15:guide>
        <p15:guide id="2" pos="9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13"/>
    <a:srgbClr val="0000FF"/>
    <a:srgbClr val="F6F8FF"/>
    <a:srgbClr val="FFFDAF"/>
    <a:srgbClr val="A9FFA5"/>
    <a:srgbClr val="FFC0C6"/>
    <a:srgbClr val="7E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04"/>
  </p:normalViewPr>
  <p:slideViewPr>
    <p:cSldViewPr snapToGrid="0" snapToObjects="1">
      <p:cViewPr>
        <p:scale>
          <a:sx n="50" d="100"/>
          <a:sy n="50" d="100"/>
        </p:scale>
        <p:origin x="-1384" y="-2376"/>
      </p:cViewPr>
      <p:guideLst>
        <p:guide orient="horz" pos="13496"/>
        <p:guide pos="9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8617" y="13310721"/>
            <a:ext cx="25710991" cy="9184594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4537234" y="24280654"/>
            <a:ext cx="21173758" cy="109500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6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4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720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80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21929963" y="1715931"/>
            <a:ext cx="6805851" cy="36559841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12411" y="1715931"/>
            <a:ext cx="19913415" cy="36559841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100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089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401" y="27533960"/>
            <a:ext cx="25710991" cy="851013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89401" y="18160917"/>
            <a:ext cx="25710991" cy="9373043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07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16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24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3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41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848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657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465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321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12411" y="9997919"/>
            <a:ext cx="13359633" cy="282778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376181" y="9997919"/>
            <a:ext cx="13359633" cy="282778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97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2411" y="9591258"/>
            <a:ext cx="13364886" cy="399718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78" indent="0">
              <a:buNone/>
              <a:defRPr sz="9100" b="1"/>
            </a:lvl2pPr>
            <a:lvl3pPr marL="4176166" indent="0">
              <a:buNone/>
              <a:defRPr sz="8200" b="1"/>
            </a:lvl3pPr>
            <a:lvl4pPr marL="6264244" indent="0">
              <a:buNone/>
              <a:defRPr sz="7300" b="1"/>
            </a:lvl4pPr>
            <a:lvl5pPr marL="8352332" indent="0">
              <a:buNone/>
              <a:defRPr sz="7300" b="1"/>
            </a:lvl5pPr>
            <a:lvl6pPr marL="10440411" indent="0">
              <a:buNone/>
              <a:defRPr sz="7300" b="1"/>
            </a:lvl6pPr>
            <a:lvl7pPr marL="12528489" indent="0">
              <a:buNone/>
              <a:defRPr sz="7300" b="1"/>
            </a:lvl7pPr>
            <a:lvl8pPr marL="14616577" indent="0">
              <a:buNone/>
              <a:defRPr sz="7300" b="1"/>
            </a:lvl8pPr>
            <a:lvl9pPr marL="16704655" indent="0">
              <a:buNone/>
              <a:defRPr sz="73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12411" y="13588438"/>
            <a:ext cx="13364886" cy="2468731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365686" y="9591258"/>
            <a:ext cx="13370136" cy="399718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78" indent="0">
              <a:buNone/>
              <a:defRPr sz="9100" b="1"/>
            </a:lvl2pPr>
            <a:lvl3pPr marL="4176166" indent="0">
              <a:buNone/>
              <a:defRPr sz="8200" b="1"/>
            </a:lvl3pPr>
            <a:lvl4pPr marL="6264244" indent="0">
              <a:buNone/>
              <a:defRPr sz="7300" b="1"/>
            </a:lvl4pPr>
            <a:lvl5pPr marL="8352332" indent="0">
              <a:buNone/>
              <a:defRPr sz="7300" b="1"/>
            </a:lvl5pPr>
            <a:lvl6pPr marL="10440411" indent="0">
              <a:buNone/>
              <a:defRPr sz="7300" b="1"/>
            </a:lvl6pPr>
            <a:lvl7pPr marL="12528489" indent="0">
              <a:buNone/>
              <a:defRPr sz="7300" b="1"/>
            </a:lvl7pPr>
            <a:lvl8pPr marL="14616577" indent="0">
              <a:buNone/>
              <a:defRPr sz="7300" b="1"/>
            </a:lvl8pPr>
            <a:lvl9pPr marL="16704655" indent="0">
              <a:buNone/>
              <a:defRPr sz="73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365686" y="13588438"/>
            <a:ext cx="13370136" cy="2468731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349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89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147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2416" y="1705993"/>
            <a:ext cx="9951458" cy="726039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216" y="1706009"/>
            <a:ext cx="16909598" cy="3656976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12416" y="8966401"/>
            <a:ext cx="9951458" cy="29309371"/>
          </a:xfrm>
        </p:spPr>
        <p:txBody>
          <a:bodyPr/>
          <a:lstStyle>
            <a:lvl1pPr marL="0" indent="0">
              <a:buNone/>
              <a:defRPr sz="6400"/>
            </a:lvl1pPr>
            <a:lvl2pPr marL="2088078" indent="0">
              <a:buNone/>
              <a:defRPr sz="5500"/>
            </a:lvl2pPr>
            <a:lvl3pPr marL="4176166" indent="0">
              <a:buNone/>
              <a:defRPr sz="4600"/>
            </a:lvl3pPr>
            <a:lvl4pPr marL="6264244" indent="0">
              <a:buNone/>
              <a:defRPr sz="4100"/>
            </a:lvl4pPr>
            <a:lvl5pPr marL="8352332" indent="0">
              <a:buNone/>
              <a:defRPr sz="4100"/>
            </a:lvl5pPr>
            <a:lvl6pPr marL="10440411" indent="0">
              <a:buNone/>
              <a:defRPr sz="4100"/>
            </a:lvl6pPr>
            <a:lvl7pPr marL="12528489" indent="0">
              <a:buNone/>
              <a:defRPr sz="4100"/>
            </a:lvl7pPr>
            <a:lvl8pPr marL="14616577" indent="0">
              <a:buNone/>
              <a:defRPr sz="4100"/>
            </a:lvl8pPr>
            <a:lvl9pPr marL="16704655" indent="0">
              <a:buNone/>
              <a:defRPr sz="4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410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28864" y="29993749"/>
            <a:ext cx="18148935" cy="354093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28864" y="3828567"/>
            <a:ext cx="18148935" cy="25708928"/>
          </a:xfrm>
        </p:spPr>
        <p:txBody>
          <a:bodyPr/>
          <a:lstStyle>
            <a:lvl1pPr marL="0" indent="0">
              <a:buNone/>
              <a:defRPr sz="14600"/>
            </a:lvl1pPr>
            <a:lvl2pPr marL="2088078" indent="0">
              <a:buNone/>
              <a:defRPr sz="12800"/>
            </a:lvl2pPr>
            <a:lvl3pPr marL="4176166" indent="0">
              <a:buNone/>
              <a:defRPr sz="11000"/>
            </a:lvl3pPr>
            <a:lvl4pPr marL="6264244" indent="0">
              <a:buNone/>
              <a:defRPr sz="9100"/>
            </a:lvl4pPr>
            <a:lvl5pPr marL="8352332" indent="0">
              <a:buNone/>
              <a:defRPr sz="9100"/>
            </a:lvl5pPr>
            <a:lvl6pPr marL="10440411" indent="0">
              <a:buNone/>
              <a:defRPr sz="9100"/>
            </a:lvl6pPr>
            <a:lvl7pPr marL="12528489" indent="0">
              <a:buNone/>
              <a:defRPr sz="9100"/>
            </a:lvl7pPr>
            <a:lvl8pPr marL="14616577" indent="0">
              <a:buNone/>
              <a:defRPr sz="9100"/>
            </a:lvl8pPr>
            <a:lvl9pPr marL="16704655" indent="0">
              <a:buNone/>
              <a:defRPr sz="91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28864" y="33534681"/>
            <a:ext cx="18148935" cy="5028711"/>
          </a:xfrm>
        </p:spPr>
        <p:txBody>
          <a:bodyPr/>
          <a:lstStyle>
            <a:lvl1pPr marL="0" indent="0">
              <a:buNone/>
              <a:defRPr sz="6400"/>
            </a:lvl1pPr>
            <a:lvl2pPr marL="2088078" indent="0">
              <a:buNone/>
              <a:defRPr sz="5500"/>
            </a:lvl2pPr>
            <a:lvl3pPr marL="4176166" indent="0">
              <a:buNone/>
              <a:defRPr sz="4600"/>
            </a:lvl3pPr>
            <a:lvl4pPr marL="6264244" indent="0">
              <a:buNone/>
              <a:defRPr sz="4100"/>
            </a:lvl4pPr>
            <a:lvl5pPr marL="8352332" indent="0">
              <a:buNone/>
              <a:defRPr sz="4100"/>
            </a:lvl5pPr>
            <a:lvl6pPr marL="10440411" indent="0">
              <a:buNone/>
              <a:defRPr sz="4100"/>
            </a:lvl6pPr>
            <a:lvl7pPr marL="12528489" indent="0">
              <a:buNone/>
              <a:defRPr sz="4100"/>
            </a:lvl7pPr>
            <a:lvl8pPr marL="14616577" indent="0">
              <a:buNone/>
              <a:defRPr sz="4100"/>
            </a:lvl8pPr>
            <a:lvl9pPr marL="16704655" indent="0">
              <a:buNone/>
              <a:defRPr sz="4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943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12411" y="1715915"/>
            <a:ext cx="27223403" cy="7141369"/>
          </a:xfrm>
          <a:prstGeom prst="rect">
            <a:avLst/>
          </a:prstGeom>
        </p:spPr>
        <p:txBody>
          <a:bodyPr vert="horz" lIns="417616" tIns="208808" rIns="417616" bIns="208808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2411" y="9997919"/>
            <a:ext cx="27223403" cy="28277840"/>
          </a:xfrm>
          <a:prstGeom prst="rect">
            <a:avLst/>
          </a:prstGeom>
        </p:spPr>
        <p:txBody>
          <a:bodyPr vert="horz" lIns="417616" tIns="208808" rIns="417616" bIns="208808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12411" y="39713961"/>
            <a:ext cx="7057919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C996-D988-194F-8F02-BEBA5B6C0990}" type="datetimeFigureOut">
              <a:rPr kumimoji="1" lang="zh-TW" altLang="en-US" smtClean="0"/>
              <a:t>2017/12/27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334810" y="39713961"/>
            <a:ext cx="9578605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677895" y="39713961"/>
            <a:ext cx="7057919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453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208807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059" indent="-1566059" algn="l" defTabSz="2088078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137" indent="-1305049" algn="l" defTabSz="2088078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205" indent="-1044039" algn="l" defTabSz="2088078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284" indent="-1044039" algn="l" defTabSz="2088078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371" indent="-1044039" algn="l" defTabSz="2088078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450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528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616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8694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078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166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244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332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411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489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577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655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5.emf"/><Relationship Id="rId21" Type="http://schemas.openxmlformats.org/officeDocument/2006/relationships/image" Target="../media/image16.emf"/><Relationship Id="rId22" Type="http://schemas.openxmlformats.org/officeDocument/2006/relationships/image" Target="../media/image17.png"/><Relationship Id="rId23" Type="http://schemas.openxmlformats.org/officeDocument/2006/relationships/image" Target="../media/image18.png"/><Relationship Id="rId24" Type="http://schemas.openxmlformats.org/officeDocument/2006/relationships/image" Target="../media/image19.png"/><Relationship Id="rId25" Type="http://schemas.openxmlformats.org/officeDocument/2006/relationships/image" Target="../media/image20.emf"/><Relationship Id="rId26" Type="http://schemas.openxmlformats.org/officeDocument/2006/relationships/image" Target="../media/image21.emf"/><Relationship Id="rId27" Type="http://schemas.openxmlformats.org/officeDocument/2006/relationships/image" Target="../media/image22.emf"/><Relationship Id="rId28" Type="http://schemas.openxmlformats.org/officeDocument/2006/relationships/image" Target="../media/image23.emf"/><Relationship Id="rId29" Type="http://schemas.openxmlformats.org/officeDocument/2006/relationships/image" Target="../media/image24.png"/><Relationship Id="rId30" Type="http://schemas.openxmlformats.org/officeDocument/2006/relationships/image" Target="../media/image25.emf"/><Relationship Id="rId31" Type="http://schemas.openxmlformats.org/officeDocument/2006/relationships/image" Target="../media/image26.emf"/><Relationship Id="rId32" Type="http://schemas.openxmlformats.org/officeDocument/2006/relationships/image" Target="../media/image27.emf"/><Relationship Id="rId10" Type="http://schemas.openxmlformats.org/officeDocument/2006/relationships/image" Target="../media/image1.emf"/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jpeg"/><Relationship Id="rId8" Type="http://schemas.openxmlformats.org/officeDocument/2006/relationships/image" Target="../media/image5.gif"/><Relationship Id="rId9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399" y="40389105"/>
            <a:ext cx="2682991" cy="20752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711" y="39944358"/>
            <a:ext cx="3342744" cy="2693668"/>
          </a:xfrm>
          <a:prstGeom prst="rect">
            <a:avLst/>
          </a:prstGeom>
        </p:spPr>
      </p:pic>
      <p:sp useBgFill="1">
        <p:nvSpPr>
          <p:cNvPr id="121" name="矩形 120"/>
          <p:cNvSpPr/>
          <p:nvPr/>
        </p:nvSpPr>
        <p:spPr>
          <a:xfrm>
            <a:off x="224996" y="8097964"/>
            <a:ext cx="15173814" cy="11147164"/>
          </a:xfrm>
          <a:prstGeom prst="rect">
            <a:avLst/>
          </a:prstGeom>
          <a:ln w="101600" cap="rnd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/>
              <p:cNvSpPr txBox="1">
                <a:spLocks/>
              </p:cNvSpPr>
              <p:nvPr/>
            </p:nvSpPr>
            <p:spPr>
              <a:xfrm>
                <a:off x="4229473" y="-5166"/>
                <a:ext cx="22106456" cy="5709429"/>
              </a:xfrm>
              <a:prstGeom prst="rect">
                <a:avLst/>
              </a:prstGeom>
            </p:spPr>
            <p:txBody>
              <a:bodyPr>
                <a:normAutofit fontScale="40000" lnSpcReduction="20000"/>
              </a:bodyPr>
              <a:lstStyle/>
              <a:p>
                <a:pPr algn="ctr"/>
                <a:r>
                  <a:rPr lang="en-US" altLang="zh-TW" sz="22000" b="1" dirty="0" smtClean="0">
                    <a:solidFill>
                      <a:srgbClr val="FF0000"/>
                    </a:solidFill>
                  </a:rPr>
                  <a:t>Study of Jet Substructure Variables for the Future Detector</a:t>
                </a:r>
                <a:r>
                  <a:rPr lang="en-US" altLang="zh-TW" sz="220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Chih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Hsiang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Yeh</m:t>
                        </m:r>
                      </m:e>
                      <m:sup>
                        <m:r>
                          <a:rPr lang="en-US" altLang="zh-TW" sz="114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Shin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Shan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Eiko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YU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Ashutosh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Kotwal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2,3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Sergei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Chekanov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Nhan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Viet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Tran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TW" sz="11400" dirty="0">
                  <a:solidFill>
                    <a:srgbClr val="0000FF"/>
                  </a:solidFill>
                </a:endParaRPr>
              </a:p>
              <a:p>
                <a:pPr algn="ctr"/>
                <a:endParaRPr lang="en-US" altLang="zh-TW" sz="10900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1.Department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of Physics, National Central University, Chung-Li, Taoyuan City 32001, Taiwan </a:t>
                </a:r>
                <a:endParaRPr lang="en-US" altLang="zh-TW" sz="9000" i="1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2.Physics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, Duke University, Durham, NC 27708, USA</a:t>
                </a:r>
                <a:br>
                  <a:rPr lang="en-US" altLang="zh-TW" sz="9000" i="1" dirty="0">
                    <a:solidFill>
                      <a:srgbClr val="0000FF"/>
                    </a:solidFill>
                  </a:rPr>
                </a:br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3.Fermi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National Accelerator Laboratory, Batavia, IL 6051, USA</a:t>
                </a:r>
                <a:br>
                  <a:rPr lang="en-US" altLang="zh-TW" sz="9000" i="1" dirty="0">
                    <a:solidFill>
                      <a:srgbClr val="0000FF"/>
                    </a:solidFill>
                  </a:rPr>
                </a:br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4.HEP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Division, Argonne National Laboratory, 9700 S. Cass Avenue, Argonne, IL 60439, USA </a:t>
                </a:r>
              </a:p>
              <a:p>
                <a:pPr algn="ctr"/>
                <a:endParaRPr lang="en-US" altLang="zh-TW" sz="10900" baseline="3000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73" y="-5166"/>
                <a:ext cx="22106456" cy="5709429"/>
              </a:xfrm>
              <a:prstGeom prst="rect">
                <a:avLst/>
              </a:prstGeom>
              <a:blipFill rotWithShape="0">
                <a:blip r:embed="rId6"/>
                <a:stretch>
                  <a:fillRect t="-9392" b="-32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205161" y="5051610"/>
            <a:ext cx="56166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Abstract: </a:t>
            </a:r>
            <a:endParaRPr lang="zh-TW" altLang="en-US" sz="5000" baseline="-25000" dirty="0">
              <a:solidFill>
                <a:srgbClr val="C0504D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2212" y="5801696"/>
            <a:ext cx="30560978" cy="1691205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In this poster, we study the performance of hadron calorimeter in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SiFCC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for the future √s=100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TeV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pp collider. The GEANT4 full simulation includes calorimeters with different cell sizes. We aim to efficiently separate signal Z’-&gt;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ww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or Z’-&gt;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tt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and background Z’-&gt;qq. Various jet substructure variables and Z’ masses from 5 to 40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TeV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3600" dirty="0" smtClean="0">
                <a:latin typeface="Arial" charset="0"/>
                <a:ea typeface="Arial" charset="0"/>
                <a:cs typeface="Arial" charset="0"/>
              </a:rPr>
              <a:t>are 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also compared. 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6516" cy="416594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499" y="-1"/>
            <a:ext cx="3717964" cy="3708551"/>
          </a:xfrm>
          <a:prstGeom prst="rect">
            <a:avLst/>
          </a:prstGeom>
        </p:spPr>
      </p:pic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348075"/>
              </p:ext>
            </p:extLst>
          </p:nvPr>
        </p:nvGraphicFramePr>
        <p:xfrm>
          <a:off x="15120938" y="21347113"/>
          <a:ext cx="762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" name="方程式" r:id="rId9" imgW="190500" imgH="152400" progId="Equation.3">
                  <p:embed/>
                </p:oleObj>
              </mc:Choice>
              <mc:Fallback>
                <p:oleObj name="方程式" r:id="rId9" imgW="1905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120938" y="21347113"/>
                        <a:ext cx="762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15646236" y="33130071"/>
            <a:ext cx="115179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Summary for soft drop 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29" name="內容版面配置區 2"/>
          <p:cNvSpPr txBox="1">
            <a:spLocks/>
          </p:cNvSpPr>
          <p:nvPr/>
        </p:nvSpPr>
        <p:spPr>
          <a:xfrm>
            <a:off x="15985390" y="33834076"/>
            <a:ext cx="13306336" cy="6805648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4000" dirty="0" smtClean="0"/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4000" dirty="0"/>
          </a:p>
        </p:txBody>
      </p:sp>
      <p:sp>
        <p:nvSpPr>
          <p:cNvPr id="49" name="內容版面配置區 2"/>
          <p:cNvSpPr txBox="1">
            <a:spLocks/>
          </p:cNvSpPr>
          <p:nvPr/>
        </p:nvSpPr>
        <p:spPr>
          <a:xfrm>
            <a:off x="18342677" y="25753494"/>
            <a:ext cx="3590504" cy="598245"/>
          </a:xfrm>
          <a:prstGeom prst="rect">
            <a:avLst/>
          </a:prstGeom>
          <a:solidFill>
            <a:schemeClr val="bg1"/>
          </a:solidFill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endParaRPr lang="en-US" altLang="zh-TW" sz="4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/>
              <p:cNvSpPr/>
              <p:nvPr/>
            </p:nvSpPr>
            <p:spPr>
              <a:xfrm>
                <a:off x="168278" y="19403627"/>
                <a:ext cx="15232092" cy="6065187"/>
              </a:xfrm>
              <a:prstGeom prst="rect">
                <a:avLst/>
              </a:prstGeom>
              <a:noFill/>
              <a:ln w="101600" cmpd="sng">
                <a:solidFill>
                  <a:srgbClr val="00B0F0"/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Basic Jet </a:t>
                </a:r>
                <a:r>
                  <a:rPr lang="en-US" altLang="zh-TW" sz="50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econstruction </a:t>
                </a:r>
                <a:r>
                  <a:rPr lang="en-US" altLang="zh-TW" sz="50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lgorithm: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𝒊𝒋</m:t>
                        </m:r>
                      </m:sub>
                    </m:sSub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𝒎𝒊𝒏</m:t>
                    </m:r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(</m:t>
                    </m:r>
                    <m:sSubSup>
                      <m:sSubSupPr>
                        <m:ctrlP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e>
                      <m:sub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𝒕𝒊</m:t>
                        </m:r>
                      </m:sub>
                      <m:sup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𝒑</m:t>
                        </m:r>
                      </m:sup>
                    </m:sSubSup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altLang="zh-TW" sz="4400" b="1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e>
                      <m:sub>
                        <m: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𝒕</m:t>
                        </m:r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𝒋</m:t>
                        </m:r>
                      </m:sub>
                      <m:sup>
                        <m: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𝒑</m:t>
                        </m:r>
                      </m:sup>
                    </m:sSubSup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)</m:t>
                    </m:r>
                    <m:f>
                      <m:fPr>
                        <m:ctrlPr>
                          <a:rPr lang="mr-IN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mr-IN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4400" b="1" i="1" dirty="0" smtClean="0">
                  <a:solidFill>
                    <a:schemeClr val="tx1"/>
                  </a:solidFill>
                  <a:latin typeface="Cambria Math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TW" sz="4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TW" sz="4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𝒊𝒃</m:t>
                          </m:r>
                        </m:sub>
                      </m:sSub>
                      <m:r>
                        <a:rPr lang="en-US" altLang="zh-TW" sz="4400" b="1" i="1" smtClean="0">
                          <a:solidFill>
                            <a:schemeClr val="tx1"/>
                          </a:solidFill>
                          <a:latin typeface="Cambria Math" charset="0"/>
                          <a:cs typeface="Arial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𝒕𝒊</m:t>
                          </m:r>
                        </m:sub>
                        <m:sup>
                          <m: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𝟐</m:t>
                          </m:r>
                          <m: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𝒑</m:t>
                          </m:r>
                        </m:sup>
                      </m:sSubSup>
                    </m:oMath>
                  </m:oMathPara>
                </a14:m>
                <a:endParaRPr lang="en-US" altLang="zh-TW" sz="4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zh-TW" sz="4400" b="1" dirty="0" smtClean="0">
                  <a:latin typeface="+mj-lt"/>
                  <a:cs typeface="Arial" pitchFamily="34" charset="0"/>
                </a:endParaRPr>
              </a:p>
              <a:p>
                <a:r>
                  <a:rPr lang="en-US" altLang="zh-TW" sz="4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**</a:t>
                </a:r>
                <a:r>
                  <a:rPr lang="en-US" altLang="zh-TW" sz="4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4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sz="4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,j particle will be merged in I particle**</a:t>
                </a:r>
              </a:p>
              <a:p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1.p=0 : </a:t>
                </a:r>
                <a:r>
                  <a:rPr lang="en-US" altLang="zh-TW" sz="4000" dirty="0">
                    <a:latin typeface="Arial" charset="0"/>
                    <a:ea typeface="Arial" charset="0"/>
                    <a:cs typeface="Arial" charset="0"/>
                  </a:rPr>
                  <a:t>Cambridge/Aachen algorithm</a:t>
                </a:r>
                <a:endParaRPr lang="en-US" altLang="zh-TW" sz="4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2.p=1 : </a:t>
                </a:r>
                <a:r>
                  <a:rPr lang="en-US" altLang="zh-TW" sz="4000" dirty="0" err="1" smtClean="0">
                    <a:latin typeface="Arial" charset="0"/>
                    <a:ea typeface="Arial" charset="0"/>
                    <a:cs typeface="Arial" charset="0"/>
                  </a:rPr>
                  <a:t>kt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algorithm</a:t>
                </a:r>
              </a:p>
              <a:p>
                <a:r>
                  <a:rPr lang="en-US" altLang="zh-TW" sz="4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.p=-1 </a:t>
                </a:r>
                <a:r>
                  <a:rPr lang="en-US" altLang="zh-TW" sz="4000" dirty="0"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anti-</a:t>
                </a:r>
                <a:r>
                  <a:rPr lang="en-US" altLang="zh-TW" sz="4000" dirty="0" err="1" smtClean="0">
                    <a:latin typeface="Arial" charset="0"/>
                    <a:ea typeface="Arial" charset="0"/>
                    <a:cs typeface="Arial" charset="0"/>
                  </a:rPr>
                  <a:t>kt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algorithm</a:t>
                </a:r>
                <a:endParaRPr lang="en-US" altLang="zh-TW" sz="4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8" y="19403627"/>
                <a:ext cx="15232092" cy="6065187"/>
              </a:xfrm>
              <a:prstGeom prst="rect">
                <a:avLst/>
              </a:prstGeom>
              <a:blipFill rotWithShape="0">
                <a:blip r:embed="rId11"/>
                <a:stretch>
                  <a:fillRect l="-1113" t="-1581" b="-2372"/>
                </a:stretch>
              </a:blipFill>
              <a:ln w="101600" cmpd="sng">
                <a:solidFill>
                  <a:srgbClr val="00B0F0"/>
                </a:solidFill>
                <a:prstDash val="solid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/>
          <p:cNvSpPr/>
          <p:nvPr/>
        </p:nvSpPr>
        <p:spPr>
          <a:xfrm>
            <a:off x="833601" y="25682511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Jet Substructure </a:t>
            </a:r>
            <a:r>
              <a:rPr lang="en-US" altLang="zh-TW" sz="5000" b="1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ariables:</a:t>
            </a:r>
            <a:endParaRPr lang="zh-TW" altLang="en-US" sz="5000" baseline="-25000" dirty="0"/>
          </a:p>
        </p:txBody>
      </p:sp>
      <p:sp>
        <p:nvSpPr>
          <p:cNvPr id="86" name="矩形 85"/>
          <p:cNvSpPr/>
          <p:nvPr/>
        </p:nvSpPr>
        <p:spPr>
          <a:xfrm>
            <a:off x="15695243" y="17356942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Summary for clustering:</a:t>
            </a:r>
            <a:r>
              <a:rPr lang="en-US" altLang="zh-TW" sz="4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4800" baseline="-25000" dirty="0"/>
          </a:p>
        </p:txBody>
      </p:sp>
      <p:sp>
        <p:nvSpPr>
          <p:cNvPr id="87" name="矩形 86"/>
          <p:cNvSpPr/>
          <p:nvPr/>
        </p:nvSpPr>
        <p:spPr>
          <a:xfrm>
            <a:off x="15718045" y="12840436"/>
            <a:ext cx="147905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Study of the variables in different detector size:</a:t>
            </a:r>
            <a:r>
              <a:rPr lang="en-US" altLang="zh-TW" sz="4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48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矩形 87"/>
              <p:cNvSpPr/>
              <p:nvPr/>
            </p:nvSpPr>
            <p:spPr>
              <a:xfrm>
                <a:off x="246159" y="26335489"/>
                <a:ext cx="14853850" cy="13346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1.</a:t>
                </a:r>
                <a:r>
                  <a:rPr lang="en-US" altLang="zh-TW" sz="48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N-subjetness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algn="ctr"/>
                <a:r>
                  <a:rPr lang="en-US" altLang="zh-TW" sz="4000" b="1" dirty="0" smtClean="0">
                    <a:solidFill>
                      <a:schemeClr val="accent2"/>
                    </a:solidFill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𝑵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𝒎𝒊𝒏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{∆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…∆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𝑵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zh-TW" sz="4000" b="1" i="1" dirty="0" smtClean="0">
                  <a:solidFill>
                    <a:schemeClr val="accent2"/>
                  </a:solidFill>
                  <a:latin typeface="Cambria Math" charset="0"/>
                  <a:cs typeface="Arial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        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𝟎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e>
                    </m:nary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altLang="zh-TW" sz="40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     </a:t>
                </a:r>
              </a:p>
              <a:p>
                <a:pPr algn="ctr"/>
                <a:r>
                  <a:rPr lang="en-US" altLang="zh-TW" sz="50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altLang="zh-TW" sz="3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TW" sz="3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</m:oMath>
                </a14:m>
                <a:endParaRPr lang="en-US" altLang="zh-TW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altLang="zh-TW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𝑅</m:t>
                        </m:r>
                      </m:e>
                      <m:sub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0</m:t>
                        </m:r>
                      </m:sub>
                    </m:sSub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: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𝑇h𝑒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𝑐𝑜𝑛𝑒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𝑠𝑖𝑧𝑒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𝑤𝑒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𝑤𝑎𝑛𝑡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𝑡𝑜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𝑐𝑙𝑢𝑠𝑡𝑒𝑟</m:t>
                    </m:r>
                  </m:oMath>
                </a14:m>
                <a:endParaRPr lang="en-US" altLang="zh-TW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𝟐𝟏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altLang="zh-TW" sz="4000" b="1" dirty="0">
                    <a:solidFill>
                      <a:schemeClr val="accent2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𝟑𝟐</m:t>
                        </m:r>
                      </m:sub>
                    </m:sSub>
                    <m:r>
                      <a:rPr lang="en-US" altLang="zh-TW" sz="4000" b="1" i="1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zh-TW" sz="48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2.Energy correlation </a:t>
                </a:r>
                <a:r>
                  <a:rPr lang="en-US" altLang="zh-TW" sz="48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function:</a:t>
                </a:r>
                <a:endParaRPr lang="en-US" altLang="zh-TW" sz="48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charset="0"/>
                        </a:rPr>
                        <m:t>      </m:t>
                      </m:r>
                      <m:r>
                        <a:rPr lang="zh-TW" altLang="en-US" sz="4000" b="0" i="1" smtClean="0">
                          <a:latin typeface="Cambria Math" charset="0"/>
                        </a:rPr>
                        <m:t>            </m:t>
                      </m:r>
                      <m:r>
                        <a:rPr lang="en-US" altLang="zh-TW" sz="4000" b="0" i="1" smtClean="0">
                          <a:latin typeface="Cambria Math" charset="0"/>
                        </a:rPr>
                        <m:t>𝐸𝐶𝐹</m:t>
                      </m:r>
                      <m:d>
                        <m:dPr>
                          <m:ctrlPr>
                            <a:rPr lang="en-US" altLang="zh-TW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en-US" altLang="zh-TW" sz="4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..&lt;</m:t>
                          </m:r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</m:sub>
                        <m:sup/>
                        <m:e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ctrlPr>
                                <a:rPr lang="is-I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𝑖𝑎</m:t>
                                  </m:r>
                                </m:sub>
                              </m:s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is-I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∏"/>
                                          <m:limLoc m:val="subSup"/>
                                          <m:ctrlPr>
                                            <a:rPr lang="is-I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∆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𝑖𝑏𝑖𝑐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4000" b="0" dirty="0" smtClean="0"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zh-TW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altLang="zh-TW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>
                        <m:r>
                          <a:rPr lang="en-US" altLang="zh-TW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TW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altLang="zh-TW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p>
                    </m:sSubSup>
                    <m:r>
                      <a:rPr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altLang="zh-TW" sz="4000" b="0" dirty="0" smtClean="0"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𝐸𝐶𝐹</m:t>
                        </m:r>
                        <m:d>
                          <m:dPr>
                            <m:ctrlP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+1,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𝐸𝐶𝐹</m:t>
                        </m:r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−1,</m:t>
                        </m:r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mr-IN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𝐸𝐶𝐹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4000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altLang="zh-TW" sz="48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3.Soft drop: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𝒎𝒊𝒏</m:t>
                          </m:r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𝟏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cs typeface="Arial" pitchFamily="3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𝒄𝒖𝒕</m:t>
                          </m:r>
                        </m:sub>
                      </m:sSub>
                      <m:sSup>
                        <m:sSup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mr-IN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mr-IN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𝟏𝟐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sup>
                      </m:sSup>
                    </m:oMath>
                  </m:oMathPara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zh-TW" sz="4800" b="1" i="1" dirty="0" smtClean="0">
                  <a:solidFill>
                    <a:schemeClr val="accent2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𝑹𝒆𝒎𝒐𝒗𝒆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</m:e>
                      </m:d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𝒎𝒂𝒊𝒏𝒕𝒂𝒊𝒏</m:t>
                      </m:r>
                      <m:d>
                        <m:d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𝒄𝒐𝒍𝒍𝒊𝒏𝒂𝒓</m:t>
                          </m:r>
                        </m:e>
                      </m:d>
                    </m:oMath>
                  </m:oMathPara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𝑫𝒆𝒑𝒆𝒏𝒅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𝒐𝒏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𝒕𝒉𝒆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𝒄𝒖𝒕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𝐭𝐨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𝐬𝐞𝐥𝐞𝐜𝐭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𝐭𝐡𝐞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𝐚𝐬𝐲𝐦𝐦𝐞𝐭𝐫𝐲</m:t>
                      </m:r>
                    </m:oMath>
                  </m:oMathPara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𝑹𝒆𝒎𝒐𝒗𝒆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𝒃𝒐𝒕𝒉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</m:e>
                      </m:d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𝒂𝒏𝒅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𝒄𝒐𝒍𝒍𝒊𝒏𝒆𝒂𝒓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TW" sz="40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zh-TW" altLang="en-US" sz="4800" baseline="-25000" dirty="0"/>
              </a:p>
            </p:txBody>
          </p:sp>
        </mc:Choice>
        <mc:Fallback>
          <p:sp>
            <p:nvSpPr>
              <p:cNvPr id="88" name="矩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59" y="26335489"/>
                <a:ext cx="14853850" cy="13346923"/>
              </a:xfrm>
              <a:prstGeom prst="rect">
                <a:avLst/>
              </a:prstGeom>
              <a:blipFill rotWithShape="0">
                <a:blip r:embed="rId12"/>
                <a:stretch>
                  <a:fillRect l="-1970" t="-10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/>
          <p:cNvSpPr/>
          <p:nvPr/>
        </p:nvSpPr>
        <p:spPr>
          <a:xfrm>
            <a:off x="15646236" y="23112753"/>
            <a:ext cx="109474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Study of Soft Drop:</a:t>
            </a:r>
            <a:endParaRPr lang="zh-TW" altLang="en-US" sz="5000" baseline="-25000" dirty="0"/>
          </a:p>
        </p:txBody>
      </p:sp>
      <p:sp>
        <p:nvSpPr>
          <p:cNvPr id="91" name="矩形 90"/>
          <p:cNvSpPr/>
          <p:nvPr/>
        </p:nvSpPr>
        <p:spPr>
          <a:xfrm>
            <a:off x="15732702" y="8112014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Variables Study in Cluster: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93" name="內容版面配置區 2"/>
          <p:cNvSpPr txBox="1">
            <a:spLocks/>
          </p:cNvSpPr>
          <p:nvPr/>
        </p:nvSpPr>
        <p:spPr>
          <a:xfrm>
            <a:off x="15792434" y="12476500"/>
            <a:ext cx="13692249" cy="2883069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endParaRPr lang="en-US" altLang="zh-TW" sz="4000" dirty="0" smtClean="0"/>
          </a:p>
        </p:txBody>
      </p:sp>
      <p:sp>
        <p:nvSpPr>
          <p:cNvPr id="46" name="矩形 45"/>
          <p:cNvSpPr/>
          <p:nvPr/>
        </p:nvSpPr>
        <p:spPr>
          <a:xfrm>
            <a:off x="246159" y="38338305"/>
            <a:ext cx="152754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5000" b="1" dirty="0" smtClean="0">
              <a:solidFill>
                <a:srgbClr val="C0504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Signal </a:t>
            </a:r>
            <a:r>
              <a:rPr lang="en-US" altLang="zh-TW" sz="4800" b="1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QCD Background Process:</a:t>
            </a:r>
            <a:r>
              <a:rPr lang="en-US" altLang="zh-TW" sz="4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4800" baseline="-25000" dirty="0"/>
          </a:p>
        </p:txBody>
      </p:sp>
      <p:sp>
        <p:nvSpPr>
          <p:cNvPr id="47" name="矩形 46"/>
          <p:cNvSpPr/>
          <p:nvPr/>
        </p:nvSpPr>
        <p:spPr>
          <a:xfrm>
            <a:off x="833601" y="8192945"/>
            <a:ext cx="137820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Geant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4 Simulation of Future Detector </a:t>
            </a:r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SiFCC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>
              <a:solidFill>
                <a:srgbClr val="C0504D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5809699" y="8876649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Distribution of z’-&gt;</a:t>
            </a:r>
            <a:r>
              <a:rPr lang="en-US" altLang="zh-TW" sz="48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ww,z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’-&gt;</a:t>
            </a:r>
            <a:r>
              <a:rPr lang="en-US" altLang="zh-TW" sz="48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qq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and z’-&gt;</a:t>
            </a:r>
            <a:r>
              <a:rPr lang="en-US" altLang="zh-TW" sz="48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tt,z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’-&gt;</a:t>
            </a:r>
            <a:r>
              <a:rPr lang="en-US" altLang="zh-TW" sz="48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qq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:</a:t>
            </a:r>
            <a:r>
              <a:rPr lang="en-US" altLang="zh-TW" sz="4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4800" baseline="-25000" dirty="0"/>
          </a:p>
        </p:txBody>
      </p:sp>
      <p:sp>
        <p:nvSpPr>
          <p:cNvPr id="53" name="矩形 52"/>
          <p:cNvSpPr/>
          <p:nvPr/>
        </p:nvSpPr>
        <p:spPr>
          <a:xfrm>
            <a:off x="16275961" y="40797141"/>
            <a:ext cx="44141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Reference 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55" name="內容版面配置區 2"/>
          <p:cNvSpPr txBox="1">
            <a:spLocks/>
          </p:cNvSpPr>
          <p:nvPr/>
        </p:nvSpPr>
        <p:spPr>
          <a:xfrm>
            <a:off x="15586935" y="41228028"/>
            <a:ext cx="14661290" cy="982915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zh-TW" sz="4000" dirty="0"/>
              <a:t>Initial performance studies of a general-purpose detector for multi-</a:t>
            </a:r>
            <a:r>
              <a:rPr lang="en-US" altLang="zh-TW" sz="4000" dirty="0" err="1"/>
              <a:t>TeV</a:t>
            </a:r>
            <a:r>
              <a:rPr lang="en-US" altLang="zh-TW" sz="4000" dirty="0"/>
              <a:t> physics at a 100 </a:t>
            </a:r>
            <a:r>
              <a:rPr lang="en-US" altLang="zh-TW" sz="4000" dirty="0" err="1"/>
              <a:t>TeV</a:t>
            </a:r>
            <a:r>
              <a:rPr lang="en-US" altLang="zh-TW" sz="4000" dirty="0"/>
              <a:t> pp </a:t>
            </a:r>
            <a:r>
              <a:rPr lang="en-US" altLang="zh-TW" sz="4000" dirty="0" smtClean="0"/>
              <a:t>collider(</a:t>
            </a:r>
            <a:r>
              <a:rPr lang="en-US" altLang="zh-TW" sz="4000" dirty="0" err="1" smtClean="0"/>
              <a:t>arxiv</a:t>
            </a:r>
            <a:r>
              <a:rPr lang="en-US" altLang="zh-TW" sz="4000" dirty="0" smtClean="0"/>
              <a:t>:</a:t>
            </a:r>
            <a:r>
              <a:rPr lang="hr-HR" altLang="zh-TW" sz="4000" dirty="0" smtClean="0"/>
              <a:t>1612.07291)</a:t>
            </a:r>
            <a:endParaRPr lang="en-US" altLang="zh-TW" sz="4000" dirty="0" smtClean="0"/>
          </a:p>
        </p:txBody>
      </p:sp>
      <p:sp>
        <p:nvSpPr>
          <p:cNvPr id="31" name="文字方塊 30"/>
          <p:cNvSpPr txBox="1"/>
          <p:nvPr/>
        </p:nvSpPr>
        <p:spPr>
          <a:xfrm>
            <a:off x="20058550" y="8432900"/>
            <a:ext cx="18473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6600" dirty="0"/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9987572" y="11849415"/>
            <a:ext cx="18473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6600" dirty="0"/>
          </a:p>
          <a:p>
            <a:endParaRPr kumimoji="1" lang="zh-TW" altLang="en-US" dirty="0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71" y="9107701"/>
            <a:ext cx="10099426" cy="6188813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8" y="15643724"/>
            <a:ext cx="15094290" cy="3462187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31" y="40801665"/>
            <a:ext cx="2006600" cy="1714500"/>
          </a:xfrm>
          <a:prstGeom prst="rect">
            <a:avLst/>
          </a:prstGeom>
        </p:spPr>
      </p:pic>
      <p:sp>
        <p:nvSpPr>
          <p:cNvPr id="75" name="文字方塊 74"/>
          <p:cNvSpPr txBox="1"/>
          <p:nvPr/>
        </p:nvSpPr>
        <p:spPr>
          <a:xfrm>
            <a:off x="583398" y="39730727"/>
            <a:ext cx="55755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QCD Background</a:t>
            </a:r>
            <a:r>
              <a:rPr lang="en-US" altLang="zh-TW" sz="6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:</a:t>
            </a:r>
            <a:endParaRPr kumimoji="1" lang="zh-TW" altLang="en-US" sz="60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9845275" y="39769282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Signal:</a:t>
            </a:r>
            <a:endParaRPr kumimoji="1" lang="zh-TW" altLang="en-US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文字方塊 126"/>
              <p:cNvSpPr txBox="1"/>
              <p:nvPr/>
            </p:nvSpPr>
            <p:spPr>
              <a:xfrm flipH="1">
                <a:off x="7530388" y="20270302"/>
                <a:ext cx="7926652" cy="818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400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altLang="zh-TW" sz="4000" b="0" i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ij</m:t>
                          </m:r>
                        </m:sub>
                        <m:sup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4000" b="0" i="0" smtClean="0">
                          <a:latin typeface="Cambria Math" charset="0"/>
                          <a:cs typeface="Arial" pitchFamily="34" charset="0"/>
                        </a:rPr>
                        <m:t>=(</m:t>
                      </m:r>
                      <m:sSup>
                        <m:sSupPr>
                          <m:ctrlPr>
                            <a:rPr lang="en-US" altLang="zh-TW" sz="400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40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40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4000" b="0" i="0" smtClean="0">
                          <a:latin typeface="Cambria Math" charset="0"/>
                          <a:cs typeface="Arial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4000" i="1"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40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>
                                  <a:latin typeface="Cambria Math" charset="0"/>
                                  <a:cs typeface="Arial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4000" i="1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>
                                  <a:latin typeface="Cambria Math" charset="0"/>
                                  <a:cs typeface="Arial" pitchFamily="34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TW" altLang="en-US" sz="4000" dirty="0"/>
              </a:p>
            </p:txBody>
          </p:sp>
        </mc:Choice>
        <mc:Fallback>
          <p:sp>
            <p:nvSpPr>
              <p:cNvPr id="127" name="文字方塊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30388" y="20270302"/>
                <a:ext cx="7926652" cy="81842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字方塊 127"/>
              <p:cNvSpPr txBox="1"/>
              <p:nvPr/>
            </p:nvSpPr>
            <p:spPr>
              <a:xfrm>
                <a:off x="8542838" y="20995929"/>
                <a:ext cx="7646223" cy="1988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: the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particle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TW" sz="4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𝑡𝑖</m:t>
                        </m:r>
                      </m:sub>
                    </m:sSub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</m:oMath>
                </a14:m>
                <a:r>
                  <a:rPr kumimoji="1" lang="en-US" altLang="zh-TW" sz="40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𝑡</m:t>
                        </m:r>
                        <m:r>
                          <a:rPr kumimoji="1" lang="en-US" altLang="zh-TW" sz="4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: the particle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transverse momentum</a:t>
                </a:r>
                <a:endParaRPr kumimoji="1" lang="en-US" altLang="zh-TW" sz="4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28" name="文字方塊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838" y="20995929"/>
                <a:ext cx="7646223" cy="1988558"/>
              </a:xfrm>
              <a:prstGeom prst="rect">
                <a:avLst/>
              </a:prstGeom>
              <a:blipFill rotWithShape="0">
                <a:blip r:embed="rId17"/>
                <a:stretch>
                  <a:fillRect l="-2789" t="-5521" b="-1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文字方塊 140"/>
          <p:cNvSpPr txBox="1"/>
          <p:nvPr/>
        </p:nvSpPr>
        <p:spPr>
          <a:xfrm>
            <a:off x="14968330" y="20693269"/>
            <a:ext cx="65" cy="12618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146" name="圖片 14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3" y="35196068"/>
            <a:ext cx="1539016" cy="196994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259" y="9592880"/>
            <a:ext cx="4768884" cy="327177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3959" y="9616487"/>
            <a:ext cx="4928445" cy="338124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5640" y="9616487"/>
            <a:ext cx="4914625" cy="33717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15809699" y="18228565"/>
                <a:ext cx="13809689" cy="4530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3600" dirty="0" smtClean="0"/>
                  <a:t>1. In variable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1" lang="en-US" altLang="zh-TW" sz="3600" dirty="0" smtClean="0"/>
                  <a:t>, </a:t>
                </a:r>
                <a:r>
                  <a:rPr kumimoji="1" lang="en-US" altLang="zh-TW" sz="3600" dirty="0"/>
                  <a:t>the ROC curves of the three detector cell sizes are close to each other for each collision </a:t>
                </a:r>
                <a:r>
                  <a:rPr kumimoji="1" lang="en-US" altLang="zh-TW" sz="3600" dirty="0" smtClean="0"/>
                  <a:t>energy . </a:t>
                </a:r>
                <a:r>
                  <a:rPr kumimoji="1" lang="en-US" altLang="zh-TW" sz="3600" dirty="0"/>
                  <a:t>Therefore, this variable is not sensitive to the detector cell size</a:t>
                </a:r>
                <a:r>
                  <a:rPr kumimoji="1" lang="en-US" altLang="zh-TW" sz="3600" dirty="0" smtClean="0"/>
                  <a:t>.</a:t>
                </a:r>
              </a:p>
              <a:p>
                <a:r>
                  <a:rPr kumimoji="1" lang="en-US" altLang="zh-TW" sz="3600" dirty="0" smtClean="0"/>
                  <a:t>2.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1" lang="en-US" altLang="zh-TW" sz="3600" dirty="0" smtClean="0"/>
                  <a:t>, </a:t>
                </a:r>
                <a:r>
                  <a:rPr kumimoji="1" lang="en-US" altLang="zh-TW" sz="3600" dirty="0"/>
                  <a:t>at 5 </a:t>
                </a:r>
                <a:r>
                  <a:rPr kumimoji="1" lang="en-US" altLang="zh-TW" sz="3600" dirty="0" err="1"/>
                  <a:t>TeV</a:t>
                </a:r>
                <a:r>
                  <a:rPr kumimoji="1" lang="en-US" altLang="zh-TW" sz="3600" dirty="0"/>
                  <a:t>, the smallest detector size </a:t>
                </a:r>
                <a:r>
                  <a:rPr kumimoji="1" lang="en-US" altLang="zh-TW" sz="3600" dirty="0" smtClean="0"/>
                  <a:t>can </a:t>
                </a:r>
                <a:r>
                  <a:rPr kumimoji="1" lang="en-US" altLang="zh-TW" sz="3600" dirty="0"/>
                  <a:t>separate the background from the signal well. </a:t>
                </a:r>
                <a:r>
                  <a:rPr kumimoji="1" lang="en-US" altLang="zh-TW" sz="3600" dirty="0" smtClean="0"/>
                  <a:t>However, this is not the usual case as the ROC curves nearly merge together at higher collision energy. </a:t>
                </a:r>
              </a:p>
              <a:p>
                <a:r>
                  <a:rPr kumimoji="1" lang="en-US" altLang="zh-TW" sz="3600" dirty="0" smtClean="0"/>
                  <a:t>3.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kumimoji="1" lang="en-US" altLang="zh-TW" sz="3600" dirty="0"/>
                  <a:t>,</a:t>
                </a:r>
                <a:r>
                  <a:rPr kumimoji="1" lang="en-US" altLang="zh-TW" sz="3600" dirty="0" smtClean="0"/>
                  <a:t> the </a:t>
                </a:r>
                <a:r>
                  <a:rPr kumimoji="1" lang="en-US" altLang="zh-TW" sz="3600" dirty="0"/>
                  <a:t>smallest detector size has the best separation power for all collision energies</a:t>
                </a:r>
                <a:r>
                  <a:rPr kumimoji="1" lang="en-US" altLang="zh-TW" sz="3600" dirty="0" smtClean="0"/>
                  <a:t>.</a:t>
                </a:r>
                <a:endParaRPr kumimoji="1" lang="zh-TW" altLang="en-US" sz="36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699" y="18228565"/>
                <a:ext cx="13809689" cy="4530664"/>
              </a:xfrm>
              <a:prstGeom prst="rect">
                <a:avLst/>
              </a:prstGeom>
              <a:blipFill rotWithShape="0">
                <a:blip r:embed="rId22"/>
                <a:stretch>
                  <a:fillRect l="-1324" t="-1750" r="-1809" b="-41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圖片 1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14" y="28896277"/>
            <a:ext cx="2054102" cy="201785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2" y="27239432"/>
            <a:ext cx="2133600" cy="21209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474" y="23887068"/>
            <a:ext cx="4849112" cy="4626754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503" y="29252908"/>
            <a:ext cx="5967055" cy="4051703"/>
          </a:xfrm>
          <a:prstGeom prst="rect">
            <a:avLst/>
          </a:prstGeom>
        </p:spPr>
      </p:pic>
      <p:sp>
        <p:nvSpPr>
          <p:cNvPr id="92" name="矩形 91"/>
          <p:cNvSpPr/>
          <p:nvPr/>
        </p:nvSpPr>
        <p:spPr>
          <a:xfrm>
            <a:off x="15695243" y="28304741"/>
            <a:ext cx="147905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Study of the soft drop in different detector size: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23" name="矩形 22"/>
          <p:cNvSpPr/>
          <p:nvPr/>
        </p:nvSpPr>
        <p:spPr>
          <a:xfrm>
            <a:off x="15551353" y="8050337"/>
            <a:ext cx="14626855" cy="14934150"/>
          </a:xfrm>
          <a:prstGeom prst="rect">
            <a:avLst/>
          </a:prstGeom>
          <a:noFill/>
          <a:ln w="101600">
            <a:solidFill>
              <a:srgbClr val="22FF1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558" y="29217371"/>
            <a:ext cx="5953633" cy="4063592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598" y="23947721"/>
            <a:ext cx="6564036" cy="4503369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68278" y="25555683"/>
            <a:ext cx="15232092" cy="13499267"/>
          </a:xfrm>
          <a:prstGeom prst="rect">
            <a:avLst/>
          </a:prstGeom>
          <a:noFill/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2" y="31955296"/>
            <a:ext cx="1844933" cy="2407413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68278" y="39153913"/>
            <a:ext cx="15247774" cy="3539388"/>
          </a:xfrm>
          <a:prstGeom prst="rect">
            <a:avLst/>
          </a:prstGeom>
          <a:noFill/>
          <a:ln w="1016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5521650" y="23061897"/>
            <a:ext cx="14581802" cy="17735244"/>
          </a:xfrm>
          <a:prstGeom prst="rect">
            <a:avLst/>
          </a:prstGeom>
          <a:noFill/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5521650" y="40954558"/>
            <a:ext cx="14595816" cy="1738743"/>
          </a:xfrm>
          <a:prstGeom prst="rect">
            <a:avLst/>
          </a:prstGeom>
          <a:noFill/>
          <a:ln w="1016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90891"/>
              </p:ext>
            </p:extLst>
          </p:nvPr>
        </p:nvGraphicFramePr>
        <p:xfrm>
          <a:off x="15688448" y="34041693"/>
          <a:ext cx="14262220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555"/>
                <a:gridCol w="3565555"/>
                <a:gridCol w="3565555"/>
                <a:gridCol w="3565555"/>
              </a:tblGrid>
              <a:tr h="10363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Fix</a:t>
                      </a:r>
                      <a:r>
                        <a:rPr lang="en-US" altLang="zh-TW" sz="3600" baseline="0" dirty="0" smtClean="0"/>
                        <a:t> width</a:t>
                      </a:r>
                    </a:p>
                    <a:p>
                      <a:r>
                        <a:rPr lang="en-US" altLang="zh-TW" sz="3200" baseline="0" dirty="0" smtClean="0"/>
                        <a:t>(40,40,40,40)GeV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Fix</a:t>
                      </a:r>
                      <a:r>
                        <a:rPr lang="en-US" altLang="zh-TW" sz="3600" baseline="0" dirty="0" smtClean="0"/>
                        <a:t> width</a:t>
                      </a:r>
                    </a:p>
                    <a:p>
                      <a:r>
                        <a:rPr lang="en-US" altLang="zh-TW" sz="3200" baseline="0" dirty="0" smtClean="0"/>
                        <a:t>(40,60,80,100)GeV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Fix central</a:t>
                      </a:r>
                    </a:p>
                    <a:p>
                      <a:r>
                        <a:rPr lang="en-US" altLang="zh-TW" sz="3200" dirty="0" smtClean="0"/>
                        <a:t>(from near highest) </a:t>
                      </a:r>
                      <a:endParaRPr lang="zh-TW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Beta=0</a:t>
                      </a:r>
                    </a:p>
                    <a:p>
                      <a:r>
                        <a:rPr lang="en-US" altLang="zh-TW" sz="3600" dirty="0" smtClean="0"/>
                        <a:t>Signal=WW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Beta=0</a:t>
                      </a:r>
                    </a:p>
                    <a:p>
                      <a:r>
                        <a:rPr lang="en-US" altLang="zh-TW" sz="3600" dirty="0" smtClean="0"/>
                        <a:t>Signal=</a:t>
                      </a:r>
                      <a:r>
                        <a:rPr lang="en-US" altLang="zh-TW" sz="3600" dirty="0" err="1" smtClean="0"/>
                        <a:t>tt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Beta=2</a:t>
                      </a:r>
                    </a:p>
                    <a:p>
                      <a:r>
                        <a:rPr lang="en-US" altLang="zh-TW" sz="3600" dirty="0" smtClean="0"/>
                        <a:t>Signal=WW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Beta=2</a:t>
                      </a:r>
                    </a:p>
                    <a:p>
                      <a:r>
                        <a:rPr lang="en-US" altLang="zh-TW" sz="3600" dirty="0" smtClean="0"/>
                        <a:t>Signal=</a:t>
                      </a:r>
                      <a:r>
                        <a:rPr lang="en-US" altLang="zh-TW" sz="3600" dirty="0" err="1" smtClean="0"/>
                        <a:t>tt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9" name="圖片 38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3959" y="13923808"/>
            <a:ext cx="4720673" cy="3213721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4555" y="13832698"/>
            <a:ext cx="4956794" cy="3374466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910" y="13859724"/>
            <a:ext cx="4693592" cy="319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10094</TotalTime>
  <Words>804</Words>
  <Application>Microsoft Macintosh PowerPoint</Application>
  <PresentationFormat>自訂</PresentationFormat>
  <Paragraphs>66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Calibri</vt:lpstr>
      <vt:lpstr>Cambria Math</vt:lpstr>
      <vt:lpstr>新細明體</vt:lpstr>
      <vt:lpstr>Arial</vt:lpstr>
      <vt:lpstr>Office 佈景主題</vt:lpstr>
      <vt:lpstr>方程式</vt:lpstr>
      <vt:lpstr>PowerPoint 簡報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祐祥 張</dc:creator>
  <cp:lastModifiedBy>Chih-Hsiang Yeh</cp:lastModifiedBy>
  <cp:revision>178</cp:revision>
  <cp:lastPrinted>2017-12-24T03:18:50Z</cp:lastPrinted>
  <dcterms:created xsi:type="dcterms:W3CDTF">2015-01-22T03:56:27Z</dcterms:created>
  <dcterms:modified xsi:type="dcterms:W3CDTF">2017-12-28T02:51:03Z</dcterms:modified>
</cp:coreProperties>
</file>