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50" d="100"/>
          <a:sy n="50" d="100"/>
        </p:scale>
        <p:origin x="160" y="-6656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.png"/><Relationship Id="rId21" Type="http://schemas.openxmlformats.org/officeDocument/2006/relationships/image" Target="../media/image110.png"/><Relationship Id="rId22" Type="http://schemas.openxmlformats.org/officeDocument/2006/relationships/image" Target="../media/image120.png"/><Relationship Id="rId23" Type="http://schemas.openxmlformats.org/officeDocument/2006/relationships/image" Target="../media/image16.png"/><Relationship Id="rId24" Type="http://schemas.openxmlformats.org/officeDocument/2006/relationships/image" Target="../media/image17.png"/><Relationship Id="rId25" Type="http://schemas.openxmlformats.org/officeDocument/2006/relationships/image" Target="../media/image18.png"/><Relationship Id="rId26" Type="http://schemas.openxmlformats.org/officeDocument/2006/relationships/image" Target="../media/image19.emf"/><Relationship Id="rId27" Type="http://schemas.openxmlformats.org/officeDocument/2006/relationships/image" Target="../media/image20.emf"/><Relationship Id="rId28" Type="http://schemas.openxmlformats.org/officeDocument/2006/relationships/image" Target="../media/image21.emf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3.emf"/><Relationship Id="rId31" Type="http://schemas.openxmlformats.org/officeDocument/2006/relationships/image" Target="../media/image24.emf"/><Relationship Id="rId32" Type="http://schemas.openxmlformats.org/officeDocument/2006/relationships/image" Target="../media/image25.emf"/><Relationship Id="rId9" Type="http://schemas.openxmlformats.org/officeDocument/2006/relationships/image" Target="../media/image7.gif"/><Relationship Id="rId6" Type="http://schemas.openxmlformats.org/officeDocument/2006/relationships/image" Target="../media/image5.png"/><Relationship Id="rId7" Type="http://schemas.openxmlformats.org/officeDocument/2006/relationships/image" Target="../media/image50.png"/><Relationship Id="rId8" Type="http://schemas.openxmlformats.org/officeDocument/2006/relationships/image" Target="../media/image6.jpeg"/><Relationship Id="rId33" Type="http://schemas.openxmlformats.org/officeDocument/2006/relationships/image" Target="../media/image26.emf"/><Relationship Id="rId34" Type="http://schemas.openxmlformats.org/officeDocument/2006/relationships/image" Target="../media/image27.emf"/><Relationship Id="rId35" Type="http://schemas.openxmlformats.org/officeDocument/2006/relationships/image" Target="../media/image28.png"/><Relationship Id="rId36" Type="http://schemas.openxmlformats.org/officeDocument/2006/relationships/image" Target="../media/image29.emf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Relationship Id="rId12" Type="http://schemas.openxmlformats.org/officeDocument/2006/relationships/image" Target="../media/image8.png"/><Relationship Id="rId13" Type="http://schemas.openxmlformats.org/officeDocument/2006/relationships/image" Target="../media/image6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3" y="27182759"/>
            <a:ext cx="2133600" cy="21209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14" y="28896277"/>
            <a:ext cx="2054102" cy="201785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99" y="40389105"/>
            <a:ext cx="2682991" cy="2075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11" y="39944358"/>
            <a:ext cx="3342744" cy="2693668"/>
          </a:xfrm>
          <a:prstGeom prst="rect">
            <a:avLst/>
          </a:prstGeom>
        </p:spPr>
      </p:pic>
      <p:sp useBgFill="1">
        <p:nvSpPr>
          <p:cNvPr id="121" name="矩形 120"/>
          <p:cNvSpPr/>
          <p:nvPr/>
        </p:nvSpPr>
        <p:spPr>
          <a:xfrm>
            <a:off x="224996" y="8097964"/>
            <a:ext cx="15173814" cy="11147164"/>
          </a:xfrm>
          <a:prstGeom prst="rect">
            <a:avLst/>
          </a:prstGeom>
          <a:ln w="101600" cap="rnd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7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169120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2" name="方程式" r:id="rId10" imgW="190500" imgH="152400" progId="Equation.3">
                  <p:embed/>
                </p:oleObj>
              </mc:Choice>
              <mc:Fallback>
                <p:oleObj name="方程式" r:id="rId10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5646236" y="33130071"/>
                <a:ext cx="1151793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soft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drop </a:t>
                </a:r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altLang="zh-TW" sz="4800" dirty="0"/>
                  <a:t>,</a:t>
                </a:r>
                <a:r>
                  <a:rPr lang="en-US" altLang="zh-TW" sz="4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4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6" y="33130071"/>
                <a:ext cx="11517932" cy="861774"/>
              </a:xfrm>
              <a:prstGeom prst="rect">
                <a:avLst/>
              </a:prstGeom>
              <a:blipFill rotWithShape="0">
                <a:blip r:embed="rId12"/>
                <a:stretch>
                  <a:fillRect l="-2541" t="-19149" r="-3494" b="-37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noFill/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4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4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4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4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4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4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4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4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400" b="1" dirty="0" smtClean="0">
                  <a:latin typeface="+mj-lt"/>
                  <a:cs typeface="Arial" pitchFamily="34" charset="0"/>
                </a:endParaRPr>
              </a:p>
              <a:p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0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0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0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8" y="19403627"/>
                <a:ext cx="15232092" cy="6065187"/>
              </a:xfrm>
              <a:prstGeom prst="rect">
                <a:avLst/>
              </a:prstGeom>
              <a:blipFill rotWithShape="0">
                <a:blip r:embed="rId13"/>
                <a:stretch>
                  <a:fillRect l="-1113" t="-1581" b="-2372"/>
                </a:stretch>
              </a:blipFill>
              <a:ln w="101600" cmpd="sng">
                <a:solidFill>
                  <a:srgbClr val="00B0F0"/>
                </a:solidFill>
                <a:prstDash val="soli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833601" y="25682511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ariables: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15695243" y="17356942"/>
                <a:ext cx="14170566" cy="83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Summary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48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4800" i="1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sz="48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4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4800" baseline="-25000" dirty="0"/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3" y="17356942"/>
                <a:ext cx="14170566" cy="839332"/>
              </a:xfrm>
              <a:prstGeom prst="rect">
                <a:avLst/>
              </a:prstGeom>
              <a:blipFill rotWithShape="0">
                <a:blip r:embed="rId14"/>
                <a:stretch>
                  <a:fillRect l="-1979" t="-1811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15638786" y="13117613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omparison of different detector size: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</a:t>
                </a:r>
                <a:r>
                  <a:rPr lang="en-US" altLang="zh-TW" sz="48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N-subjetness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𝑑𝑖𝑠𝑡𝑎𝑛𝑐𝑒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𝑏𝑒𝑡𝑤𝑒𝑒𝑛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𝑐𝑜𝑛𝑠𝑡𝑢𝑖𝑒𝑛𝑡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𝑒𝑡𝑎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𝑝h𝑖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𝑝𝑙𝑎𝑛𝑒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zh-TW" altLang="en-US" sz="4000" b="0" i="1" smtClean="0">
                          <a:latin typeface="Cambria Math" charset="0"/>
                        </a:rPr>
                        <m:t>      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0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0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0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59" y="26335489"/>
                <a:ext cx="14853850" cy="13346923"/>
              </a:xfrm>
              <a:prstGeom prst="rect">
                <a:avLst/>
              </a:prstGeom>
              <a:blipFill rotWithShape="0">
                <a:blip r:embed="rId15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>
              <a:xfrm>
                <a:off x="15646236" y="23112753"/>
                <a:ext cx="1094740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Study of Soft Drop at </a:t>
                </a:r>
                <a14:m>
                  <m:oMath xmlns:m="http://schemas.openxmlformats.org/officeDocument/2006/math"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altLang="zh-TW" sz="5400" dirty="0" smtClean="0"/>
                  <a:t>,</a:t>
                </a:r>
                <a:r>
                  <a:rPr lang="en-US" altLang="zh-TW" sz="5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TW" sz="5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236" y="23112753"/>
                <a:ext cx="10947401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2674" t="-17763" r="-56" b="-394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15732702" y="8112014"/>
                <a:ext cx="14170566" cy="932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Variables Study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54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5400" i="1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kumimoji="1" lang="en-US" altLang="zh-TW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5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zh-TW" altLang="en-US" sz="5000" baseline="-25000" dirty="0"/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702" y="8112014"/>
                <a:ext cx="14170566" cy="932756"/>
              </a:xfrm>
              <a:prstGeom prst="rect">
                <a:avLst/>
              </a:prstGeom>
              <a:blipFill rotWithShape="0">
                <a:blip r:embed="rId17"/>
                <a:stretch>
                  <a:fillRect l="-2065" t="-11765" b="-32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6159" y="38338305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48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Process: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Simulation of Future Detector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09699" y="88766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48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altLang="zh-TW" sz="48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48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5586935" y="41228028"/>
            <a:ext cx="14661290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Initial performance studies of a general-purpose detector for multi-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physics at a 100 </a:t>
            </a:r>
            <a:r>
              <a:rPr lang="en-US" altLang="zh-TW" sz="4000" dirty="0" err="1"/>
              <a:t>TeV</a:t>
            </a:r>
            <a:r>
              <a:rPr lang="en-US" altLang="zh-TW" sz="4000" dirty="0"/>
              <a:t> pp </a:t>
            </a:r>
            <a:r>
              <a:rPr lang="en-US" altLang="zh-TW" sz="4000" dirty="0" smtClean="0"/>
              <a:t>collider(</a:t>
            </a:r>
            <a:r>
              <a:rPr lang="is-IS" altLang="zh-TW" sz="4000" dirty="0"/>
              <a:t>JINST 12 (2017) P06009</a:t>
            </a:r>
            <a:r>
              <a:rPr lang="hr-HR" altLang="zh-TW" sz="4000" dirty="0" smtClean="0"/>
              <a:t>)</a:t>
            </a: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31" y="40801665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583398" y="39730727"/>
            <a:ext cx="4036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9845275" y="3976928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0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0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0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0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0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0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0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0388" y="20270302"/>
                <a:ext cx="7926652" cy="81842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0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000" b="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0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38" y="20995929"/>
                <a:ext cx="7646223" cy="1988558"/>
              </a:xfrm>
              <a:prstGeom prst="rect">
                <a:avLst/>
              </a:prstGeom>
              <a:blipFill rotWithShape="0">
                <a:blip r:embed="rId22"/>
                <a:stretch>
                  <a:fillRect l="-2789" t="-5521" b="-1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" y="35196068"/>
            <a:ext cx="1539016" cy="1969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</a:t>
                </a:r>
                <a:r>
                  <a:rPr kumimoji="1" lang="en-US" altLang="zh-TW" sz="3600" dirty="0" smtClean="0"/>
                  <a:t>For</a:t>
                </a:r>
                <a:r>
                  <a:rPr kumimoji="1" lang="en-US" altLang="zh-TW" sz="3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</a:t>
                </a:r>
                <a:r>
                  <a:rPr kumimoji="1" lang="en-US" altLang="zh-TW" sz="3600" dirty="0" smtClean="0"/>
                  <a:t>For</a:t>
                </a:r>
                <a:r>
                  <a:rPr kumimoji="1" lang="en-US" altLang="zh-TW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</a:t>
                </a:r>
                <a:r>
                  <a:rPr kumimoji="1" lang="en-US" altLang="zh-TW" sz="3600" dirty="0" smtClean="0"/>
                  <a:t>For</a:t>
                </a:r>
                <a:r>
                  <a:rPr kumimoji="1" lang="en-US" altLang="zh-TW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699" y="18228565"/>
                <a:ext cx="13809689" cy="4530664"/>
              </a:xfrm>
              <a:prstGeom prst="rect">
                <a:avLst/>
              </a:prstGeom>
              <a:blipFill rotWithShape="0">
                <a:blip r:embed="rId24"/>
                <a:stretch>
                  <a:fillRect l="-1324" t="-1750" r="-1986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15695243" y="28304741"/>
            <a:ext cx="14790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4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Comparison of different detector size:</a:t>
            </a:r>
            <a:r>
              <a:rPr lang="en-US" altLang="zh-TW" sz="5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51353" y="8050337"/>
            <a:ext cx="14626855" cy="14934150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8278" y="25555683"/>
            <a:ext cx="15232092" cy="13499267"/>
          </a:xfrm>
          <a:prstGeom prst="rect">
            <a:avLst/>
          </a:prstGeom>
          <a:noFill/>
          <a:ln w="1016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2" y="31955296"/>
            <a:ext cx="1844933" cy="240741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68278" y="39153913"/>
            <a:ext cx="15247774" cy="3539388"/>
          </a:xfrm>
          <a:prstGeom prst="rect">
            <a:avLst/>
          </a:prstGeom>
          <a:noFill/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5521650" y="23061897"/>
            <a:ext cx="14581802" cy="17735244"/>
          </a:xfrm>
          <a:prstGeom prst="rect">
            <a:avLst/>
          </a:prstGeom>
          <a:noFill/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521650" y="40954558"/>
            <a:ext cx="14595816" cy="1738743"/>
          </a:xfrm>
          <a:prstGeom prst="rect">
            <a:avLst/>
          </a:prstGeom>
          <a:noFill/>
          <a:ln w="1016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86" y="13947779"/>
            <a:ext cx="4720673" cy="3213721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959" y="13859627"/>
            <a:ext cx="4956794" cy="3374466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10" y="13859724"/>
            <a:ext cx="4693592" cy="319528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11" y="9626130"/>
            <a:ext cx="4840722" cy="3295448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55" y="9709497"/>
            <a:ext cx="4573275" cy="311337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327" y="9690156"/>
            <a:ext cx="4693163" cy="3194993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847" y="24067846"/>
            <a:ext cx="6204431" cy="4234770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80" y="24051937"/>
            <a:ext cx="6178428" cy="420612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212" y="29166515"/>
            <a:ext cx="6111700" cy="41606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34937"/>
                  </p:ext>
                </p:extLst>
              </p:nvPr>
            </p:nvGraphicFramePr>
            <p:xfrm>
              <a:off x="15626659" y="33937124"/>
              <a:ext cx="14353607" cy="691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7060"/>
                    <a:gridCol w="2706894"/>
                    <a:gridCol w="2810845"/>
                    <a:gridCol w="2810845"/>
                    <a:gridCol w="2927963"/>
                  </a:tblGrid>
                  <a:tr h="7071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200" dirty="0" smtClean="0"/>
                            <a:t>(from near highest)</a:t>
                          </a:r>
                          <a:endParaRPr lang="zh-TW" altLang="en-US" sz="3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𝟓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𝟏𝟎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𝟐𝟎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3200" i="1" dirty="0" smtClean="0">
                            <a:latin typeface="Cambria Math" charset="0"/>
                          </a:endParaRPr>
                        </a:p>
                        <a:p>
                          <a:pPr marL="0" marR="0" indent="0" algn="l" defTabSz="208807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zh-TW" altLang="en-US" sz="320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sz="3200" b="1" i="1" smtClean="0">
                                        <a:latin typeface="Cambria Math" charset="0"/>
                                      </a:rPr>
                                      <m:t>𝒔</m:t>
                                    </m:r>
                                  </m:e>
                                </m:rad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𝟒𝟎</m:t>
                                </m:r>
                                <m:r>
                                  <a:rPr lang="en-US" altLang="zh-TW" sz="3200" b="1" i="1" smtClean="0">
                                    <a:latin typeface="Cambria Math" charset="0"/>
                                  </a:rPr>
                                  <m:t>𝑻𝒆𝑽</m:t>
                                </m:r>
                              </m:oMath>
                            </m:oMathPara>
                          </a14:m>
                          <a:endParaRPr lang="zh-TW" altLang="en-US" sz="3200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Signal=WW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</a:t>
                          </a:r>
                          <a:r>
                            <a:rPr lang="en-US" altLang="zh-TW" sz="3200" dirty="0" err="1" smtClean="0"/>
                            <a:t>tt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Signal=WW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100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  <m:r>
                                  <a:rPr lang="en-US" altLang="zh-TW" sz="3200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en-US" altLang="zh-TW" sz="3200" dirty="0" smtClean="0"/>
                            <a:t>Signal=</a:t>
                          </a:r>
                          <a:r>
                            <a:rPr lang="en-US" altLang="zh-TW" sz="3200" dirty="0" err="1" smtClean="0"/>
                            <a:t>tt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34937"/>
                  </p:ext>
                </p:extLst>
              </p:nvPr>
            </p:nvGraphicFramePr>
            <p:xfrm>
              <a:off x="15626659" y="33937124"/>
              <a:ext cx="14353607" cy="691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7060"/>
                    <a:gridCol w="2706894"/>
                    <a:gridCol w="2810845"/>
                    <a:gridCol w="2810845"/>
                    <a:gridCol w="2927963"/>
                  </a:tblGrid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Fix central</a:t>
                          </a:r>
                        </a:p>
                        <a:p>
                          <a:pPr algn="ctr"/>
                          <a:r>
                            <a:rPr lang="en-US" altLang="zh-TW" sz="3200" dirty="0" smtClean="0"/>
                            <a:t>(from near highest)</a:t>
                          </a:r>
                          <a:endParaRPr lang="zh-TW" altLang="en-US" sz="3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14382" t="-5098" r="-316180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206941" t="-5098" r="-205206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06941" t="-5098" r="-105206" b="-3827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390021" t="-5098" r="-832" b="-382745"/>
                          </a:stretch>
                        </a:blipFill>
                      </a:tcPr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121818" r="-364567" b="-3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220814" r="-364567" b="-242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322273" r="-36456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1341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5"/>
                          <a:stretch>
                            <a:fillRect l="-197" t="-422273" r="-364567" b="-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7" name="圖片 6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057" y="29223610"/>
            <a:ext cx="5943963" cy="40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10515</TotalTime>
  <Words>898</Words>
  <Application>Microsoft Macintosh PowerPoint</Application>
  <PresentationFormat>自訂</PresentationFormat>
  <Paragraphs>86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195</cp:revision>
  <cp:lastPrinted>2017-12-28T08:58:59Z</cp:lastPrinted>
  <dcterms:created xsi:type="dcterms:W3CDTF">2015-01-22T03:56:27Z</dcterms:created>
  <dcterms:modified xsi:type="dcterms:W3CDTF">2017-12-28T14:15:08Z</dcterms:modified>
</cp:coreProperties>
</file>