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AF"/>
    <a:srgbClr val="22FF13"/>
    <a:srgbClr val="A9FFA5"/>
    <a:srgbClr val="0000FF"/>
    <a:srgbClr val="F6F8FF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04"/>
  </p:normalViewPr>
  <p:slideViewPr>
    <p:cSldViewPr snapToGrid="0" snapToObjects="1">
      <p:cViewPr>
        <p:scale>
          <a:sx n="23" d="100"/>
          <a:sy n="23" d="100"/>
        </p:scale>
        <p:origin x="888" y="392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2018/1/15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1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30" Type="http://schemas.openxmlformats.org/officeDocument/2006/relationships/image" Target="../media/image120.png"/><Relationship Id="rId31" Type="http://schemas.openxmlformats.org/officeDocument/2006/relationships/image" Target="../media/image26.png"/><Relationship Id="rId32" Type="http://schemas.openxmlformats.org/officeDocument/2006/relationships/image" Target="../media/image27.png"/><Relationship Id="rId9" Type="http://schemas.openxmlformats.org/officeDocument/2006/relationships/image" Target="../media/image8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33" Type="http://schemas.openxmlformats.org/officeDocument/2006/relationships/image" Target="../media/image28.png"/><Relationship Id="rId34" Type="http://schemas.openxmlformats.org/officeDocument/2006/relationships/image" Target="../media/image29.png"/><Relationship Id="rId35" Type="http://schemas.openxmlformats.org/officeDocument/2006/relationships/image" Target="../media/image30.png"/><Relationship Id="rId36" Type="http://schemas.openxmlformats.org/officeDocument/2006/relationships/image" Target="../media/image31.png"/><Relationship Id="rId10" Type="http://schemas.openxmlformats.org/officeDocument/2006/relationships/image" Target="../media/image9.emf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eg"/><Relationship Id="rId17" Type="http://schemas.openxmlformats.org/officeDocument/2006/relationships/image" Target="../media/image16.gif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1.emf"/><Relationship Id="rId37" Type="http://schemas.openxmlformats.org/officeDocument/2006/relationships/image" Target="../media/image32.png"/><Relationship Id="rId38" Type="http://schemas.openxmlformats.org/officeDocument/2006/relationships/image" Target="../media/image33.emf"/><Relationship Id="rId39" Type="http://schemas.openxmlformats.org/officeDocument/2006/relationships/image" Target="../media/image34.emf"/><Relationship Id="rId40" Type="http://schemas.openxmlformats.org/officeDocument/2006/relationships/image" Target="../media/image35.png"/><Relationship Id="rId41" Type="http://schemas.openxmlformats.org/officeDocument/2006/relationships/image" Target="../media/image36.png"/><Relationship Id="rId4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59922" y="-1"/>
            <a:ext cx="30018286" cy="42848214"/>
          </a:xfrm>
          <a:prstGeom prst="rect">
            <a:avLst/>
          </a:prstGeom>
          <a:solidFill>
            <a:srgbClr val="FFFDA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627" y="13767489"/>
            <a:ext cx="4956794" cy="3374466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954" y="13783660"/>
            <a:ext cx="4720673" cy="321372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09" y="13740136"/>
            <a:ext cx="4693592" cy="3195285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961" y="28639125"/>
            <a:ext cx="6508421" cy="4519877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345" y="28609199"/>
            <a:ext cx="6832918" cy="469989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229" y="9826179"/>
            <a:ext cx="4590584" cy="315754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627" y="9753920"/>
            <a:ext cx="4878159" cy="335534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704" y="9877530"/>
            <a:ext cx="4529835" cy="311575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3" y="27182759"/>
            <a:ext cx="2133600" cy="21209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64" y="29138001"/>
            <a:ext cx="2054102" cy="20178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68" y="40440923"/>
            <a:ext cx="2682991" cy="2075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31" y="40044462"/>
            <a:ext cx="3342744" cy="2693668"/>
          </a:xfrm>
          <a:prstGeom prst="rect">
            <a:avLst/>
          </a:prstGeom>
        </p:spPr>
      </p:pic>
      <p:sp>
        <p:nvSpPr>
          <p:cNvPr id="121" name="矩形 120"/>
          <p:cNvSpPr/>
          <p:nvPr/>
        </p:nvSpPr>
        <p:spPr>
          <a:xfrm>
            <a:off x="236630" y="7947786"/>
            <a:ext cx="15097106" cy="11326650"/>
          </a:xfrm>
          <a:prstGeom prst="rect">
            <a:avLst/>
          </a:prstGeom>
          <a:solidFill>
            <a:srgbClr val="FFFDAF"/>
          </a:solidFill>
          <a:ln w="101600" cap="rnd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-372677" y="254576"/>
                <a:ext cx="30926314" cy="6015920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20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20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10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11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2.Department of Physics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11000" i="1" dirty="0">
                    <a:solidFill>
                      <a:srgbClr val="0000FF"/>
                    </a:solidFill>
                  </a:rPr>
                </a:br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11000" i="1" dirty="0">
                    <a:solidFill>
                      <a:srgbClr val="0000FF"/>
                    </a:solidFill>
                  </a:rPr>
                </a:br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10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677" y="254576"/>
                <a:ext cx="30926314" cy="6015920"/>
              </a:xfrm>
              <a:prstGeom prst="rect">
                <a:avLst/>
              </a:prstGeom>
              <a:blipFill rotWithShape="0">
                <a:blip r:embed="rId15"/>
                <a:stretch>
                  <a:fillRect t="-89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1333" y="5051572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u="sng" baseline="-25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169120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8" y="1652456"/>
            <a:ext cx="3101770" cy="30939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073" y="1756375"/>
            <a:ext cx="2685230" cy="2678432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方程式" r:id="rId18" imgW="190500" imgH="152400" progId="Equation.3">
                  <p:embed/>
                </p:oleObj>
              </mc:Choice>
              <mc:Fallback>
                <p:oleObj name="方程式" r:id="rId18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5646235" y="33130071"/>
                <a:ext cx="14334029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Summary for soft drop </a:t>
                </a:r>
                <a:r>
                  <a:rPr lang="en-US" altLang="zh-TW" sz="4800" b="1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lang="en-US" altLang="zh-TW" sz="4800" b="1" u="sng" dirty="0" smtClean="0">
                    <a:solidFill>
                      <a:schemeClr val="tx1"/>
                    </a:solidFill>
                  </a:rPr>
                  <a:t>(CMS),</a:t>
                </a:r>
                <a:r>
                  <a:rPr lang="en-US" altLang="zh-TW" sz="4800" b="1" u="sng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altLang="zh-TW" sz="4800" b="1" i="1" u="sng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TW" sz="4800" b="1" u="sng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the best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smallest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detector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size? </a:t>
                </a:r>
                <a:endParaRPr lang="zh-TW" altLang="en-US" sz="5000" u="sng" baseline="-250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5" y="33130071"/>
                <a:ext cx="14334029" cy="1631216"/>
              </a:xfrm>
              <a:prstGeom prst="rect">
                <a:avLst/>
              </a:prstGeom>
              <a:blipFill rotWithShape="0">
                <a:blip r:embed="rId20"/>
                <a:stretch>
                  <a:fillRect l="-2042" t="-10112" b="-19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noFill/>
              <a:ln w="101600" cmpd="sng">
                <a:solidFill>
                  <a:srgbClr val="00B0F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Basic Jet </a:t>
                </a:r>
                <a:r>
                  <a:rPr lang="en-US" altLang="zh-TW" sz="5000" b="1" u="sng" dirty="0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Algorithm</a:t>
                </a:r>
                <a:endParaRPr lang="en-US" altLang="zh-TW" sz="5000" b="1" u="sng" dirty="0" smtClean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4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4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4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400" b="1" dirty="0" smtClean="0">
                  <a:latin typeface="+mj-lt"/>
                  <a:cs typeface="Arial" pitchFamily="34" charset="0"/>
                </a:endParaRPr>
              </a:p>
              <a:p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into one particle**</a:t>
                </a: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blipFill rotWithShape="0">
                <a:blip r:embed="rId21"/>
                <a:stretch>
                  <a:fillRect l="-1113" t="-1581" b="-2372"/>
                </a:stretch>
              </a:blipFill>
              <a:ln w="101600" cmpd="sng">
                <a:solidFill>
                  <a:srgbClr val="00B0F0"/>
                </a:solidFill>
                <a:prstDash val="sys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3601" y="25682511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Variables</a:t>
            </a:r>
            <a:endParaRPr lang="zh-TW" altLang="en-US" sz="5000" u="sng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15558958" y="16908929"/>
                <a:ext cx="14170566" cy="2140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48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Summary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TW" sz="4800" b="1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US" altLang="zh-TW" sz="4800" b="1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4800" b="1" u="sng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</m:oMath>
                </a14:m>
                <a:r>
                  <a:rPr lang="en-US" altLang="zh-TW" sz="48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endParaRPr lang="en-US" altLang="zh-TW" sz="4800" b="1" u="sng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the best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smallest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detector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size? </a:t>
                </a:r>
                <a:endParaRPr lang="zh-TW" altLang="en-US" sz="4800" baseline="-25000" dirty="0"/>
              </a:p>
              <a:p>
                <a:endParaRPr lang="zh-TW" altLang="en-US" sz="4800" baseline="-25000" dirty="0"/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958" y="16908929"/>
                <a:ext cx="14170566" cy="2140586"/>
              </a:xfrm>
              <a:prstGeom prst="rect">
                <a:avLst/>
              </a:prstGeom>
              <a:blipFill rotWithShape="0">
                <a:blip r:embed="rId22"/>
                <a:stretch>
                  <a:fillRect l="-1935" t="-5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15638786" y="13117613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omparison of different detector 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sizes: </a:t>
            </a:r>
            <a:endParaRPr lang="zh-TW" altLang="en-US" sz="4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236630" y="26259259"/>
                <a:ext cx="14853850" cy="13415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latin typeface="Arial" pitchFamily="34" charset="0"/>
                    <a:cs typeface="Arial" pitchFamily="34" charset="0"/>
                  </a:rPr>
                  <a:t>1.</a:t>
                </a:r>
                <a:r>
                  <a:rPr lang="en-US" altLang="zh-TW" sz="4800" b="1" dirty="0" smtClean="0">
                    <a:latin typeface="Arial" pitchFamily="34" charset="0"/>
                    <a:cs typeface="Arial" pitchFamily="34" charset="0"/>
                  </a:rPr>
                  <a:t>N-subjetness</a:t>
                </a:r>
                <a:r>
                  <a:rPr lang="en-US" altLang="zh-TW" sz="50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𝑑𝑖𝑠𝑡𝑎𝑛𝑐𝑒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𝑏𝑒𝑡𝑤𝑒𝑒𝑛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𝑐𝑜𝑛𝑠𝑡𝑢𝑖𝑒𝑛𝑡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𝑖𝑛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𝑒𝑡𝑎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𝑝h𝑖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𝑝𝑙𝑎𝑛𝑒</m:t>
                    </m:r>
                  </m:oMath>
                </a14:m>
                <a:endParaRPr lang="en-US" altLang="zh-TW" sz="3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2.Energy correlation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 </m:t>
                      </m:r>
                      <m:r>
                        <a:rPr lang="zh-TW" alt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       </m:t>
                      </m:r>
                      <m:r>
                        <a:rPr lang="en-US" altLang="zh-TW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800" b="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000" b="1" dirty="0" smtClean="0">
                  <a:solidFill>
                    <a:schemeClr val="tx1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" y="26259259"/>
                <a:ext cx="14853850" cy="13415789"/>
              </a:xfrm>
              <a:prstGeom prst="rect">
                <a:avLst/>
              </a:prstGeom>
              <a:blipFill rotWithShape="0">
                <a:blip r:embed="rId23"/>
                <a:stretch>
                  <a:fillRect l="-1970" t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/>
              <p:cNvSpPr/>
              <p:nvPr/>
            </p:nvSpPr>
            <p:spPr>
              <a:xfrm>
                <a:off x="15593340" y="23167468"/>
                <a:ext cx="1435451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Study of Soft Drop at </a:t>
                </a:r>
                <a14:m>
                  <m:oMath xmlns:m="http://schemas.openxmlformats.org/officeDocument/2006/math"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altLang="zh-TW" sz="5400" b="1" i="0" u="sng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</m:oMath>
                </a14:m>
                <a:r>
                  <a:rPr lang="en-US" altLang="zh-TW" sz="5400" b="1" u="sng" dirty="0" smtClean="0"/>
                  <a:t>CMS),</a:t>
                </a:r>
                <a:r>
                  <a:rPr lang="en-US" altLang="zh-TW" sz="5400" b="1" u="sng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lang="en-US" altLang="zh-TW" sz="5000" b="1" u="sng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zh-TW" altLang="en-US" sz="5000" u="sng" baseline="-25000" dirty="0"/>
              </a:p>
            </p:txBody>
          </p:sp>
        </mc:Choice>
        <mc:Fallback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340" y="23167468"/>
                <a:ext cx="14354517" cy="923330"/>
              </a:xfrm>
              <a:prstGeom prst="rect">
                <a:avLst/>
              </a:prstGeom>
              <a:blipFill rotWithShape="0">
                <a:blip r:embed="rId24"/>
                <a:stretch>
                  <a:fillRect t="-17763" b="-3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/>
              <p:cNvSpPr/>
              <p:nvPr/>
            </p:nvSpPr>
            <p:spPr>
              <a:xfrm>
                <a:off x="15521651" y="8013686"/>
                <a:ext cx="14581802" cy="976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Variables Study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5400" b="1" i="1" u="sng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</m:oMath>
                </a14:m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endParaRPr lang="zh-TW" altLang="en-US" sz="5000" u="sng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1651" y="8013686"/>
                <a:ext cx="14581802" cy="976934"/>
              </a:xfrm>
              <a:prstGeom prst="rect">
                <a:avLst/>
              </a:prstGeom>
              <a:blipFill rotWithShape="0">
                <a:blip r:embed="rId25"/>
                <a:stretch>
                  <a:fillRect t="-5625" b="-3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061052" y="38460617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4800" b="1" u="sng" dirty="0" smtClean="0"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4800" b="1" u="sng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4800" b="1" u="sng" dirty="0" smtClean="0">
                <a:latin typeface="Arial" pitchFamily="34" charset="0"/>
                <a:cs typeface="Arial" pitchFamily="34" charset="0"/>
              </a:rPr>
              <a:t>Background </a:t>
            </a:r>
            <a:r>
              <a:rPr lang="en-US" altLang="zh-TW" sz="4800" b="1" u="sng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US" altLang="zh-TW" sz="4800" b="1" u="sng" dirty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4800" b="1" u="sng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u="sng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u="sng" dirty="0" err="1" smtClean="0"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 4 Simulation of Future Detector </a:t>
            </a:r>
            <a:r>
              <a:rPr lang="en-US" altLang="zh-TW" sz="5000" b="1" u="sng" dirty="0" err="1" smtClean="0"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zh-TW" altLang="en-US" sz="5000" u="sng" baseline="-25000" dirty="0"/>
          </a:p>
        </p:txBody>
      </p:sp>
      <p:sp>
        <p:nvSpPr>
          <p:cNvPr id="52" name="矩形 51"/>
          <p:cNvSpPr/>
          <p:nvPr/>
        </p:nvSpPr>
        <p:spPr>
          <a:xfrm>
            <a:off x="15593340" y="8876649"/>
            <a:ext cx="14386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Distribution of 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Z’-&gt;WW, Z’-&gt;</a:t>
            </a:r>
            <a:r>
              <a:rPr lang="en-US" altLang="zh-TW" sz="4800" b="1" dirty="0" err="1" smtClean="0"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Z’-&gt;</a:t>
            </a:r>
            <a:r>
              <a:rPr lang="en-US" altLang="zh-TW" sz="4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, Z’-&gt;</a:t>
            </a:r>
            <a:r>
              <a:rPr lang="en-US" altLang="zh-TW" sz="4800" b="1" dirty="0" err="1" smtClean="0"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 : </a:t>
            </a:r>
            <a:endParaRPr lang="zh-TW" altLang="en-US" sz="48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20787517" y="40829157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Reference </a:t>
            </a:r>
            <a:endParaRPr lang="zh-TW" altLang="en-US" sz="5000" u="sng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 </a:t>
            </a:r>
            <a:r>
              <a:rPr lang="is-IS" altLang="zh-TW" sz="4000" dirty="0" smtClean="0"/>
              <a:t>JINST </a:t>
            </a:r>
            <a:r>
              <a:rPr lang="is-IS" altLang="zh-TW" sz="4000" dirty="0"/>
              <a:t>12 (2017) </a:t>
            </a:r>
            <a:r>
              <a:rPr lang="is-IS" altLang="zh-TW" sz="4000" dirty="0" smtClean="0"/>
              <a:t>P06009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9" y="15578456"/>
            <a:ext cx="14911652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1" y="40801665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497478" y="39793453"/>
            <a:ext cx="445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latin typeface="Arial" pitchFamily="34" charset="0"/>
                <a:cs typeface="Arial" pitchFamily="34" charset="0"/>
              </a:rPr>
              <a:t>Background:</a:t>
            </a:r>
            <a:endParaRPr kumimoji="1" lang="zh-TW" altLang="en-US" sz="5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9636650" y="3981846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0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blipFill rotWithShape="0">
                <a:blip r:embed="rId30"/>
                <a:stretch>
                  <a:fillRect l="-2789" t="-5521" b="-1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" y="35196068"/>
            <a:ext cx="1539016" cy="1969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5685176" y="18303977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176" y="18303977"/>
                <a:ext cx="13809689" cy="4530664"/>
              </a:xfrm>
              <a:prstGeom prst="rect">
                <a:avLst/>
              </a:prstGeom>
              <a:blipFill rotWithShape="0">
                <a:blip r:embed="rId32"/>
                <a:stretch>
                  <a:fillRect l="-1325" t="-1884" r="-2031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14421994" y="28209144"/>
            <a:ext cx="14790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latin typeface="Arial" pitchFamily="34" charset="0"/>
                <a:cs typeface="Arial" pitchFamily="34" charset="0"/>
              </a:rPr>
              <a:t>Comparison of different detector size: </a:t>
            </a:r>
            <a:endParaRPr lang="zh-TW" altLang="en-US" sz="5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51353" y="7891489"/>
            <a:ext cx="14626855" cy="15092998"/>
          </a:xfrm>
          <a:prstGeom prst="rect">
            <a:avLst/>
          </a:prstGeom>
          <a:noFill/>
          <a:ln w="101600">
            <a:solidFill>
              <a:srgbClr val="22FF13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8278" y="25555683"/>
            <a:ext cx="15232092" cy="13676990"/>
          </a:xfrm>
          <a:prstGeom prst="rect">
            <a:avLst/>
          </a:prstGeom>
          <a:noFill/>
          <a:ln w="1016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31955296"/>
            <a:ext cx="1844933" cy="24074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8278" y="39326907"/>
            <a:ext cx="15247774" cy="3366394"/>
          </a:xfrm>
          <a:prstGeom prst="rect">
            <a:avLst/>
          </a:prstGeom>
          <a:noFill/>
          <a:ln w="1016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521650" y="23061897"/>
            <a:ext cx="14581802" cy="17735244"/>
          </a:xfrm>
          <a:prstGeom prst="rect">
            <a:avLst/>
          </a:prstGeom>
          <a:noFill/>
          <a:ln w="1016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521650" y="40954558"/>
            <a:ext cx="14595816" cy="1738743"/>
          </a:xfrm>
          <a:prstGeom prst="rect">
            <a:avLst/>
          </a:prstGeom>
          <a:noFill/>
          <a:ln w="1016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491817"/>
                  </p:ext>
                </p:extLst>
              </p:nvPr>
            </p:nvGraphicFramePr>
            <p:xfrm>
              <a:off x="15685175" y="34625330"/>
              <a:ext cx="14251856" cy="6218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5105"/>
                    <a:gridCol w="2687705"/>
                    <a:gridCol w="2790920"/>
                    <a:gridCol w="2790920"/>
                    <a:gridCol w="2907206"/>
                  </a:tblGrid>
                  <a:tr h="1617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0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000" dirty="0" smtClean="0"/>
                            <a:t>(from near highest)</a:t>
                          </a:r>
                          <a:endParaRPr lang="zh-TW" altLang="en-US" sz="3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𝟓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𝟏𝟎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𝟐𝟎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𝟒𝟎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Signal=WW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Signal=WW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</a:t>
                          </a:r>
                          <a:r>
                            <a:rPr lang="en-US" altLang="zh-TW" sz="3000" dirty="0" err="1" smtClean="0"/>
                            <a:t>tt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</a:t>
                          </a:r>
                          <a:r>
                            <a:rPr lang="en-US" altLang="zh-TW" sz="3000" dirty="0" err="1" smtClean="0"/>
                            <a:t>tt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491817"/>
                  </p:ext>
                </p:extLst>
              </p:nvPr>
            </p:nvGraphicFramePr>
            <p:xfrm>
              <a:off x="15685175" y="34625330"/>
              <a:ext cx="14251856" cy="6218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5105"/>
                    <a:gridCol w="2687705"/>
                    <a:gridCol w="2790920"/>
                    <a:gridCol w="2790920"/>
                    <a:gridCol w="2907206"/>
                  </a:tblGrid>
                  <a:tr h="1617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0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000" dirty="0" smtClean="0"/>
                            <a:t>(from near highest)</a:t>
                          </a:r>
                          <a:endParaRPr lang="zh-TW" altLang="en-US" sz="3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114739" t="-4511" r="-31700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206769" t="-4511" r="-2052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06769" t="-4511" r="-1052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0566" t="-4511" r="-1048" b="-300000"/>
                          </a:stretch>
                        </a:blipFill>
                      </a:tcPr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147872" r="-364881" b="-3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246561" r="-364881" b="-2227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346561" r="-364881" b="-1227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446561" r="-364881" b="-227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 flipH="1">
                <a:off x="19722472" y="9435336"/>
                <a:ext cx="573509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𝝉</m:t>
                          </m:r>
                        </m:e>
                        <m:sub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722472" y="9435336"/>
                <a:ext cx="5735098" cy="707886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6924100" y="9399977"/>
                <a:ext cx="10315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𝝉</m:t>
                          </m:r>
                        </m:e>
                        <m:sub>
                          <m:r>
                            <a:rPr kumimoji="1" lang="en-US" altLang="zh-TW" sz="40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100" y="9399977"/>
                <a:ext cx="1031500" cy="707886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7666453" y="9387857"/>
                <a:ext cx="1178977" cy="869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40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TW" sz="40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𝟏</m:t>
                          </m:r>
                          <m:r>
                            <a:rPr kumimoji="1" lang="en-US" altLang="zh-TW" sz="4000" b="1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453" y="9387857"/>
                <a:ext cx="1178977" cy="869469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圖片 4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212" y="24186412"/>
            <a:ext cx="6130693" cy="4216879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57" y="24134385"/>
            <a:ext cx="6178480" cy="4249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17176342" y="23967405"/>
                <a:ext cx="477880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4400" dirty="0" smtClean="0"/>
                  <a:t>Soft drop </a:t>
                </a:r>
                <a14:m>
                  <m:oMath xmlns:m="http://schemas.openxmlformats.org/officeDocument/2006/math">
                    <m:r>
                      <a:rPr lang="en-US" altLang="zh-TW" sz="4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kumimoji="1" lang="zh-TW" altLang="en-US" sz="4400" dirty="0"/>
              </a:p>
              <a:p>
                <a:endParaRPr kumimoji="1" lang="zh-TW" altLang="en-US" sz="44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42" y="23967405"/>
                <a:ext cx="4778808" cy="1446550"/>
              </a:xfrm>
              <a:prstGeom prst="rect">
                <a:avLst/>
              </a:prstGeom>
              <a:blipFill rotWithShape="0">
                <a:blip r:embed="rId40"/>
                <a:stretch>
                  <a:fillRect l="-5230" t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24046495" y="23976968"/>
                <a:ext cx="36690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4000" dirty="0" smtClean="0"/>
                  <a:t>Soft drop </a:t>
                </a:r>
                <a14:m>
                  <m:oMath xmlns:m="http://schemas.openxmlformats.org/officeDocument/2006/math">
                    <m:r>
                      <a:rPr lang="en-US" altLang="zh-TW" sz="40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0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0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kumimoji="1" lang="en-US" altLang="zh-TW" sz="4000" dirty="0"/>
                  <a:t> </a:t>
                </a:r>
                <a:endParaRPr lang="zh-TW" altLang="en-US" sz="4000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495" y="23976968"/>
                <a:ext cx="3669018" cy="707886"/>
              </a:xfrm>
              <a:prstGeom prst="rect">
                <a:avLst/>
              </a:prstGeom>
              <a:blipFill rotWithShape="0">
                <a:blip r:embed="rId41"/>
                <a:stretch>
                  <a:fillRect l="-5980" t="-15517" b="-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表格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4973333"/>
                  </p:ext>
                </p:extLst>
              </p:nvPr>
            </p:nvGraphicFramePr>
            <p:xfrm>
              <a:off x="15673772" y="18418598"/>
              <a:ext cx="14429680" cy="454768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885936"/>
                    <a:gridCol w="2885936"/>
                    <a:gridCol w="2885936"/>
                    <a:gridCol w="2885936"/>
                    <a:gridCol w="2885936"/>
                  </a:tblGrid>
                  <a:tr h="142666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smtClean="0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/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/>
                                  <m:t>=</m:t>
                                </m:r>
                                <m:r>
                                  <a:rPr lang="en-US" altLang="zh-TW" sz="2800" smtClean="0"/>
                                  <m:t>𝟓</m:t>
                                </m:r>
                                <m:r>
                                  <a:rPr lang="en-US" altLang="zh-TW" sz="2800" smtClean="0"/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smtClean="0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/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/>
                                  <m:t>=</m:t>
                                </m:r>
                                <m:r>
                                  <a:rPr lang="en-US" altLang="zh-TW" sz="2800" smtClean="0"/>
                                  <m:t>𝟏𝟎</m:t>
                                </m:r>
                                <m:r>
                                  <a:rPr lang="en-US" altLang="zh-TW" sz="2800" smtClean="0"/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smtClean="0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/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/>
                                  <m:t>=</m:t>
                                </m:r>
                                <m:r>
                                  <a:rPr lang="en-US" altLang="zh-TW" sz="2800" smtClean="0"/>
                                  <m:t>𝟐𝟎</m:t>
                                </m:r>
                                <m:r>
                                  <a:rPr lang="en-US" altLang="zh-TW" sz="2800" smtClean="0"/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smtClean="0"/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/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/>
                                  <m:t>=</m:t>
                                </m:r>
                                <m:r>
                                  <a:rPr lang="en-US" altLang="zh-TW" sz="2800" smtClean="0"/>
                                  <m:t>𝟒𝟎</m:t>
                                </m:r>
                                <m:r>
                                  <a:rPr lang="en-US" altLang="zh-TW" sz="2800" smtClean="0"/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TW" sz="3200" smtClean="0"/>
                                    </m:ctrlPr>
                                  </m:sSubSupPr>
                                  <m:e>
                                    <m:r>
                                      <a:rPr kumimoji="1" lang="en-US" altLang="zh-TW" sz="3200"/>
                                      <m:t>𝑪</m:t>
                                    </m:r>
                                  </m:e>
                                  <m:sub>
                                    <m:r>
                                      <a:rPr kumimoji="1" lang="en-US" altLang="zh-TW" sz="3200"/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zh-TW" sz="3200"/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3200" smtClean="0"/>
                                    </m:ctrlPr>
                                  </m:sSubPr>
                                  <m:e>
                                    <m:r>
                                      <a:rPr kumimoji="1" lang="en-US" altLang="zh-TW" sz="3200"/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zh-TW" sz="3200"/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3200" smtClean="0"/>
                                    </m:ctrlPr>
                                  </m:sSubPr>
                                  <m:e>
                                    <m:r>
                                      <a:rPr kumimoji="1" lang="en-US" altLang="zh-TW" sz="3200"/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zh-TW" sz="3200" smtClean="0"/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0" name="表格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4973333"/>
                  </p:ext>
                </p:extLst>
              </p:nvPr>
            </p:nvGraphicFramePr>
            <p:xfrm>
              <a:off x="15673772" y="18418598"/>
              <a:ext cx="14429680" cy="454768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885936"/>
                    <a:gridCol w="2885936"/>
                    <a:gridCol w="2885936"/>
                    <a:gridCol w="2885936"/>
                    <a:gridCol w="2885936"/>
                  </a:tblGrid>
                  <a:tr h="142666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100423" t="-427" r="-301268" b="-24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00000" t="-427" r="-200633" b="-24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300634" t="-427" r="-101057" b="-24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399789" t="-427" r="-844" b="-245726"/>
                          </a:stretch>
                        </a:blipFill>
                      </a:tcPr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11" t="-137427" r="-400422" b="-236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11" t="-237427" r="-400422" b="-136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11" t="-337427" r="-400422" b="-36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19718</TotalTime>
  <Words>995</Words>
  <Application>Microsoft Macintosh PowerPoint</Application>
  <PresentationFormat>自訂</PresentationFormat>
  <Paragraphs>116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225</cp:revision>
  <cp:lastPrinted>2017-12-28T15:28:39Z</cp:lastPrinted>
  <dcterms:created xsi:type="dcterms:W3CDTF">2015-01-22T03:56:27Z</dcterms:created>
  <dcterms:modified xsi:type="dcterms:W3CDTF">2018-01-17T07:05:37Z</dcterms:modified>
</cp:coreProperties>
</file>