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3" r:id="rId4"/>
    <p:sldId id="260" r:id="rId5"/>
    <p:sldId id="261" r:id="rId6"/>
    <p:sldId id="257" r:id="rId7"/>
    <p:sldId id="264" r:id="rId8"/>
    <p:sldId id="270" r:id="rId9"/>
    <p:sldId id="291" r:id="rId10"/>
    <p:sldId id="292" r:id="rId11"/>
    <p:sldId id="293" r:id="rId12"/>
    <p:sldId id="274" r:id="rId13"/>
    <p:sldId id="273" r:id="rId14"/>
    <p:sldId id="275" r:id="rId15"/>
    <p:sldId id="286" r:id="rId16"/>
    <p:sldId id="285" r:id="rId17"/>
    <p:sldId id="294" r:id="rId18"/>
    <p:sldId id="284" r:id="rId19"/>
    <p:sldId id="278" r:id="rId20"/>
    <p:sldId id="279" r:id="rId21"/>
    <p:sldId id="280" r:id="rId22"/>
    <p:sldId id="271" r:id="rId23"/>
    <p:sldId id="289" r:id="rId24"/>
    <p:sldId id="290" r:id="rId25"/>
    <p:sldId id="288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55"/>
  </p:normalViewPr>
  <p:slideViewPr>
    <p:cSldViewPr snapToGrid="0" snapToObjects="1">
      <p:cViewPr>
        <p:scale>
          <a:sx n="105" d="100"/>
          <a:sy n="105" d="100"/>
        </p:scale>
        <p:origin x="208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A8DC5-3835-CF4E-B1E4-648AB18D13C9}" type="datetimeFigureOut">
              <a:rPr kumimoji="1" lang="zh-TW" altLang="en-US" smtClean="0"/>
              <a:t>2019/11/7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C1B58-5ECC-9C4C-BC38-2F57EE05A06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310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 smtClean="0"/>
              <a:t>按一下以編輯母片副標題樣式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230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340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0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193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470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2019/11/7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972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2019/11/7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898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2019/11/7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701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2019/11/7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877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2019/11/7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190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2019/11/7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5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</a:p>
          <a:p>
            <a:pPr lvl="4"/>
            <a:r>
              <a:rPr kumimoji="1" lang="zh-TW" altLang="en-US" dirty="0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C9801-8D77-9644-93C3-F2DD8B6E6A7A}" type="datetimeFigureOut">
              <a:rPr kumimoji="1" lang="zh-TW" altLang="en-US" smtClean="0"/>
              <a:t>2019/11/7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829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Relationship Id="rId3" Type="http://schemas.openxmlformats.org/officeDocument/2006/relationships/image" Target="../media/image1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esearchgate.net/figure/Relationship-between-external-electrical-field-and-band-gap-energy-on-pristine-germanene_fig2_282357381" TargetMode="Externa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cee.colorado.edu/~bart/book/eband5.htm" TargetMode="External"/><Relationship Id="rId4" Type="http://schemas.openxmlformats.org/officeDocument/2006/relationships/hyperlink" Target="http://folk.uio.no/ravi/cutn/semiphy/21.Borstein-Mos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i-hub.tw/10.1103/PhysRevB.24.1971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Carrier+lifetime+concentration&amp;sxsrf=ACYBGNRX_-wf-0_XGePwPz3r-STAx-jnXw:1572081781847&amp;source=lnms&amp;tbm=isch&amp;sa=X&amp;ved=0ahUKEwissaiBzbnlAhVRI6YKHd8gCPAQ_AUIEigB&amp;biw=1280&amp;bih=605#imgrc=ZFkOn2ay1IHZ9M:" TargetMode="External"/><Relationship Id="rId4" Type="http://schemas.openxmlformats.org/officeDocument/2006/relationships/hyperlink" Target="http://jes.ecsdl.org/content/145/9/3265.full.pdf+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pdf/1907.05067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smtClean="0"/>
              <a:t>Internal Amplification Ge(</a:t>
            </a:r>
            <a:r>
              <a:rPr kumimoji="1" lang="en-US" altLang="zh-TW" dirty="0" err="1" smtClean="0"/>
              <a:t>GeIA</a:t>
            </a:r>
            <a:r>
              <a:rPr kumimoji="1" lang="en-US" altLang="zh-TW" dirty="0" smtClean="0"/>
              <a:t>)</a:t>
            </a:r>
            <a:br>
              <a:rPr kumimoji="1" lang="en-US" altLang="zh-TW" dirty="0" smtClean="0"/>
            </a:b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Theory of predicting the necessary gain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*Chih-Hsiang Yeh, </a:t>
            </a:r>
            <a:r>
              <a:rPr kumimoji="1" lang="en-US" altLang="zh-TW" dirty="0" err="1" smtClean="0"/>
              <a:t>Tze-Tzing</a:t>
            </a:r>
            <a:r>
              <a:rPr kumimoji="1" lang="en-US" altLang="zh-TW" dirty="0" smtClean="0"/>
              <a:t> Henry Wong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316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Carrier lifetime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TW" dirty="0" smtClean="0"/>
                  <a:t>Normal </a:t>
                </a:r>
                <a:r>
                  <a:rPr kumimoji="1" lang="en-US" altLang="zh-TW" dirty="0" smtClean="0"/>
                  <a:t>concentration </a:t>
                </a:r>
                <a:r>
                  <a:rPr kumimoji="1" lang="en-US" altLang="zh-TW" dirty="0" smtClean="0"/>
                  <a:t>( Level: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</a:rPr>
                          <m:t>10</m:t>
                        </m:r>
                      </m:sup>
                    </m:sSup>
                    <m:r>
                      <a:rPr kumimoji="1" lang="en-US" altLang="zh-TW" b="0" i="1" smtClean="0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i="1">
                            <a:latin typeface="Cambria Math" charset="0"/>
                          </a:rPr>
                          <m:t>1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kumimoji="1" lang="en-US" altLang="zh-TW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𝑐𝑚</m:t>
                        </m:r>
                      </m:e>
                      <m:sup>
                        <m:r>
                          <a:rPr kumimoji="1" lang="en-US" altLang="zh-TW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kumimoji="1" lang="en-US" altLang="zh-TW" i="1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TW" dirty="0"/>
                  <a:t> </a:t>
                </a:r>
                <a:r>
                  <a:rPr kumimoji="1" lang="en-US" altLang="zh-TW" dirty="0" smtClean="0"/>
                  <a:t>) 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 </a:t>
                </a:r>
                <a:r>
                  <a:rPr kumimoji="1" lang="en-US" altLang="zh-TW" dirty="0" smtClean="0">
                    <a:sym typeface="Wingdings"/>
                  </a:rPr>
                  <a:t>Lifetime won’t be </a:t>
                </a:r>
                <a:r>
                  <a:rPr kumimoji="1" lang="en-US" altLang="zh-TW" dirty="0" smtClean="0">
                    <a:sym typeface="Wingdings"/>
                  </a:rPr>
                  <a:t>changed under the low temperature</a:t>
                </a:r>
              </a:p>
              <a:p>
                <a:r>
                  <a:rPr kumimoji="1" lang="en-US" altLang="zh-TW" dirty="0"/>
                  <a:t>Below 100K, The </a:t>
                </a:r>
                <a14:m>
                  <m:oMath xmlns:m="http://schemas.openxmlformats.org/officeDocument/2006/math">
                    <m:r>
                      <a:rPr kumimoji="1"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kumimoji="1" lang="en-US" altLang="zh-TW" dirty="0" smtClean="0"/>
                  <a:t> </a:t>
                </a:r>
                <a:r>
                  <a:rPr kumimoji="1" lang="en-US" altLang="zh-TW" dirty="0"/>
                  <a:t>of the material will remain the same value.</a:t>
                </a:r>
              </a:p>
              <a:p>
                <a:endParaRPr kumimoji="1"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832" y="3360626"/>
            <a:ext cx="2912872" cy="330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How do we know we are right?</a:t>
            </a:r>
            <a:br>
              <a:rPr kumimoji="1" lang="en-US" altLang="zh-TW" dirty="0" smtClean="0"/>
            </a:br>
            <a:r>
              <a:rPr kumimoji="1" lang="en-US" altLang="zh-TW" dirty="0" smtClean="0"/>
              <a:t>The standard case as follows: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433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The standard Germanium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b="1" dirty="0">
                    <a:solidFill>
                      <a:srgbClr val="FF0000"/>
                    </a:solidFill>
                  </a:rPr>
                  <a:t>1 x 1 x 1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𝒄𝒎</m:t>
                        </m:r>
                      </m:e>
                      <m:sup>
                        <m:r>
                          <a:rPr kumimoji="1" lang="en-US" altLang="zh-TW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en-US" altLang="zh-TW" b="1" dirty="0">
                    <a:solidFill>
                      <a:srgbClr val="FF0000"/>
                    </a:solidFill>
                  </a:rPr>
                  <a:t>)</a:t>
                </a:r>
                <a:endParaRPr kumimoji="1" lang="en-US" altLang="zh-TW" b="1" dirty="0" smtClean="0">
                  <a:solidFill>
                    <a:srgbClr val="FF0000"/>
                  </a:solidFill>
                </a:endParaRPr>
              </a:p>
              <a:p>
                <a:endParaRPr kumimoji="1" lang="en-US" altLang="zh-TW" b="1" dirty="0">
                  <a:solidFill>
                    <a:srgbClr val="FF0000"/>
                  </a:solidFill>
                </a:endParaRPr>
              </a:p>
              <a:p>
                <a:r>
                  <a:rPr kumimoji="1" lang="en-US" altLang="zh-TW" b="1" dirty="0" smtClean="0">
                    <a:solidFill>
                      <a:srgbClr val="FF0000"/>
                    </a:solidFill>
                  </a:rPr>
                  <a:t>To see if the threshold of the detector is reasonable</a:t>
                </a:r>
                <a:endParaRPr kumimoji="1" lang="en-US" altLang="zh-TW" b="1" dirty="0">
                  <a:solidFill>
                    <a:srgbClr val="FF0000"/>
                  </a:solidFill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019646" y="4131333"/>
            <a:ext cx="1581150" cy="158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651812" y="3816074"/>
            <a:ext cx="314325" cy="3143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653058" y="5690257"/>
            <a:ext cx="314325" cy="3143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2569602" y="4167843"/>
            <a:ext cx="481235" cy="158115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353146" y="5653743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+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353146" y="363444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>
                <a:solidFill>
                  <a:srgbClr val="FF0000"/>
                </a:solidFill>
              </a:rPr>
              <a:t>-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31302" y="4696808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0070C0"/>
                </a:solidFill>
              </a:rPr>
              <a:t>1 cm</a:t>
            </a:r>
            <a:endParaRPr kumimoji="1"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150752" y="4367092"/>
            <a:ext cx="72405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</a:rPr>
              <a:t>Velocity?</a:t>
            </a:r>
          </a:p>
          <a:p>
            <a:r>
              <a:rPr kumimoji="1" lang="en-US" altLang="zh-TW" sz="3200" dirty="0" smtClean="0">
                <a:solidFill>
                  <a:srgbClr val="FF0000"/>
                </a:solidFill>
                <a:sym typeface="Wingdings"/>
              </a:rPr>
              <a:t> The next one we need to know</a:t>
            </a:r>
            <a:endParaRPr kumimoji="1"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759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The velocity of the electron in Ge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11" y="1923914"/>
            <a:ext cx="7374089" cy="3702176"/>
          </a:xfrm>
        </p:spPr>
      </p:pic>
      <p:sp>
        <p:nvSpPr>
          <p:cNvPr id="5" name="文字方塊 4"/>
          <p:cNvSpPr txBox="1"/>
          <p:nvPr/>
        </p:nvSpPr>
        <p:spPr>
          <a:xfrm>
            <a:off x="768441" y="1896752"/>
            <a:ext cx="365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/>
              <a:t>Gain: 0-1000 case</a:t>
            </a:r>
          </a:p>
        </p:txBody>
      </p:sp>
      <p:cxnSp>
        <p:nvCxnSpPr>
          <p:cNvPr id="7" name="直線接點 6"/>
          <p:cNvCxnSpPr/>
          <p:nvPr/>
        </p:nvCxnSpPr>
        <p:spPr>
          <a:xfrm flipV="1">
            <a:off x="8290560" y="2185524"/>
            <a:ext cx="12818" cy="31789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8630764" y="2185524"/>
            <a:ext cx="13383" cy="33191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254003" y="1769306"/>
            <a:ext cx="104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4K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11209372" y="2245199"/>
            <a:ext cx="13648" cy="31893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11550141" y="2183473"/>
            <a:ext cx="13083" cy="3321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1154377" y="1814141"/>
            <a:ext cx="104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77K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-140980" y="3395479"/>
                <a:ext cx="5511898" cy="2230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800" i="1">
                              <a:latin typeface="Cambria Math" charset="0"/>
                            </a:rPr>
                            <m:t>1 </m:t>
                          </m:r>
                          <m:r>
                            <a:rPr kumimoji="1" lang="en-US" altLang="zh-TW" sz="4800" i="1">
                              <a:latin typeface="Cambria Math" charset="0"/>
                            </a:rPr>
                            <m:t>𝑐𝑚</m:t>
                          </m:r>
                        </m:num>
                        <m:den>
                          <m:sSup>
                            <m:sSupPr>
                              <m:ctrlPr>
                                <a:rPr kumimoji="1" lang="mr-IN" altLang="zh-TW" sz="4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800" i="1">
                                  <a:latin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zh-TW" sz="4800" i="1">
                                  <a:latin typeface="Cambria Math" charset="0"/>
                                </a:rPr>
                                <m:t>7</m:t>
                              </m:r>
                            </m:sup>
                          </m:sSup>
                          <m:f>
                            <m:fPr>
                              <m:ctrlPr>
                                <a:rPr kumimoji="1" lang="mr-IN" altLang="zh-TW" sz="4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800" i="1">
                                  <a:latin typeface="Cambria Math" charset="0"/>
                                </a:rPr>
                                <m:t>𝑐𝑚</m:t>
                              </m:r>
                            </m:num>
                            <m:den>
                              <m:r>
                                <a:rPr kumimoji="1" lang="en-US" altLang="zh-TW" sz="4800" i="1">
                                  <a:latin typeface="Cambria Math" charset="0"/>
                                </a:rPr>
                                <m:t>𝑠</m:t>
                              </m:r>
                            </m:den>
                          </m:f>
                        </m:den>
                      </m:f>
                      <m:r>
                        <a:rPr kumimoji="1" lang="en-US" altLang="zh-TW" sz="4800" i="1">
                          <a:latin typeface="Cambria Math" charset="0"/>
                        </a:rPr>
                        <m:t>=</m:t>
                      </m:r>
                      <m:r>
                        <a:rPr kumimoji="1" lang="en-US" altLang="zh-TW" sz="4800" b="1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𝟎</m:t>
                      </m:r>
                      <m:r>
                        <a:rPr kumimoji="1" lang="en-US" altLang="zh-TW" sz="4800" b="1" i="1">
                          <a:solidFill>
                            <a:srgbClr val="FF0000"/>
                          </a:solidFill>
                          <a:latin typeface="Cambria Math" charset="0"/>
                        </a:rPr>
                        <m:t>.</m:t>
                      </m:r>
                      <m:r>
                        <a:rPr kumimoji="1" lang="en-US" altLang="zh-TW" sz="4800" b="1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kumimoji="1" lang="en-US" altLang="zh-TW" sz="4800" b="1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𝝁</m:t>
                      </m:r>
                      <m:r>
                        <a:rPr kumimoji="1" lang="en-US" altLang="zh-TW" sz="4800" b="1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𝒔</m:t>
                      </m:r>
                    </m:oMath>
                  </m:oMathPara>
                </a14:m>
                <a:endParaRPr kumimoji="1" lang="en-US" altLang="zh-TW" sz="4800" b="1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980" y="3395479"/>
                <a:ext cx="5511898" cy="22306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2487168" y="6064696"/>
            <a:ext cx="9607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FF0000"/>
                </a:solidFill>
              </a:rPr>
              <a:t>The electron crosses the detector within 1cm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5620512" y="2816352"/>
            <a:ext cx="3010252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9875520" y="3956304"/>
            <a:ext cx="1639687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甜甜圈 23"/>
          <p:cNvSpPr/>
          <p:nvPr/>
        </p:nvSpPr>
        <p:spPr>
          <a:xfrm>
            <a:off x="5089020" y="2470697"/>
            <a:ext cx="691310" cy="691310"/>
          </a:xfrm>
          <a:prstGeom prst="donut">
            <a:avLst>
              <a:gd name="adj" fmla="val 6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5" name="甜甜圈 24"/>
          <p:cNvSpPr/>
          <p:nvPr/>
        </p:nvSpPr>
        <p:spPr>
          <a:xfrm>
            <a:off x="11403154" y="3610649"/>
            <a:ext cx="691310" cy="691310"/>
          </a:xfrm>
          <a:prstGeom prst="donut">
            <a:avLst>
              <a:gd name="adj" fmla="val 6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7899113" y="3162007"/>
            <a:ext cx="36101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730047" y="3956304"/>
            <a:ext cx="36101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7939987" y="4301959"/>
            <a:ext cx="36101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7899113" y="5112727"/>
            <a:ext cx="36101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89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Band gap ( E, T, dopant )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1. Electric field: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</a:t>
                </a:r>
                <a:r>
                  <a:rPr kumimoji="1" lang="en-US" altLang="zh-TW" dirty="0" smtClean="0"/>
                  <a:t>It is not related to the band gap “Less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9</m:t>
                        </m:r>
                      </m:sup>
                    </m:sSup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𝑉</m:t>
                        </m:r>
                      </m:num>
                      <m:den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𝑐𝑚</m:t>
                        </m:r>
                      </m:den>
                    </m:f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TW" dirty="0" smtClean="0"/>
                  <a:t>”</a:t>
                </a:r>
              </a:p>
              <a:p>
                <a:endParaRPr kumimoji="1" lang="en-US" altLang="zh-TW" dirty="0" smtClean="0">
                  <a:sym typeface="Wingdings"/>
                </a:endParaRPr>
              </a:p>
              <a:p>
                <a:r>
                  <a:rPr kumimoji="1" lang="en-US" altLang="zh-TW" dirty="0" smtClean="0">
                    <a:sym typeface="Wingdings"/>
                  </a:rPr>
                  <a:t>2. </a:t>
                </a:r>
                <a:r>
                  <a:rPr lang="en-US" altLang="zh-TW" dirty="0"/>
                  <a:t>Heavy doping </a:t>
                </a:r>
                <a:endParaRPr lang="en-US" altLang="zh-TW" dirty="0" smtClean="0"/>
              </a:p>
              <a:p>
                <a:r>
                  <a:rPr lang="en-US" altLang="zh-TW" dirty="0" smtClean="0">
                    <a:sym typeface="Wingdings"/>
                  </a:rPr>
                  <a:t> </a:t>
                </a:r>
                <a:r>
                  <a:rPr lang="en-US" altLang="zh-TW" dirty="0">
                    <a:sym typeface="Wingdings"/>
                  </a:rPr>
                  <a:t>Not for our case. 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3. 77K,4K </a:t>
                </a:r>
              </a:p>
              <a:p>
                <a:r>
                  <a:rPr lang="en-US" altLang="zh-TW" dirty="0" smtClean="0">
                    <a:sym typeface="Wingdings"/>
                  </a:rPr>
                  <a:t> Bandgap~</a:t>
                </a:r>
                <a:r>
                  <a:rPr lang="en-US" altLang="zh-TW" dirty="0" smtClean="0"/>
                  <a:t>0.75eV</a:t>
                </a:r>
                <a:endParaRPr lang="en-US" altLang="zh-TW" dirty="0"/>
              </a:p>
              <a:p>
                <a:endParaRPr kumimoji="1" lang="en-US" altLang="zh-TW" dirty="0">
                  <a:sym typeface="Wingdings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b="-7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901" y="2973182"/>
            <a:ext cx="3337899" cy="388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7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E-h pair extension-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consider the phonon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>
                    <a:latin typeface="Cambria Math" charset="0"/>
                  </a:rPr>
                  <a:t>Consider the phonon </a:t>
                </a:r>
                <a:r>
                  <a:rPr kumimoji="1" lang="mr-IN" altLang="zh-TW" dirty="0" smtClean="0">
                    <a:latin typeface="Cambria Math" charset="0"/>
                  </a:rPr>
                  <a:t>–</a:t>
                </a:r>
                <a:r>
                  <a:rPr kumimoji="1" lang="en-US" altLang="zh-TW" dirty="0" smtClean="0">
                    <a:latin typeface="Cambria Math" charset="0"/>
                  </a:rPr>
                  <a:t> Losing the energy by the phonon</a:t>
                </a:r>
                <a:endParaRPr kumimoji="1" lang="en-US" altLang="zh-TW" b="0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𝑑𝑒𝑡𝑒𝑐𝑡𝑎𝑏𝑙𝑒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𝑟𝑒𝑎𝑙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 ∗ </m:t>
                    </m:r>
                    <m:f>
                      <m:fPr>
                        <m:ctrlPr>
                          <a:rPr kumimoji="1" lang="mr-IN" altLang="zh-TW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a:rPr kumimoji="1" lang="mr-IN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den>
                    </m:f>
                  </m:oMath>
                </a14:m>
                <a:endParaRPr kumimoji="1" lang="en-US" altLang="zh-TW" dirty="0" smtClean="0"/>
              </a:p>
              <a:p>
                <a:endParaRPr kumimoji="1" lang="en-US" altLang="zh-TW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𝑔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=0.75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𝑒𝑉</m:t>
                    </m:r>
                  </m:oMath>
                </a14:m>
                <a:endParaRPr kumimoji="1" lang="en-US" altLang="zh-TW" dirty="0" smtClean="0"/>
              </a:p>
              <a:p>
                <a14:m>
                  <m:oMath xmlns:m="http://schemas.openxmlformats.org/officeDocument/2006/math">
                    <m:r>
                      <a:rPr kumimoji="1"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(77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𝐾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)=3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𝑒𝑉</m:t>
                    </m:r>
                  </m:oMath>
                </a14:m>
                <a:endParaRPr kumimoji="1" lang="en-US" altLang="zh-TW" dirty="0" smtClean="0"/>
              </a:p>
              <a:p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(4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𝐾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)=3.5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𝑒𝑉</m:t>
                    </m:r>
                  </m:oMath>
                </a14:m>
                <a:endParaRPr kumimoji="1" lang="en-US" altLang="zh-TW" dirty="0"/>
              </a:p>
              <a:p>
                <a:endParaRPr kumimoji="1"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0" y="2482596"/>
            <a:ext cx="59817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New material ( e-h pair )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77K 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𝑆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 ∗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𝐺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∗</m:t>
                        </m:r>
                        <m:f>
                          <m:fPr>
                            <m:ctrlPr>
                              <a:rPr kumimoji="1" lang="mr-IN" altLang="zh-TW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TW" i="1">
                                <a:latin typeface="Cambria Math" charset="0"/>
                              </a:rPr>
                              <m:t>0.75</m:t>
                            </m:r>
                          </m:num>
                          <m:den>
                            <m:r>
                              <a:rPr kumimoji="1" lang="en-US" altLang="zh-TW" i="1"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kumimoji="1" lang="en-US" altLang="zh-TW" i="1">
                        <a:latin typeface="Cambria Math" charset="0"/>
                      </a:rPr>
                      <m:t>&gt;3 ∗ </m:t>
                    </m:r>
                    <m:rad>
                      <m:radPr>
                        <m:degHide m:val="on"/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𝐵</m:t>
                            </m:r>
                            <m:r>
                              <a:rPr kumimoji="1" lang="en-US" altLang="zh-TW" i="1">
                                <a:latin typeface="Cambria Math" charset="0"/>
                              </a:rPr>
                              <m:t> ∗</m:t>
                            </m:r>
                            <m:r>
                              <a:rPr kumimoji="1" lang="en-US" altLang="zh-TW" i="1">
                                <a:latin typeface="Cambria Math" charset="0"/>
                              </a:rPr>
                              <m:t>𝐺</m:t>
                            </m:r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∗</m:t>
                            </m:r>
                            <m:f>
                              <m:fPr>
                                <m:ctrlPr>
                                  <a:rPr kumimoji="1" lang="mr-IN" altLang="zh-TW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0.75</m:t>
                                </m:r>
                              </m:num>
                              <m:den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kumimoji="1" lang="en-US" altLang="zh-TW" dirty="0" smtClean="0"/>
              </a:p>
              <a:p>
                <a:r>
                  <a:rPr kumimoji="1" lang="en-US" altLang="zh-TW" dirty="0"/>
                  <a:t>4</a:t>
                </a:r>
                <a:r>
                  <a:rPr kumimoji="1" lang="en-US" altLang="zh-TW" dirty="0" smtClean="0"/>
                  <a:t>K </a:t>
                </a:r>
                <a:r>
                  <a:rPr kumimoji="1" lang="en-US" altLang="zh-TW" dirty="0"/>
                  <a:t>: </a:t>
                </a:r>
                <a:r>
                  <a:rPr kumimoji="1" lang="en-US" altLang="zh-TW" dirty="0"/>
                  <a:t> </a:t>
                </a:r>
                <a:r>
                  <a:rPr kumimoji="1" lang="en-US" altLang="zh-TW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𝑆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 ∗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𝐺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∗</m:t>
                        </m:r>
                        <m:f>
                          <m:fPr>
                            <m:ctrlPr>
                              <a:rPr kumimoji="1" lang="mr-IN" altLang="zh-TW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TW" i="1">
                                <a:latin typeface="Cambria Math" charset="0"/>
                              </a:rPr>
                              <m:t>0.75</m:t>
                            </m:r>
                          </m:num>
                          <m:den>
                            <m:r>
                              <a:rPr kumimoji="1" lang="en-US" altLang="zh-TW" i="1">
                                <a:latin typeface="Cambria Math" charset="0"/>
                              </a:rPr>
                              <m:t>3</m:t>
                            </m:r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.5</m:t>
                            </m:r>
                          </m:den>
                        </m:f>
                        <m:r>
                          <a:rPr kumimoji="1" lang="en-US" altLang="zh-TW" b="0" i="1" smtClean="0">
                            <a:latin typeface="Cambria Math" charset="0"/>
                          </a:rPr>
                          <m:t>)</m:t>
                        </m:r>
                      </m:e>
                    </m:d>
                    <m:r>
                      <a:rPr kumimoji="1" lang="en-US" altLang="zh-TW" i="1">
                        <a:latin typeface="Cambria Math" charset="0"/>
                      </a:rPr>
                      <m:t>&gt;3 ∗ </m:t>
                    </m:r>
                    <m:rad>
                      <m:radPr>
                        <m:degHide m:val="on"/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𝐵</m:t>
                            </m:r>
                            <m:r>
                              <a:rPr kumimoji="1" lang="en-US" altLang="zh-TW" i="1">
                                <a:latin typeface="Cambria Math" charset="0"/>
                              </a:rPr>
                              <m:t> ∗</m:t>
                            </m:r>
                            <m:r>
                              <a:rPr kumimoji="1" lang="en-US" altLang="zh-TW" i="1">
                                <a:latin typeface="Cambria Math" charset="0"/>
                              </a:rPr>
                              <m:t>𝐺</m:t>
                            </m:r>
                            <m:r>
                              <a:rPr kumimoji="1" lang="en-US" altLang="zh-TW" i="1">
                                <a:latin typeface="Cambria Math" charset="0"/>
                              </a:rPr>
                              <m:t>∗</m:t>
                            </m:r>
                            <m:f>
                              <m:fPr>
                                <m:ctrlPr>
                                  <a:rPr kumimoji="1" lang="mr-IN" altLang="zh-TW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0.75</m:t>
                                </m:r>
                              </m:num>
                              <m:den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3</m:t>
                                </m:r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.5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kumimoji="1" lang="en-US" altLang="zh-TW" dirty="0"/>
              </a:p>
              <a:p>
                <a:endParaRPr kumimoji="1" lang="en-US" altLang="zh-TW" dirty="0" smtClean="0"/>
              </a:p>
              <a:p>
                <a:endParaRPr kumimoji="1"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43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42" y="114324"/>
            <a:ext cx="6584006" cy="6282095"/>
          </a:xfrm>
        </p:spPr>
      </p:pic>
    </p:spTree>
    <p:extLst>
      <p:ext uri="{BB962C8B-B14F-4D97-AF65-F5344CB8AC3E}">
        <p14:creationId xmlns:p14="http://schemas.microsoft.com/office/powerpoint/2010/main" val="770331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Backup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1899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Image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.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67075" y="2571750"/>
            <a:ext cx="2076450" cy="278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048500" y="2571749"/>
            <a:ext cx="2076450" cy="278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57549" y="5448980"/>
            <a:ext cx="2076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>
                <a:solidFill>
                  <a:srgbClr val="FF0000"/>
                </a:solidFill>
              </a:rPr>
              <a:t>T equilibrium</a:t>
            </a:r>
          </a:p>
          <a:p>
            <a:pPr algn="ctr"/>
            <a:endParaRPr kumimoji="1" lang="en-US" altLang="zh-TW" sz="20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TW" sz="2000" b="1" dirty="0" smtClean="0">
                <a:solidFill>
                  <a:srgbClr val="7030A0"/>
                </a:solidFill>
              </a:rPr>
              <a:t>G=R</a:t>
            </a:r>
            <a:endParaRPr kumimoji="1" lang="zh-TW" altLang="en-US" sz="2000" b="1" dirty="0">
              <a:solidFill>
                <a:srgbClr val="7030A0"/>
              </a:solidFill>
            </a:endParaRPr>
          </a:p>
        </p:txBody>
      </p:sp>
      <p:sp>
        <p:nvSpPr>
          <p:cNvPr id="13" name="拱形 12"/>
          <p:cNvSpPr/>
          <p:nvPr/>
        </p:nvSpPr>
        <p:spPr>
          <a:xfrm>
            <a:off x="2659856" y="1423789"/>
            <a:ext cx="3290888" cy="229592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5" name="向上箭號 14"/>
          <p:cNvSpPr/>
          <p:nvPr/>
        </p:nvSpPr>
        <p:spPr>
          <a:xfrm>
            <a:off x="3722488" y="1094582"/>
            <a:ext cx="303609" cy="14676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4538066" y="1094581"/>
            <a:ext cx="281584" cy="15148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" y="3219450"/>
            <a:ext cx="3267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  <a:t>Generate rate</a:t>
            </a:r>
          </a:p>
          <a:p>
            <a:r>
              <a:rPr kumimoji="1"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  <a:t>(Evaporate)</a:t>
            </a:r>
            <a:endParaRPr kumimoji="1" lang="zh-TW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" y="4341669"/>
            <a:ext cx="3267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smtClean="0">
                <a:solidFill>
                  <a:srgbClr val="FF0000"/>
                </a:solidFill>
              </a:rPr>
              <a:t>Recombination rate </a:t>
            </a:r>
            <a:endParaRPr kumimoji="1" lang="en-US" altLang="zh-TW" sz="2800" b="1" dirty="0" smtClean="0">
              <a:solidFill>
                <a:srgbClr val="FF0000"/>
              </a:solidFill>
            </a:endParaRPr>
          </a:p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(Condensate)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向上箭號 21"/>
          <p:cNvSpPr/>
          <p:nvPr/>
        </p:nvSpPr>
        <p:spPr>
          <a:xfrm>
            <a:off x="7409850" y="365126"/>
            <a:ext cx="362549" cy="21971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8181374" y="1070967"/>
            <a:ext cx="281584" cy="15148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991350" y="5448980"/>
            <a:ext cx="2076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>
                <a:solidFill>
                  <a:srgbClr val="FF0000"/>
                </a:solidFill>
              </a:rPr>
              <a:t>Take off the cover</a:t>
            </a:r>
          </a:p>
          <a:p>
            <a:pPr algn="ctr"/>
            <a:endParaRPr kumimoji="1" lang="en-US" altLang="zh-TW" sz="20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TW" sz="2000" b="1" dirty="0" smtClean="0">
                <a:solidFill>
                  <a:srgbClr val="7030A0"/>
                </a:solidFill>
              </a:rPr>
              <a:t>G&gt;R</a:t>
            </a:r>
            <a:endParaRPr kumimoji="1" lang="zh-TW" altLang="en-US" sz="2000" b="1" dirty="0">
              <a:solidFill>
                <a:srgbClr val="7030A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895976" y="3977991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rgbClr val="0070C0"/>
                </a:solidFill>
              </a:rPr>
              <a:t>Water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181374" y="6367136"/>
            <a:ext cx="470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 smtClean="0">
                <a:solidFill>
                  <a:schemeClr val="accent6">
                    <a:lumMod val="50000"/>
                  </a:schemeClr>
                </a:solidFill>
              </a:rPr>
              <a:t>The same as our experiment!</a:t>
            </a:r>
            <a:endParaRPr kumimoji="1" lang="zh-TW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The reminder of the previous results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At the first place, the ionization rates of electron and hole were predicted by some of the formulae: 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919768"/>
            <a:ext cx="4127500" cy="39382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61" y="2919768"/>
            <a:ext cx="4127500" cy="393823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799295" y="3376078"/>
            <a:ext cx="480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Arial" charset="0"/>
                <a:ea typeface="Arial" charset="0"/>
                <a:cs typeface="Arial" charset="0"/>
              </a:rPr>
              <a:t>Ionization rate</a:t>
            </a: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dirty="0" smtClean="0">
                <a:latin typeface="Arial" charset="0"/>
                <a:ea typeface="Arial" charset="0"/>
                <a:cs typeface="Arial" charset="0"/>
                <a:sym typeface="Wingdings"/>
              </a:rPr>
              <a:t>Give us the “Gain” in the end. </a:t>
            </a: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dirty="0" smtClean="0">
                <a:latin typeface="Arial" charset="0"/>
                <a:ea typeface="Arial" charset="0"/>
                <a:cs typeface="Arial" charset="0"/>
                <a:sym typeface="Wingdings"/>
              </a:rPr>
              <a:t>Great! But what‘s the next?</a:t>
            </a:r>
          </a:p>
          <a:p>
            <a:pPr marL="285750" indent="-285750">
              <a:buFont typeface="Wingdings" charset="2"/>
              <a:buChar char="è"/>
            </a:pPr>
            <a:endParaRPr kumimoji="1" lang="en-US" altLang="zh-TW" dirty="0" smtClean="0"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Debut of our “BKG”!!</a:t>
            </a:r>
          </a:p>
          <a:p>
            <a:pPr marL="285750" indent="-285750">
              <a:buFont typeface="Wingdings" charset="2"/>
              <a:buChar char="è"/>
            </a:pPr>
            <a:endParaRPr kumimoji="1" lang="en-US" altLang="zh-TW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b="1" dirty="0" smtClean="0">
                <a:latin typeface="Arial" charset="0"/>
                <a:ea typeface="Arial" charset="0"/>
                <a:cs typeface="Arial" charset="0"/>
                <a:sym typeface="Wingdings"/>
              </a:rPr>
              <a:t>Umm</a:t>
            </a:r>
            <a:r>
              <a:rPr kumimoji="1" lang="mr-IN" altLang="zh-TW" b="1" dirty="0" smtClean="0">
                <a:latin typeface="Arial" charset="0"/>
                <a:ea typeface="Arial" charset="0"/>
                <a:cs typeface="Arial" charset="0"/>
                <a:sym typeface="Wingdings"/>
              </a:rPr>
              <a:t>…</a:t>
            </a:r>
            <a:r>
              <a:rPr kumimoji="1" lang="en-US" altLang="zh-TW" b="1" dirty="0" smtClean="0">
                <a:latin typeface="Arial" charset="0"/>
                <a:ea typeface="Arial" charset="0"/>
                <a:cs typeface="Arial" charset="0"/>
                <a:sym typeface="Wingdings"/>
              </a:rPr>
              <a:t>It seems complicated!</a:t>
            </a:r>
          </a:p>
          <a:p>
            <a:pPr marL="285750" indent="-285750">
              <a:buFont typeface="Wingdings" charset="2"/>
              <a:buChar char="è"/>
            </a:pPr>
            <a:endParaRPr kumimoji="1" lang="en-US" altLang="zh-TW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Let me map out the blueprint first!</a:t>
            </a:r>
            <a:endParaRPr kumimoji="1" lang="en-US" altLang="zh-TW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76499" y="2735102"/>
            <a:ext cx="299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Signal(Ge)</a:t>
            </a:r>
            <a:endParaRPr kumimoji="1" lang="zh-TW" altLang="en-US" b="1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54550" y="2727753"/>
            <a:ext cx="299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Signal(Impurities)</a:t>
            </a:r>
            <a:endParaRPr kumimoji="1" lang="zh-TW" altLang="en-US" b="1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69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Image again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.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67075" y="2571750"/>
            <a:ext cx="2076450" cy="278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048500" y="2571749"/>
            <a:ext cx="2076450" cy="278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57549" y="5448980"/>
            <a:ext cx="207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>
                <a:solidFill>
                  <a:srgbClr val="FF0000"/>
                </a:solidFill>
              </a:rPr>
              <a:t>T equilibrium</a:t>
            </a:r>
          </a:p>
          <a:p>
            <a:pPr algn="ctr"/>
            <a:r>
              <a:rPr kumimoji="1" lang="en-US" altLang="zh-TW" sz="2000" dirty="0" smtClean="0">
                <a:solidFill>
                  <a:srgbClr val="FF0000"/>
                </a:solidFill>
              </a:rPr>
              <a:t>(Electric field off)</a:t>
            </a:r>
          </a:p>
          <a:p>
            <a:pPr algn="ctr"/>
            <a:endParaRPr kumimoji="1" lang="en-US" altLang="zh-TW" sz="20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TW" sz="2000" b="1" dirty="0" smtClean="0">
                <a:solidFill>
                  <a:srgbClr val="7030A0"/>
                </a:solidFill>
              </a:rPr>
              <a:t>G=R</a:t>
            </a:r>
            <a:endParaRPr kumimoji="1" lang="zh-TW" altLang="en-US" sz="2000" b="1" dirty="0">
              <a:solidFill>
                <a:srgbClr val="7030A0"/>
              </a:solidFill>
            </a:endParaRPr>
          </a:p>
        </p:txBody>
      </p:sp>
      <p:sp>
        <p:nvSpPr>
          <p:cNvPr id="13" name="拱形 12"/>
          <p:cNvSpPr/>
          <p:nvPr/>
        </p:nvSpPr>
        <p:spPr>
          <a:xfrm>
            <a:off x="2659856" y="1423789"/>
            <a:ext cx="3290888" cy="229592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5" name="向上箭號 14"/>
          <p:cNvSpPr/>
          <p:nvPr/>
        </p:nvSpPr>
        <p:spPr>
          <a:xfrm>
            <a:off x="3722488" y="1094582"/>
            <a:ext cx="303609" cy="14676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4538066" y="1094581"/>
            <a:ext cx="281584" cy="15148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" y="3219450"/>
            <a:ext cx="3267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  <a:t>Generate rate</a:t>
            </a:r>
            <a:br>
              <a:rPr kumimoji="1"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kumimoji="1"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  <a:t>(e pop up)</a:t>
            </a:r>
            <a:endParaRPr kumimoji="1" lang="zh-TW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" y="4341669"/>
            <a:ext cx="3267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Recombination rate</a:t>
            </a:r>
          </a:p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(e absorbed)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向上箭號 21"/>
          <p:cNvSpPr/>
          <p:nvPr/>
        </p:nvSpPr>
        <p:spPr>
          <a:xfrm>
            <a:off x="7409850" y="365126"/>
            <a:ext cx="362549" cy="21971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8181374" y="1070967"/>
            <a:ext cx="281584" cy="15148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991350" y="5448980"/>
            <a:ext cx="207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>
                <a:solidFill>
                  <a:srgbClr val="FF0000"/>
                </a:solidFill>
              </a:rPr>
              <a:t>Take off the cover</a:t>
            </a:r>
          </a:p>
          <a:p>
            <a:pPr algn="ctr"/>
            <a:r>
              <a:rPr kumimoji="1" lang="en-US" altLang="zh-TW" sz="2000" dirty="0">
                <a:solidFill>
                  <a:srgbClr val="FF0000"/>
                </a:solidFill>
              </a:rPr>
              <a:t>(Electric field 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on)</a:t>
            </a:r>
          </a:p>
          <a:p>
            <a:pPr algn="ctr"/>
            <a:endParaRPr kumimoji="1" lang="en-US" altLang="zh-TW" sz="20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TW" sz="2000" b="1" dirty="0" smtClean="0">
                <a:solidFill>
                  <a:srgbClr val="7030A0"/>
                </a:solidFill>
              </a:rPr>
              <a:t>G&gt;R</a:t>
            </a:r>
            <a:endParaRPr kumimoji="1" lang="zh-TW" altLang="en-US" sz="2000" b="1" dirty="0">
              <a:solidFill>
                <a:srgbClr val="7030A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413773" y="3976140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smtClean="0">
                <a:solidFill>
                  <a:srgbClr val="0070C0"/>
                </a:solidFill>
              </a:rPr>
              <a:t>Electron </a:t>
            </a:r>
            <a:r>
              <a:rPr kumimoji="1" lang="en-US" altLang="zh-TW" sz="2400" dirty="0" smtClean="0">
                <a:solidFill>
                  <a:srgbClr val="0070C0"/>
                </a:solidFill>
              </a:rPr>
              <a:t>sea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8133749" y="60325"/>
                <a:ext cx="3664144" cy="903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l-GR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𝜟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num>
                        <m:den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𝑻</m:t>
                          </m:r>
                        </m:den>
                      </m:f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mr-IN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𝟏𝟎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∗(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𝑭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𝟏𝟎𝟎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𝝁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</m:t>
                          </m:r>
                        </m:den>
                      </m:f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𝟖</m:t>
                              </m:r>
                            </m:sup>
                          </m:sSup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∗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𝑭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𝒄𝒎</m:t>
                              </m:r>
                            </m:e>
                            <m:sup>
                              <m: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∗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𝝁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kumimoji="1" lang="zh-TW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749" y="60325"/>
                <a:ext cx="3664144" cy="9031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986683" y="85257"/>
                <a:ext cx="45053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𝑵𝒆𝒕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𝒊𝒎𝒑𝒖𝒓𝒊𝒕𝒚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𝒄𝒐𝒏𝒄𝒆𝒏𝒕𝒓𝒂𝒕𝒊𝒐𝒏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= ∆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𝒏</m:t>
                      </m:r>
                    </m:oMath>
                  </m:oMathPara>
                </a14:m>
                <a:endParaRPr kumimoji="1" lang="en-US" altLang="zh-TW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𝑪𝒂𝒓𝒓𝒊𝒆𝒓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𝒍𝒊𝒇𝒆𝒕𝒊𝒎𝒆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𝑻</m:t>
                      </m:r>
                    </m:oMath>
                  </m:oMathPara>
                </a14:m>
                <a:endParaRPr kumimoji="1" lang="zh-TW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683" y="85257"/>
                <a:ext cx="4505325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55660" b="-6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>
            <a:off x="7048500" y="1094581"/>
            <a:ext cx="1657350" cy="0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3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Give us the sense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Since we don’t know the explicit physics in the detector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 Do some approximation.</a:t>
                </a:r>
              </a:p>
              <a:p>
                <a:endParaRPr kumimoji="1" lang="en-US" altLang="zh-TW" dirty="0">
                  <a:sym typeface="Wingdings"/>
                </a:endParaRPr>
              </a:p>
              <a:p>
                <a:r>
                  <a:rPr kumimoji="1" lang="en-US" altLang="zh-TW" dirty="0" smtClean="0">
                    <a:sym typeface="Wingdings"/>
                  </a:rPr>
                  <a:t>We suppose the whole crystal can give us the BKG estimation.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 In </a:t>
                </a:r>
                <a14:m>
                  <m:oMath xmlns:m="http://schemas.openxmlformats.org/officeDocument/2006/math">
                    <m:r>
                      <a:rPr kumimoji="1" lang="en-US" altLang="zh-TW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𝑠</m:t>
                    </m:r>
                  </m:oMath>
                </a14:m>
                <a:endParaRPr kumimoji="1" lang="en-US" altLang="zh-TW" dirty="0" smtClean="0">
                  <a:sym typeface="Wingdings"/>
                </a:endParaRPr>
              </a:p>
              <a:p>
                <a:endParaRPr kumimoji="1" lang="en-US" altLang="zh-TW" dirty="0" smtClean="0">
                  <a:sym typeface="Wingdings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  <a:sym typeface="Wingdings"/>
                      </a:rPr>
                      <m:t>7.5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×7.5×3(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𝑐𝑚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3</m:t>
                        </m:r>
                      </m:sup>
                    </m:sSup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)</m:t>
                    </m:r>
                  </m:oMath>
                </a14:m>
                <a:endParaRPr kumimoji="1" lang="en-US" altLang="zh-TW" dirty="0">
                  <a:sym typeface="Wingdings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731028" y="289941"/>
                <a:ext cx="3664144" cy="903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l-GR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𝜟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num>
                        <m:den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𝑻</m:t>
                          </m:r>
                        </m:den>
                      </m:f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mr-IN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𝟏𝟎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∗(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𝑭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𝟏𝟎𝟎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𝝁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</m:t>
                          </m:r>
                        </m:den>
                      </m:f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𝟖</m:t>
                              </m:r>
                            </m:sup>
                          </m:sSup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∗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𝑭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𝒄𝒎</m:t>
                              </m:r>
                            </m:e>
                            <m:sup>
                              <m: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∗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𝝁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kumimoji="1" lang="zh-TW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028" y="289941"/>
                <a:ext cx="3664144" cy="9031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278839" y="5112541"/>
                <a:ext cx="10127123" cy="828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l-GR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𝜟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𝒏</m:t>
                        </m:r>
                      </m:num>
                      <m:den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𝑻</m:t>
                        </m:r>
                      </m:den>
                    </m:f>
                    <m:r>
                      <a:rPr kumimoji="1" lang="en-US" altLang="zh-TW" sz="28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kumimoji="1" lang="mr-IN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(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𝑭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𝟏𝟎𝟎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𝝁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𝒔</m:t>
                        </m:r>
                      </m:den>
                    </m:f>
                    <m:r>
                      <a:rPr kumimoji="1" lang="en-US" altLang="zh-TW" sz="28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𝟎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.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𝟎𝟏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𝑭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TW" sz="28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8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𝒄𝒎</m:t>
                            </m:r>
                          </m:e>
                          <m:sup>
                            <m:r>
                              <a:rPr kumimoji="1" lang="en-US" altLang="zh-TW" sz="28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𝟑</m:t>
                            </m:r>
                          </m:sup>
                        </m:sSup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𝝁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𝒔</m:t>
                        </m:r>
                      </m:den>
                    </m:f>
                    <m:r>
                      <a:rPr kumimoji="1" lang="en-US" altLang="zh-TW" sz="28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TW" sz="28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𝟏𝟎</m:t>
                            </m:r>
                          </m:e>
                          <m:sup>
                            <m:r>
                              <a:rPr kumimoji="1" lang="en-US" altLang="zh-TW" sz="28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kumimoji="1" lang="en-US" altLang="zh-TW" sz="28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𝟑</m:t>
                            </m:r>
                          </m:sup>
                        </m:sSup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𝑭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TW" sz="2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𝒄𝒎</m:t>
                            </m:r>
                          </m:e>
                          <m:sup>
                            <m:r>
                              <a:rPr kumimoji="1" lang="en-US" altLang="zh-TW" sz="2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𝟑</m:t>
                            </m:r>
                          </m:sup>
                        </m:sSup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𝟎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.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𝟏</m:t>
                        </m:r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𝝁</m:t>
                        </m:r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𝒔</m:t>
                        </m:r>
                      </m:den>
                    </m:f>
                    <m:r>
                      <a:rPr kumimoji="1" lang="en-US" altLang="zh-TW" sz="28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𝟏𝟎</m:t>
                        </m:r>
                      </m:e>
                      <m:sup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𝟑</m:t>
                        </m:r>
                      </m:sup>
                    </m:sSup>
                    <m:r>
                      <a:rPr kumimoji="1" lang="en-US" altLang="zh-TW" sz="2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∗</m:t>
                    </m:r>
                    <m:r>
                      <a:rPr kumimoji="1" lang="en-US" altLang="zh-TW" sz="2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𝑭</m:t>
                    </m:r>
                  </m:oMath>
                </a14:m>
                <a:r>
                  <a:rPr kumimoji="1" lang="en-US" altLang="zh-TW" sz="28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 (/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𝒄𝒎</m:t>
                        </m:r>
                      </m:e>
                      <m:sup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𝟑</m:t>
                        </m:r>
                      </m:sup>
                    </m:sSup>
                    <m:r>
                      <a:rPr kumimoji="1" lang="en-US" altLang="zh-TW" sz="2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∗</m:t>
                    </m:r>
                    <m:r>
                      <a:rPr kumimoji="1" lang="en-US" altLang="zh-TW" sz="2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𝟎</m:t>
                    </m:r>
                    <m:r>
                      <a:rPr kumimoji="1" lang="en-US" altLang="zh-TW" sz="2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.</m:t>
                    </m:r>
                    <m:r>
                      <a:rPr kumimoji="1" lang="en-US" altLang="zh-TW" sz="2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𝟏</m:t>
                    </m:r>
                    <m:r>
                      <a:rPr kumimoji="1" lang="en-US" altLang="zh-TW" sz="2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𝝁</m:t>
                    </m:r>
                    <m:r>
                      <a:rPr kumimoji="1" lang="en-US" altLang="zh-TW" sz="2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𝒔</m:t>
                    </m:r>
                  </m:oMath>
                </a14:m>
                <a:r>
                  <a:rPr kumimoji="1" lang="en-US" altLang="zh-TW" sz="28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)  </a:t>
                </a:r>
                <a:endParaRPr kumimoji="1" lang="zh-TW" alt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839" y="5112541"/>
                <a:ext cx="10127123" cy="828304"/>
              </a:xfrm>
              <a:prstGeom prst="rect">
                <a:avLst/>
              </a:prstGeom>
              <a:blipFill rotWithShape="0">
                <a:blip r:embed="rId4"/>
                <a:stretch>
                  <a:fillRect b="-36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0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123" y="1854041"/>
            <a:ext cx="4560459" cy="4351338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Threshold</a:t>
            </a:r>
            <a:endParaRPr kumimoji="1"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6777037" y="4538662"/>
            <a:ext cx="371475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777037" y="3148012"/>
            <a:ext cx="371475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0491787" y="2876549"/>
            <a:ext cx="19431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TW" sz="3200" b="1" dirty="0" smtClean="0">
                <a:solidFill>
                  <a:schemeClr val="accent6">
                    <a:lumMod val="75000"/>
                  </a:schemeClr>
                </a:solidFill>
              </a:rPr>
              <a:t>8.221keV</a:t>
            </a:r>
            <a:endParaRPr kumimoji="1" lang="zh-TW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491787" y="4287598"/>
            <a:ext cx="19431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7030A0"/>
                </a:solidFill>
              </a:rPr>
              <a:t>5.64eV</a:t>
            </a:r>
            <a:endParaRPr kumimoji="1" lang="zh-TW" alt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-295275" y="2687676"/>
                <a:ext cx="6606398" cy="268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 ∗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𝐺</m:t>
                          </m:r>
                        </m:e>
                      </m:d>
                      <m:r>
                        <a:rPr kumimoji="1" lang="en-US" altLang="zh-TW" sz="4000" b="0" i="1" smtClean="0">
                          <a:latin typeface="Cambria Math" charset="0"/>
                        </a:rPr>
                        <m:t>&gt;3 ∗ </m:t>
                      </m:r>
                      <m:rad>
                        <m:radPr>
                          <m:degHide m:val="on"/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kumimoji="1" lang="en-US" altLang="zh-TW" sz="4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 ∗</m:t>
                              </m:r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zh-TW" sz="4000" b="0" dirty="0" smtClean="0"/>
              </a:p>
              <a:p>
                <a:endParaRPr kumimoji="1" lang="en-US" altLang="zh-TW" sz="4000" b="0" dirty="0" smtClean="0"/>
              </a:p>
              <a:p>
                <a:r>
                  <a:rPr kumimoji="1" lang="en-US" altLang="zh-TW" sz="4000" dirty="0"/>
                  <a:t>	</a:t>
                </a:r>
                <a:r>
                  <a:rPr kumimoji="1" lang="en-US" altLang="zh-TW" sz="4000" b="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𝑆</m:t>
                    </m:r>
                    <m:r>
                      <a:rPr kumimoji="1" lang="en-US" altLang="zh-TW" sz="4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 </m:t>
                    </m:r>
                    <m:r>
                      <a:rPr kumimoji="1" lang="en-US" altLang="zh-TW" sz="4800" b="0" i="0" smtClean="0">
                        <a:solidFill>
                          <a:srgbClr val="7030A0"/>
                        </a:solidFill>
                        <a:latin typeface="Cambria Math" charset="0"/>
                      </a:rPr>
                      <m:t>&gt;</m:t>
                    </m:r>
                    <m:f>
                      <m:fPr>
                        <m:ctrlPr>
                          <a:rPr kumimoji="1" lang="mr-IN" altLang="zh-TW" sz="48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3∗</m:t>
                        </m:r>
                        <m:rad>
                          <m:radPr>
                            <m:degHide m:val="on"/>
                            <m:ctrlPr>
                              <a:rPr kumimoji="1" lang="en-US" altLang="zh-TW" sz="48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 ∗</m:t>
                                </m:r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rad>
                      </m:num>
                      <m:den>
                        <m:r>
                          <a:rPr kumimoji="1" lang="en-US" altLang="zh-TW" sz="4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𝐺</m:t>
                        </m:r>
                      </m:den>
                    </m:f>
                  </m:oMath>
                </a14:m>
                <a:endParaRPr kumimoji="1" lang="zh-TW" altLang="en-US" sz="4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5275" y="2687676"/>
                <a:ext cx="6606398" cy="26840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44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Band gap ( E, T, dopant )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1. For the electric field: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</a:t>
                </a:r>
                <a:r>
                  <a:rPr kumimoji="1" lang="en-US" altLang="zh-TW" dirty="0" smtClean="0"/>
                  <a:t>It is not related to the band gap “Less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9</m:t>
                        </m:r>
                      </m:sup>
                    </m:sSup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𝑉</m:t>
                        </m:r>
                      </m:num>
                      <m:den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𝑐𝑚</m:t>
                        </m:r>
                      </m:den>
                    </m:f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TW" dirty="0" smtClean="0"/>
                  <a:t>”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Also there is no case related to our experiment directly.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</a:t>
                </a:r>
                <a:r>
                  <a:rPr lang="en-US" altLang="zh-TW" dirty="0">
                    <a:hlinkClick r:id="rId2"/>
                  </a:rPr>
                  <a:t> https://www.researchgate.net/figure/Relationship-between-external-electrical-field-and-band-gap-energy-on-pristine-germanene_fig2_282357381</a:t>
                </a:r>
                <a:endParaRPr kumimoji="1" lang="en-US" altLang="zh-TW" dirty="0" smtClean="0">
                  <a:sym typeface="Wingdings"/>
                </a:endParaRPr>
              </a:p>
              <a:p>
                <a:endParaRPr kumimoji="1" lang="en-US" altLang="zh-TW" dirty="0">
                  <a:sym typeface="Wingdings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944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Band gap ( E, T, dopant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sym typeface="Wingdings"/>
              </a:rPr>
              <a:t>2. For the dopant and temperature:</a:t>
            </a:r>
          </a:p>
          <a:p>
            <a:r>
              <a:rPr lang="mr-IN" altLang="zh-TW" u="sng" dirty="0" smtClean="0">
                <a:hlinkClick r:id="rId2"/>
              </a:rPr>
              <a:t>sci-hub.tw/10.1103/PhysRevB.24.1971</a:t>
            </a:r>
            <a:r>
              <a:rPr lang="en-US" altLang="zh-TW" u="sng" dirty="0" smtClean="0"/>
              <a:t> (dopant)</a:t>
            </a:r>
            <a:endParaRPr kumimoji="1" lang="en-US" altLang="zh-TW" dirty="0" smtClean="0">
              <a:sym typeface="Wingdings"/>
            </a:endParaRPr>
          </a:p>
          <a:p>
            <a:r>
              <a:rPr lang="en-US" altLang="zh-TW" dirty="0">
                <a:hlinkClick r:id="rId3"/>
              </a:rPr>
              <a:t>https://ecee.colorado.edu/~</a:t>
            </a:r>
            <a:r>
              <a:rPr lang="en-US" altLang="zh-TW" dirty="0" smtClean="0">
                <a:hlinkClick r:id="rId3"/>
              </a:rPr>
              <a:t>bart/book/eband5.htm</a:t>
            </a:r>
            <a:r>
              <a:rPr lang="en-US" altLang="zh-TW" dirty="0" smtClean="0"/>
              <a:t> (temperature)</a:t>
            </a:r>
          </a:p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folk.uio.no/ravi/cutn/semiphy/21.Borstein-Moss.pdf</a:t>
            </a:r>
            <a:r>
              <a:rPr lang="en-US" altLang="zh-TW" dirty="0" smtClean="0"/>
              <a:t> (dopant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Heavy doping </a:t>
            </a:r>
            <a:r>
              <a:rPr lang="en-US" altLang="zh-TW" dirty="0" smtClean="0">
                <a:sym typeface="Wingdings"/>
              </a:rPr>
              <a:t> Not for our case. </a:t>
            </a:r>
            <a:endParaRPr lang="en-US" altLang="zh-TW" dirty="0" smtClean="0"/>
          </a:p>
          <a:p>
            <a:r>
              <a:rPr lang="en-US" altLang="zh-TW" dirty="0" smtClean="0"/>
              <a:t>77K,4K </a:t>
            </a:r>
            <a:r>
              <a:rPr lang="en-US" altLang="zh-TW" dirty="0" smtClean="0">
                <a:sym typeface="Wingdings"/>
              </a:rPr>
              <a:t> Bandgap~</a:t>
            </a:r>
            <a:r>
              <a:rPr lang="en-US" altLang="zh-TW" dirty="0" smtClean="0"/>
              <a:t>0.75eV</a:t>
            </a:r>
          </a:p>
          <a:p>
            <a:endParaRPr kumimoji="1" lang="en-US" altLang="zh-TW" dirty="0" smtClean="0">
              <a:sym typeface="Wingdings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163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Carrier lifetime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 smtClean="0"/>
              <a:t>The period of the time that </a:t>
            </a:r>
          </a:p>
          <a:p>
            <a:r>
              <a:rPr kumimoji="1" lang="en-US" altLang="zh-TW" dirty="0" smtClean="0"/>
              <a:t>“The electron pops up and is absorbed by the atom”</a:t>
            </a:r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arxiv.org/pdf/1907.05067.pdf</a:t>
            </a:r>
            <a:endParaRPr lang="en-US" altLang="zh-TW" dirty="0" smtClean="0"/>
          </a:p>
          <a:p>
            <a:endParaRPr kumimoji="1" lang="en-US" altLang="zh-TW" dirty="0"/>
          </a:p>
          <a:p>
            <a:r>
              <a:rPr lang="en-US" altLang="zh-TW" dirty="0">
                <a:hlinkClick r:id="rId3"/>
              </a:rPr>
              <a:t>https://www.google.com/search?q=Carrier+lifetime+concentration&amp;sxsrf=ACYBGNRX_-wf-0_XGePwPz3r-STAx-jnXw:1572081781847&amp;source=lnms&amp;tbm=isch&amp;sa=X&amp;ved=0ahUKEwissaiBzbnlAhVRI6YKHd8gCPAQ_AUIEigB&amp;biw=1280&amp;bih=605#imgrc=ZFkOn2ay1IHZ9M</a:t>
            </a:r>
            <a:r>
              <a:rPr lang="en-US" altLang="zh-TW" dirty="0" smtClean="0">
                <a:hlinkClick r:id="rId3"/>
              </a:rPr>
              <a:t>:</a:t>
            </a:r>
            <a:endParaRPr lang="en-US" altLang="zh-TW" dirty="0" smtClean="0"/>
          </a:p>
          <a:p>
            <a:r>
              <a:rPr kumimoji="1" lang="en-US" altLang="zh-TW" dirty="0" smtClean="0"/>
              <a:t>Normal concentration (Level: 10^10~15 ) </a:t>
            </a:r>
            <a:r>
              <a:rPr kumimoji="1" lang="en-US" altLang="zh-TW" dirty="0" smtClean="0">
                <a:sym typeface="Wingdings"/>
              </a:rPr>
              <a:t> Lifetime won’t be changed</a:t>
            </a:r>
            <a:endParaRPr kumimoji="1"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3458002" y="3244334"/>
            <a:ext cx="5275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4"/>
              </a:rPr>
              <a:t>http://jes.ecsdl.org/content/145/9/3265.full.pdf+html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223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Three steps</a:t>
            </a:r>
            <a:endParaRPr kumimoji="1"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88131" y="1492983"/>
            <a:ext cx="2457450" cy="2457450"/>
          </a:xfrm>
          <a:prstGeom prst="ellipse">
            <a:avLst/>
          </a:prstGeom>
          <a:solidFill>
            <a:schemeClr val="accent2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3425" y="247188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SIG estimation</a:t>
            </a:r>
            <a:endParaRPr kumimoji="1"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8600" y="3931442"/>
            <a:ext cx="3257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rgbClr val="FF0000"/>
                </a:solidFill>
              </a:rPr>
              <a:t>Ionization rate</a:t>
            </a:r>
          </a:p>
          <a:p>
            <a:pPr algn="ctr"/>
            <a:r>
              <a:rPr kumimoji="1" lang="en-US" altLang="zh-TW" sz="2400" b="1" dirty="0" smtClean="0">
                <a:solidFill>
                  <a:srgbClr val="FF0000"/>
                </a:solidFill>
              </a:rPr>
              <a:t>Gain(E,T)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1566788" y="4762439"/>
            <a:ext cx="500137" cy="1009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-57150" y="5760331"/>
            <a:ext cx="3829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smtClean="0"/>
              <a:t>Know our predicted gain for signal</a:t>
            </a:r>
          </a:p>
          <a:p>
            <a:pPr algn="ctr"/>
            <a:r>
              <a:rPr kumimoji="1" lang="en-US" altLang="zh-TW" sz="2000" b="1" dirty="0" smtClean="0"/>
              <a:t>Under the certain T and E</a:t>
            </a:r>
          </a:p>
          <a:p>
            <a:pPr algn="ctr"/>
            <a:endParaRPr kumimoji="1" lang="zh-TW" altLang="en-US" sz="2000" b="1" dirty="0"/>
          </a:p>
        </p:txBody>
      </p:sp>
      <p:sp>
        <p:nvSpPr>
          <p:cNvPr id="9" name="橢圓 8"/>
          <p:cNvSpPr/>
          <p:nvPr/>
        </p:nvSpPr>
        <p:spPr>
          <a:xfrm>
            <a:off x="4417181" y="1492983"/>
            <a:ext cx="2457450" cy="2457450"/>
          </a:xfrm>
          <a:prstGeom prst="ellipse">
            <a:avLst/>
          </a:prstGeom>
          <a:solidFill>
            <a:schemeClr val="accent2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562475" y="247188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BKG estimation</a:t>
            </a:r>
            <a:endParaRPr kumimoji="1"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057650" y="3931442"/>
            <a:ext cx="3257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rgbClr val="FF0000"/>
                </a:solidFill>
              </a:rPr>
              <a:t>Theory of BKG</a:t>
            </a:r>
          </a:p>
          <a:p>
            <a:pPr algn="ctr"/>
            <a:r>
              <a:rPr kumimoji="1" lang="en-US" altLang="zh-TW" sz="2400" b="1" dirty="0" smtClean="0">
                <a:solidFill>
                  <a:srgbClr val="FF0000"/>
                </a:solidFill>
              </a:rPr>
              <a:t>Signal threshold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5395838" y="4762439"/>
            <a:ext cx="500137" cy="1009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771900" y="5760331"/>
            <a:ext cx="3829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smtClean="0"/>
              <a:t>Know the threshold of the signal</a:t>
            </a:r>
          </a:p>
          <a:p>
            <a:pPr algn="ctr"/>
            <a:r>
              <a:rPr kumimoji="1" lang="en-US" altLang="zh-TW" sz="2000" b="1" dirty="0" smtClean="0"/>
              <a:t>(Signal </a:t>
            </a:r>
            <a:r>
              <a:rPr kumimoji="1" lang="en-US" altLang="zh-TW" sz="2000" b="1" dirty="0" smtClean="0">
                <a:sym typeface="Wingdings"/>
              </a:rPr>
              <a:t> Gain)</a:t>
            </a:r>
          </a:p>
          <a:p>
            <a:pPr algn="ctr"/>
            <a:r>
              <a:rPr kumimoji="1" lang="en-US" altLang="zh-TW" sz="2000" b="1" dirty="0" smtClean="0">
                <a:sym typeface="Wingdings"/>
              </a:rPr>
              <a:t>Predicted by BKG (Theory)</a:t>
            </a:r>
            <a:endParaRPr kumimoji="1" lang="zh-TW" altLang="en-US" sz="2000" b="1" dirty="0"/>
          </a:p>
        </p:txBody>
      </p:sp>
      <p:sp>
        <p:nvSpPr>
          <p:cNvPr id="14" name="向右箭號 13"/>
          <p:cNvSpPr/>
          <p:nvPr/>
        </p:nvSpPr>
        <p:spPr>
          <a:xfrm>
            <a:off x="6903206" y="3357960"/>
            <a:ext cx="1543050" cy="76431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太陽 14"/>
          <p:cNvSpPr/>
          <p:nvPr/>
        </p:nvSpPr>
        <p:spPr>
          <a:xfrm>
            <a:off x="7886700" y="347810"/>
            <a:ext cx="4248150" cy="4248150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9525000" y="2179497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 smtClean="0">
                <a:solidFill>
                  <a:srgbClr val="002060"/>
                </a:solidFill>
              </a:rPr>
              <a:t>Gain</a:t>
            </a:r>
            <a:endParaRPr kumimoji="1" lang="zh-TW" altLang="en-US" sz="3200" dirty="0">
              <a:solidFill>
                <a:srgbClr val="00206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166478" y="4878237"/>
            <a:ext cx="3688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b="1" dirty="0" smtClean="0">
                <a:solidFill>
                  <a:srgbClr val="FF0000"/>
                </a:solidFill>
              </a:rPr>
              <a:t>Type of the detector?</a:t>
            </a:r>
          </a:p>
          <a:p>
            <a:pPr algn="ctr"/>
            <a:r>
              <a:rPr kumimoji="1" lang="en-US" altLang="zh-TW" sz="2800" b="1" dirty="0" smtClean="0">
                <a:solidFill>
                  <a:srgbClr val="FF0000"/>
                </a:solidFill>
              </a:rPr>
              <a:t>Temperature?</a:t>
            </a:r>
          </a:p>
          <a:p>
            <a:pPr algn="ctr"/>
            <a:r>
              <a:rPr kumimoji="1" lang="en-US" altLang="zh-TW" sz="2800" b="1" dirty="0" smtClean="0">
                <a:solidFill>
                  <a:srgbClr val="FF0000"/>
                </a:solidFill>
              </a:rPr>
              <a:t>Electric field?</a:t>
            </a:r>
          </a:p>
        </p:txBody>
      </p:sp>
    </p:spTree>
    <p:extLst>
      <p:ext uri="{BB962C8B-B14F-4D97-AF65-F5344CB8AC3E}">
        <p14:creationId xmlns:p14="http://schemas.microsoft.com/office/powerpoint/2010/main" val="2555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Raw/Observable</a:t>
            </a:r>
            <a:endParaRPr kumimoji="1"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16147" y="1690688"/>
            <a:ext cx="2777706" cy="2777706"/>
          </a:xfrm>
          <a:prstGeom prst="ellipse">
            <a:avLst/>
          </a:prstGeom>
          <a:solidFill>
            <a:srgbClr val="92D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-432759" y="2664042"/>
            <a:ext cx="467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smtClean="0">
                <a:solidFill>
                  <a:srgbClr val="FF0000"/>
                </a:solidFill>
              </a:rPr>
              <a:t>No Amplification</a:t>
            </a:r>
          </a:p>
          <a:p>
            <a:pPr algn="ctr"/>
            <a:r>
              <a:rPr kumimoji="1" lang="en-US" altLang="zh-TW" sz="2400" dirty="0" smtClean="0">
                <a:solidFill>
                  <a:srgbClr val="FF0000"/>
                </a:solidFill>
              </a:rPr>
              <a:t>Raw SIG/BKG</a:t>
            </a:r>
          </a:p>
        </p:txBody>
      </p:sp>
      <p:sp>
        <p:nvSpPr>
          <p:cNvPr id="6" name="橢圓 5"/>
          <p:cNvSpPr/>
          <p:nvPr/>
        </p:nvSpPr>
        <p:spPr>
          <a:xfrm>
            <a:off x="3802810" y="1732299"/>
            <a:ext cx="2777706" cy="2777706"/>
          </a:xfrm>
          <a:prstGeom prst="ellipse">
            <a:avLst/>
          </a:prstGeom>
          <a:solidFill>
            <a:srgbClr val="92D05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53904" y="2722726"/>
            <a:ext cx="467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smtClean="0">
                <a:solidFill>
                  <a:srgbClr val="FF0000"/>
                </a:solidFill>
              </a:rPr>
              <a:t>With Amplification</a:t>
            </a:r>
          </a:p>
          <a:p>
            <a:pPr algn="ctr"/>
            <a:r>
              <a:rPr kumimoji="1" lang="en-US" altLang="zh-TW" sz="2400" dirty="0" err="1" smtClean="0">
                <a:solidFill>
                  <a:srgbClr val="FF0000"/>
                </a:solidFill>
              </a:rPr>
              <a:t>Obs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 SIG/BKG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748286" y="4644473"/>
            <a:ext cx="2053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/>
              <a:t>S</a:t>
            </a:r>
            <a:endParaRPr kumimoji="1"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748285" y="5483359"/>
            <a:ext cx="2053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B</a:t>
            </a:r>
            <a:endParaRPr kumimoji="1"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47402" y="4644473"/>
            <a:ext cx="2053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FF0000"/>
                </a:solidFill>
              </a:rPr>
              <a:t>S*G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47402" y="5486131"/>
            <a:ext cx="2053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</a:rPr>
              <a:t>B</a:t>
            </a:r>
            <a:r>
              <a:rPr kumimoji="1" lang="en-US" altLang="zh-TW" sz="2800" dirty="0" smtClean="0">
                <a:solidFill>
                  <a:srgbClr val="FF0000"/>
                </a:solidFill>
              </a:rPr>
              <a:t>*G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096000" y="3301117"/>
                <a:ext cx="6606398" cy="268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 ∗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𝐺</m:t>
                          </m:r>
                        </m:e>
                      </m:d>
                      <m:r>
                        <a:rPr kumimoji="1" lang="en-US" altLang="zh-TW" sz="4000" b="0" i="1" smtClean="0">
                          <a:latin typeface="Cambria Math" charset="0"/>
                        </a:rPr>
                        <m:t>&gt;3 ∗ </m:t>
                      </m:r>
                      <m:rad>
                        <m:radPr>
                          <m:degHide m:val="on"/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kumimoji="1" lang="en-US" altLang="zh-TW" sz="4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 ∗</m:t>
                              </m:r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zh-TW" sz="4000" b="0" dirty="0" smtClean="0"/>
              </a:p>
              <a:p>
                <a:endParaRPr kumimoji="1" lang="en-US" altLang="zh-TW" sz="4000" b="0" dirty="0" smtClean="0"/>
              </a:p>
              <a:p>
                <a:r>
                  <a:rPr kumimoji="1" lang="en-US" altLang="zh-TW" sz="4000" dirty="0"/>
                  <a:t>	</a:t>
                </a:r>
                <a:r>
                  <a:rPr kumimoji="1" lang="en-US" altLang="zh-TW" sz="4000" b="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𝑆</m:t>
                    </m:r>
                    <m:r>
                      <a:rPr kumimoji="1" lang="en-US" altLang="zh-TW" sz="4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 </m:t>
                    </m:r>
                    <m:r>
                      <a:rPr kumimoji="1" lang="en-US" altLang="zh-TW" sz="4800" b="0" i="0" smtClean="0">
                        <a:solidFill>
                          <a:srgbClr val="7030A0"/>
                        </a:solidFill>
                        <a:latin typeface="Cambria Math" charset="0"/>
                      </a:rPr>
                      <m:t>&gt;</m:t>
                    </m:r>
                    <m:f>
                      <m:fPr>
                        <m:ctrlPr>
                          <a:rPr kumimoji="1" lang="mr-IN" altLang="zh-TW" sz="48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3∗</m:t>
                        </m:r>
                        <m:rad>
                          <m:radPr>
                            <m:degHide m:val="on"/>
                            <m:ctrlPr>
                              <a:rPr kumimoji="1" lang="en-US" altLang="zh-TW" sz="48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 ∗</m:t>
                                </m:r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rad>
                      </m:num>
                      <m:den>
                        <m:r>
                          <a:rPr kumimoji="1" lang="en-US" altLang="zh-TW" sz="4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𝐺</m:t>
                        </m:r>
                      </m:den>
                    </m:f>
                  </m:oMath>
                </a14:m>
                <a:endParaRPr kumimoji="1" lang="zh-TW" altLang="en-US" sz="4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01117"/>
                <a:ext cx="6606398" cy="26840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6778206" y="2047053"/>
            <a:ext cx="524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>
                <a:solidFill>
                  <a:srgbClr val="FF0000"/>
                </a:solidFill>
              </a:rPr>
              <a:t>(SIG) &gt; (3 * sigma of BKG)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85696" y="6272794"/>
            <a:ext cx="1388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Various thresholds (Given the dark matter energy) </a:t>
            </a:r>
            <a:r>
              <a:rPr kumimoji="1" lang="en-US" altLang="zh-TW" sz="2800" b="1" dirty="0" smtClean="0">
                <a:solidFill>
                  <a:srgbClr val="FF0000"/>
                </a:solidFill>
                <a:sym typeface="Wingdings"/>
              </a:rPr>
              <a:t> All can be predicted. 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Confirm the circumstance</a:t>
            </a:r>
            <a:endParaRPr kumimoji="1"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25540"/>
              </p:ext>
            </p:extLst>
          </p:nvPr>
        </p:nvGraphicFramePr>
        <p:xfrm>
          <a:off x="-3" y="1454409"/>
          <a:ext cx="12192005" cy="16687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401"/>
                <a:gridCol w="2438401"/>
                <a:gridCol w="2438401"/>
                <a:gridCol w="2438401"/>
                <a:gridCol w="2438401"/>
              </a:tblGrid>
              <a:tr h="556260">
                <a:tc>
                  <a:txBody>
                    <a:bodyPr/>
                    <a:lstStyle/>
                    <a:p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G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S(GS)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B(GB)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Threshold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</a:tr>
              <a:tr h="556260"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(1)USD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1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1(1)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1(1)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3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</a:tr>
              <a:tr h="556260"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(2)China-THU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100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1(100)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100(10000)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3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990850" y="3859987"/>
                <a:ext cx="6606398" cy="268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 ∗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𝐺</m:t>
                          </m:r>
                        </m:e>
                      </m:d>
                      <m:r>
                        <a:rPr kumimoji="1" lang="en-US" altLang="zh-TW" sz="4000" b="0" i="1" smtClean="0">
                          <a:latin typeface="Cambria Math" charset="0"/>
                        </a:rPr>
                        <m:t>&gt;3 ∗ </m:t>
                      </m:r>
                      <m:rad>
                        <m:radPr>
                          <m:degHide m:val="on"/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kumimoji="1" lang="en-US" altLang="zh-TW" sz="4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 ∗</m:t>
                              </m:r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zh-TW" sz="4000" b="0" dirty="0" smtClean="0"/>
              </a:p>
              <a:p>
                <a:endParaRPr kumimoji="1" lang="en-US" altLang="zh-TW" sz="4000" b="0" dirty="0" smtClean="0"/>
              </a:p>
              <a:p>
                <a:r>
                  <a:rPr kumimoji="1" lang="en-US" altLang="zh-TW" sz="4000" dirty="0"/>
                  <a:t>	</a:t>
                </a:r>
                <a:r>
                  <a:rPr kumimoji="1" lang="en-US" altLang="zh-TW" sz="4000" b="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𝑆</m:t>
                    </m:r>
                    <m:r>
                      <a:rPr kumimoji="1" lang="en-US" altLang="zh-TW" sz="4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 </m:t>
                    </m:r>
                    <m:r>
                      <a:rPr kumimoji="1" lang="en-US" altLang="zh-TW" sz="4800" b="0" i="0" smtClean="0">
                        <a:solidFill>
                          <a:srgbClr val="7030A0"/>
                        </a:solidFill>
                        <a:latin typeface="Cambria Math" charset="0"/>
                      </a:rPr>
                      <m:t>&gt;</m:t>
                    </m:r>
                    <m:f>
                      <m:fPr>
                        <m:ctrlPr>
                          <a:rPr kumimoji="1" lang="mr-IN" altLang="zh-TW" sz="48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3∗</m:t>
                        </m:r>
                        <m:rad>
                          <m:radPr>
                            <m:degHide m:val="on"/>
                            <m:ctrlPr>
                              <a:rPr kumimoji="1" lang="en-US" altLang="zh-TW" sz="48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 ∗</m:t>
                                </m:r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rad>
                      </m:num>
                      <m:den>
                        <m:r>
                          <a:rPr kumimoji="1" lang="en-US" altLang="zh-TW" sz="4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𝐺</m:t>
                        </m:r>
                      </m:den>
                    </m:f>
                  </m:oMath>
                </a14:m>
                <a:endParaRPr kumimoji="1" lang="zh-TW" altLang="en-US" sz="4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3859987"/>
                <a:ext cx="6606398" cy="26840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3673056" y="3218409"/>
            <a:ext cx="524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>
                <a:solidFill>
                  <a:srgbClr val="FF0000"/>
                </a:solidFill>
              </a:rPr>
              <a:t>(SIG) &gt; (3 * sigma of BKG)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Purpose of this study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*The important issue: </a:t>
            </a:r>
          </a:p>
          <a:p>
            <a:r>
              <a:rPr kumimoji="1" lang="en-US" altLang="zh-TW" dirty="0" smtClean="0"/>
              <a:t>Can we predict “</a:t>
            </a:r>
            <a:r>
              <a:rPr kumimoji="1" lang="en-US" altLang="zh-TW" dirty="0" smtClean="0">
                <a:solidFill>
                  <a:srgbClr val="FF0000"/>
                </a:solidFill>
              </a:rPr>
              <a:t>the necessary gain</a:t>
            </a:r>
            <a:r>
              <a:rPr kumimoji="1" lang="en-US" altLang="zh-TW" dirty="0" smtClean="0"/>
              <a:t>” by the signal we expect?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Next step:</a:t>
            </a:r>
          </a:p>
          <a:p>
            <a:r>
              <a:rPr kumimoji="1" lang="en-US" altLang="zh-TW" dirty="0" smtClean="0"/>
              <a:t>Find out the right BKG and find out the right threshold plots.</a:t>
            </a:r>
          </a:p>
          <a:p>
            <a:r>
              <a:rPr kumimoji="1" lang="en-US" altLang="zh-TW" dirty="0" smtClean="0">
                <a:sym typeface="Wingdings"/>
              </a:rPr>
              <a:t> Then, we can apply it on our detector</a:t>
            </a:r>
          </a:p>
          <a:p>
            <a:r>
              <a:rPr kumimoji="1" lang="en-US" altLang="zh-TW" dirty="0" smtClean="0">
                <a:sym typeface="Wingdings"/>
              </a:rPr>
              <a:t> Even design the different type of the detector compared with other people. 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Theory of BKG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497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Charged concentration density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6343651" y="1690688"/>
                <a:ext cx="5386387" cy="4262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000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Temperature-dependent </a:t>
                </a:r>
              </a:p>
              <a:p>
                <a:pPr algn="ctr"/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charged concentration density</a:t>
                </a:r>
              </a:p>
              <a:p>
                <a:pPr algn="ctr"/>
                <a:endParaRPr kumimoji="1" lang="en-US" altLang="zh-TW" sz="2000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Lower than “ionization energy”</a:t>
                </a:r>
              </a:p>
              <a:p>
                <a:pPr algn="ctr"/>
                <a:r>
                  <a:rPr kumimoji="1" lang="en-US" altLang="zh-TW" sz="2000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  <a:sym typeface="Wingdings"/>
                  </a:rPr>
                  <a:t>120K</a:t>
                </a:r>
              </a:p>
              <a:p>
                <a:pPr algn="ctr"/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 Density of the charged concentration will get smaller since the insufficient fluctuation. </a:t>
                </a:r>
              </a:p>
              <a:p>
                <a:pPr algn="ctr"/>
                <a:endParaRPr kumimoji="1" lang="en-US" altLang="zh-TW" sz="2000" dirty="0">
                  <a:latin typeface="Arial" charset="0"/>
                  <a:ea typeface="Arial" charset="0"/>
                  <a:cs typeface="Arial" charset="0"/>
                  <a:sym typeface="Wingdings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f>
                        <m:fPr>
                          <m:ctrlPr>
                            <a:rPr kumimoji="1" lang="mr-IN" altLang="zh-TW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mr-IN" altLang="zh-TW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kumimoji="1" lang="mr-IN" altLang="zh-TW" sz="20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TW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kumimoji="1" lang="en-US" altLang="zh-TW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zh-TW" sz="200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zh-TW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kumimoji="1" lang="en-US" altLang="zh-TW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zh-TW" sz="20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endParaRPr kumimoji="1" lang="en-US" altLang="zh-TW" sz="2000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Net </a:t>
                </a:r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impurity</a:t>
                </a:r>
                <a14:m>
                  <m:oMath xmlns:m="http://schemas.openxmlformats.org/officeDocument/2006/math">
                    <m:r>
                      <a:rPr kumimoji="1" lang="en-US" altLang="zh-TW" sz="2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sSup>
                      <m:sSupPr>
                        <m:ctrlPr>
                          <a:rPr kumimoji="1" lang="en-US" altLang="zh-TW" sz="2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kumimoji="1" lang="en-US" altLang="zh-TW" sz="2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𝑐𝑚</m:t>
                        </m:r>
                      </m:e>
                      <m:sup>
                        <m:r>
                          <a:rPr kumimoji="1" lang="en-US" altLang="zh-TW" sz="2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3</m:t>
                        </m:r>
                      </m:sup>
                    </m:sSup>
                    <m:r>
                      <a:rPr kumimoji="1" lang="en-US" altLang="zh-TW" sz="2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kumimoji="1" lang="mr-IN" altLang="zh-TW" sz="2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kumimoji="1" lang="mr-IN" altLang="zh-TW" sz="2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0.0106</m:t>
                                </m:r>
                              </m:num>
                              <m:den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zh-TW" sz="20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∗120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 = </a:t>
                </a:r>
                <a14:m>
                  <m:oMath xmlns:m="http://schemas.openxmlformats.org/officeDocument/2006/math">
                    <m:r>
                      <a:rPr kumimoji="1" lang="en-US" altLang="zh-TW" sz="2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kumimoji="1" lang="en-US" altLang="zh-TW" sz="2000" i="1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sSup>
                      <m:sSupPr>
                        <m:ctrlPr>
                          <a:rPr kumimoji="1" lang="en-US" altLang="zh-TW" sz="20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kumimoji="1" lang="en-US" altLang="zh-TW" sz="20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𝑐𝑚</m:t>
                        </m:r>
                      </m:e>
                      <m:sup>
                        <m:r>
                          <a:rPr kumimoji="1" lang="en-US" altLang="zh-TW" sz="20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3</m:t>
                        </m:r>
                      </m:sup>
                    </m:sSup>
                    <m:r>
                      <a:rPr kumimoji="1" lang="en-US" altLang="zh-TW" sz="2000" i="1">
                        <a:latin typeface="Cambria Math" charset="0"/>
                        <a:ea typeface="Arial" charset="0"/>
                        <a:cs typeface="Arial" charset="0"/>
                      </a:rPr>
                      <m:t>): </m:t>
                    </m:r>
                    <m:f>
                      <m:fPr>
                        <m:ctrlPr>
                          <a:rPr kumimoji="1" lang="mr-IN" altLang="zh-TW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kumimoji="1" lang="mr-IN" altLang="zh-TW" sz="2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kumimoji="1" lang="mr-IN" altLang="zh-TW" sz="2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0.0106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sz="20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kumimoji="1" lang="zh-TW" alt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651" y="1690688"/>
                <a:ext cx="5386387" cy="4262705"/>
              </a:xfrm>
              <a:prstGeom prst="rect">
                <a:avLst/>
              </a:prstGeom>
              <a:blipFill rotWithShape="0">
                <a:blip r:embed="rId2"/>
                <a:stretch>
                  <a:fillRect t="-571" r="-1019" b="-4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0" y="6334780"/>
            <a:ext cx="12430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We can get the charged concentration correlated with the temperature!</a:t>
            </a:r>
            <a:endParaRPr kumimoji="1" lang="zh-TW" altLang="en-US" sz="28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5286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412412" y="-28069"/>
            <a:ext cx="7300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smtClean="0">
                <a:solidFill>
                  <a:srgbClr val="FF0000"/>
                </a:solidFill>
              </a:rPr>
              <a:t>No-electric-field-zone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16" name="內容版面配置區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3667"/>
            <a:ext cx="4968240" cy="4740420"/>
          </a:xfrm>
        </p:spPr>
      </p:pic>
    </p:spTree>
    <p:extLst>
      <p:ext uri="{BB962C8B-B14F-4D97-AF65-F5344CB8AC3E}">
        <p14:creationId xmlns:p14="http://schemas.microsoft.com/office/powerpoint/2010/main" val="11427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BKG contribution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l-GR" altLang="zh-TW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𝜟</m:t>
                        </m:r>
                        <m:r>
                          <a:rPr kumimoji="1" lang="en-US" altLang="zh-TW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𝒏</m:t>
                        </m:r>
                        <m:r>
                          <a:rPr kumimoji="1" lang="en-US" altLang="zh-TW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𝑻</m:t>
                        </m:r>
                        <m:r>
                          <a:rPr kumimoji="1" lang="en-US" altLang="zh-TW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TW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den>
                    </m:f>
                    <m:r>
                      <a:rPr kumimoji="1" lang="en-US" altLang="zh-TW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kumimoji="1" lang="mr-IN" altLang="zh-TW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𝒙</m:t>
                        </m:r>
                        <m:r>
                          <a:rPr kumimoji="1" lang="en-US" altLang="zh-TW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(</m:t>
                        </m:r>
                        <m:sSup>
                          <m:sSupPr>
                            <m:ctrlPr>
                              <a:rPr kumimoji="1" lang="en-US" altLang="zh-TW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𝒄𝒎</m:t>
                            </m:r>
                          </m:e>
                          <m:sup>
                            <m:r>
                              <a:rPr kumimoji="1" lang="en-US" altLang="zh-TW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𝟑</m:t>
                            </m:r>
                          </m:sup>
                        </m:sSup>
                        <m:r>
                          <a:rPr kumimoji="1" lang="en-US" altLang="zh-TW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TW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𝟏𝟎𝟎</m:t>
                        </m:r>
                        <m:r>
                          <a:rPr kumimoji="1" lang="en-US" altLang="zh-TW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𝝁</m:t>
                        </m:r>
                        <m:r>
                          <a:rPr kumimoji="1" lang="en-US" altLang="zh-TW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𝒔</m:t>
                        </m:r>
                        <m:r>
                          <a:rPr kumimoji="1" lang="en-US" altLang="zh-TW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en-US" altLang="zh-TW" dirty="0" smtClean="0"/>
              </a:p>
              <a:p>
                <a:endParaRPr kumimoji="1" lang="en-US" altLang="zh-TW" dirty="0" smtClean="0"/>
              </a:p>
              <a:p>
                <a14:m>
                  <m:oMath xmlns:m="http://schemas.openxmlformats.org/officeDocument/2006/math">
                    <m:r>
                      <a:rPr kumimoji="1"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(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):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𝑁𝑒𝑡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𝐼𝑚𝑝𝑢𝑟𝑖𝑡𝑦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𝑐𝑜𝑛𝑐𝑒𝑛𝑡𝑟𝑎𝑡𝑖𝑜𝑛</m:t>
                    </m:r>
                  </m:oMath>
                </a14:m>
                <a:endParaRPr kumimoji="1" lang="en-US" altLang="zh-TW" dirty="0" smtClean="0"/>
              </a:p>
              <a:p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: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𝐶𝑎𝑟𝑟𝑖𝑒𝑟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𝐿𝑖𝑓𝑒𝑡𝑖𝑚𝑒</m:t>
                    </m:r>
                  </m:oMath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72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16002</TotalTime>
  <Words>1131</Words>
  <Application>Microsoft Macintosh PowerPoint</Application>
  <PresentationFormat>寬螢幕</PresentationFormat>
  <Paragraphs>200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Calibri</vt:lpstr>
      <vt:lpstr>Cambria Math</vt:lpstr>
      <vt:lpstr>Mangal</vt:lpstr>
      <vt:lpstr>Wingdings</vt:lpstr>
      <vt:lpstr>新細明體</vt:lpstr>
      <vt:lpstr>Arial</vt:lpstr>
      <vt:lpstr>Office 佈景主題</vt:lpstr>
      <vt:lpstr>Internal Amplification Ge(GeIA)  Theory of predicting the necessary gain</vt:lpstr>
      <vt:lpstr>The reminder of the previous results</vt:lpstr>
      <vt:lpstr>Three steps</vt:lpstr>
      <vt:lpstr>Raw/Observable</vt:lpstr>
      <vt:lpstr>Confirm the circumstance</vt:lpstr>
      <vt:lpstr>Purpose of this study</vt:lpstr>
      <vt:lpstr>Theory of BKG</vt:lpstr>
      <vt:lpstr>Charged concentration density</vt:lpstr>
      <vt:lpstr>BKG contribution</vt:lpstr>
      <vt:lpstr>Carrier lifetime</vt:lpstr>
      <vt:lpstr>How do we know we are right? The standard case as follows:</vt:lpstr>
      <vt:lpstr>The standard Germanium</vt:lpstr>
      <vt:lpstr>The velocity of the electron in Ge</vt:lpstr>
      <vt:lpstr>Band gap ( E, T, dopant )</vt:lpstr>
      <vt:lpstr>E-h pair extension- consider the phonon</vt:lpstr>
      <vt:lpstr>New material ( e-h pair )</vt:lpstr>
      <vt:lpstr>PowerPoint 簡報</vt:lpstr>
      <vt:lpstr>Backup</vt:lpstr>
      <vt:lpstr>Image….</vt:lpstr>
      <vt:lpstr>Image again….</vt:lpstr>
      <vt:lpstr>Give us the sense</vt:lpstr>
      <vt:lpstr>Threshold</vt:lpstr>
      <vt:lpstr>Band gap ( E, T, dopant )</vt:lpstr>
      <vt:lpstr>Band gap ( E, T, dopant )</vt:lpstr>
      <vt:lpstr>Carrier lifetime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Amplification Ge(GeIA)  Theory of predicting the necessary gain</dc:title>
  <dc:creator>Chih-Hsiang Yeh</dc:creator>
  <cp:lastModifiedBy>Chih-Hsiang Yeh</cp:lastModifiedBy>
  <cp:revision>70</cp:revision>
  <cp:lastPrinted>2019-10-21T08:33:02Z</cp:lastPrinted>
  <dcterms:created xsi:type="dcterms:W3CDTF">2019-09-28T13:22:39Z</dcterms:created>
  <dcterms:modified xsi:type="dcterms:W3CDTF">2019-11-10T15:18:44Z</dcterms:modified>
</cp:coreProperties>
</file>