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57" r:id="rId4"/>
    <p:sldId id="259" r:id="rId5"/>
    <p:sldId id="258" r:id="rId6"/>
    <p:sldId id="260" r:id="rId7"/>
    <p:sldId id="261" r:id="rId8"/>
    <p:sldId id="265" r:id="rId9"/>
    <p:sldId id="266" r:id="rId10"/>
    <p:sldId id="263" r:id="rId11"/>
    <p:sldId id="264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09"/>
  </p:normalViewPr>
  <p:slideViewPr>
    <p:cSldViewPr snapToGrid="0" snapToObjects="1">
      <p:cViewPr>
        <p:scale>
          <a:sx n="80" d="100"/>
          <a:sy n="80" d="100"/>
        </p:scale>
        <p:origin x="-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530B-2D70-4E40-820F-DDAD7C35C7A8}" type="datetimeFigureOut">
              <a:rPr kumimoji="1" lang="zh-TW" altLang="en-US" smtClean="0"/>
              <a:t>2019/12/8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917B3-9CB7-D34D-BBAB-7E08947869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746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C495-5B18-8F4D-AE68-7DE5B2780B01}" type="datetimeFigureOut">
              <a:rPr kumimoji="1" lang="zh-TW" altLang="en-US" smtClean="0"/>
              <a:t>2019/12/8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64-21F2-3D4B-989F-221372C799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331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C495-5B18-8F4D-AE68-7DE5B2780B01}" type="datetimeFigureOut">
              <a:rPr kumimoji="1" lang="zh-TW" altLang="en-US" smtClean="0"/>
              <a:t>2019/12/8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64-21F2-3D4B-989F-221372C799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747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C495-5B18-8F4D-AE68-7DE5B2780B01}" type="datetimeFigureOut">
              <a:rPr kumimoji="1" lang="zh-TW" altLang="en-US" smtClean="0"/>
              <a:t>2019/12/8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64-21F2-3D4B-989F-221372C799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195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C495-5B18-8F4D-AE68-7DE5B2780B01}" type="datetimeFigureOut">
              <a:rPr kumimoji="1" lang="zh-TW" altLang="en-US" smtClean="0"/>
              <a:t>2019/12/8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64-21F2-3D4B-989F-221372C799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160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C495-5B18-8F4D-AE68-7DE5B2780B01}" type="datetimeFigureOut">
              <a:rPr kumimoji="1" lang="zh-TW" altLang="en-US" smtClean="0"/>
              <a:t>2019/12/8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64-21F2-3D4B-989F-221372C799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453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C495-5B18-8F4D-AE68-7DE5B2780B01}" type="datetimeFigureOut">
              <a:rPr kumimoji="1" lang="zh-TW" altLang="en-US" smtClean="0"/>
              <a:t>2019/12/8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64-21F2-3D4B-989F-221372C799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651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C495-5B18-8F4D-AE68-7DE5B2780B01}" type="datetimeFigureOut">
              <a:rPr kumimoji="1" lang="zh-TW" altLang="en-US" smtClean="0"/>
              <a:t>2019/12/8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64-21F2-3D4B-989F-221372C799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151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C495-5B18-8F4D-AE68-7DE5B2780B01}" type="datetimeFigureOut">
              <a:rPr kumimoji="1" lang="zh-TW" altLang="en-US" smtClean="0"/>
              <a:t>2019/12/8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64-21F2-3D4B-989F-221372C799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55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C495-5B18-8F4D-AE68-7DE5B2780B01}" type="datetimeFigureOut">
              <a:rPr kumimoji="1" lang="zh-TW" altLang="en-US" smtClean="0"/>
              <a:t>2019/12/8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64-21F2-3D4B-989F-221372C799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62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C495-5B18-8F4D-AE68-7DE5B2780B01}" type="datetimeFigureOut">
              <a:rPr kumimoji="1" lang="zh-TW" altLang="en-US" smtClean="0"/>
              <a:t>2019/12/8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64-21F2-3D4B-989F-221372C799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046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C495-5B18-8F4D-AE68-7DE5B2780B01}" type="datetimeFigureOut">
              <a:rPr kumimoji="1" lang="zh-TW" altLang="en-US" smtClean="0"/>
              <a:t>2019/12/8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5B64-21F2-3D4B-989F-221372C799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831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C495-5B18-8F4D-AE68-7DE5B2780B01}" type="datetimeFigureOut">
              <a:rPr kumimoji="1" lang="zh-TW" altLang="en-US" smtClean="0"/>
              <a:t>2019/12/8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05B64-21F2-3D4B-989F-221372C799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998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sz="6600" dirty="0" smtClean="0"/>
              <a:t>Depletion</a:t>
            </a:r>
            <a:br>
              <a:rPr kumimoji="1" lang="en-US" altLang="zh-TW" sz="6600" dirty="0" smtClean="0"/>
            </a:br>
            <a:r>
              <a:rPr kumimoji="1" lang="en-US" altLang="zh-TW" sz="6600" dirty="0" smtClean="0"/>
              <a:t>Surface/Contact Leakage current</a:t>
            </a:r>
            <a:endParaRPr kumimoji="1"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*Chih-Hsiang Yeh , </a:t>
            </a:r>
            <a:r>
              <a:rPr kumimoji="1" lang="en-US" altLang="zh-TW" dirty="0" err="1" smtClean="0"/>
              <a:t>Tze-Tzing</a:t>
            </a:r>
            <a:r>
              <a:rPr kumimoji="1" lang="en-US" altLang="zh-TW" dirty="0" smtClean="0"/>
              <a:t> Henry Wong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9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Charged concentration density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343651" y="1690688"/>
                <a:ext cx="5386387" cy="4262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000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Temperature-dependent </a:t>
                </a: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charged concentration density</a:t>
                </a:r>
              </a:p>
              <a:p>
                <a:pPr algn="ctr"/>
                <a:endParaRPr kumimoji="1" lang="en-US" altLang="zh-TW" sz="2000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Lower than “ionization energy”</a:t>
                </a:r>
              </a:p>
              <a:p>
                <a:pPr algn="ctr"/>
                <a:r>
                  <a:rPr kumimoji="1" lang="en-US" altLang="zh-TW" sz="2000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  <a:sym typeface="Wingdings"/>
                  </a:rPr>
                  <a:t>120K</a:t>
                </a: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 Density of the charged concentration will get smaller since the insufficient fluctuation. </a:t>
                </a:r>
              </a:p>
              <a:p>
                <a:pPr algn="ctr"/>
                <a:endParaRPr kumimoji="1" lang="en-US" altLang="zh-TW" sz="2000" dirty="0">
                  <a:latin typeface="Arial" charset="0"/>
                  <a:ea typeface="Arial" charset="0"/>
                  <a:cs typeface="Arial" charset="0"/>
                  <a:sym typeface="Wingding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f>
                        <m:fPr>
                          <m:ctrlPr>
                            <a:rPr kumimoji="1" lang="mr-IN" altLang="zh-TW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mr-IN" altLang="zh-TW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kumimoji="1" lang="mr-IN" altLang="zh-TW" sz="20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1" lang="en-US" altLang="zh-TW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zh-TW" sz="200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zh-TW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kumimoji="1" lang="en-US" altLang="zh-TW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zh-TW" sz="20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endParaRPr kumimoji="1" lang="en-US" altLang="zh-TW" sz="2000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Net impurity</a:t>
                </a: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p>
                      <m:sSupPr>
                        <m:ctrlPr>
                          <a:rPr kumimoji="1" lang="en-US" altLang="zh-TW" sz="2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kumimoji="1" lang="en-US" altLang="zh-TW" sz="2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sz="2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3</m:t>
                        </m:r>
                      </m:sup>
                    </m:sSup>
                    <m:r>
                      <a:rPr kumimoji="1" lang="en-US" altLang="zh-TW" sz="2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mr-IN" altLang="zh-TW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mr-IN" altLang="zh-TW" sz="2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0.0106</m:t>
                                </m:r>
                              </m:num>
                              <m:den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zh-TW" sz="20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∗120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kumimoji="1" lang="en-US" altLang="zh-TW" sz="2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p>
                      <m:sSupPr>
                        <m:ctrlPr>
                          <a:rPr kumimoji="1" lang="en-US" altLang="zh-TW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kumimoji="1" lang="en-US" altLang="zh-TW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3</m:t>
                        </m:r>
                      </m:sup>
                    </m:sSup>
                    <m:r>
                      <a:rPr kumimoji="1" lang="en-US" altLang="zh-TW" sz="2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): </m:t>
                    </m:r>
                    <m:f>
                      <m:fPr>
                        <m:ctrlPr>
                          <a:rPr kumimoji="1" lang="mr-IN" altLang="zh-TW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mr-IN" altLang="zh-TW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mr-IN" altLang="zh-TW" sz="2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0.0106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20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kumimoji="1" lang="zh-TW" alt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51" y="1690688"/>
                <a:ext cx="5386387" cy="4262705"/>
              </a:xfrm>
              <a:prstGeom prst="rect">
                <a:avLst/>
              </a:prstGeom>
              <a:blipFill rotWithShape="0">
                <a:blip r:embed="rId2"/>
                <a:stretch>
                  <a:fillRect t="-571" r="-1019" b="-4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0" y="6334780"/>
            <a:ext cx="12430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We can get the charged concentration correlated with the temperature!</a:t>
            </a:r>
            <a:endParaRPr kumimoji="1" lang="zh-TW" altLang="en-US" sz="28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5286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412412" y="-28069"/>
            <a:ext cx="730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smtClean="0">
                <a:solidFill>
                  <a:srgbClr val="FF0000"/>
                </a:solidFill>
              </a:rPr>
              <a:t>No-electric-field-zone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6" name="內容版面配置區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3667"/>
            <a:ext cx="4968240" cy="4740420"/>
          </a:xfrm>
        </p:spPr>
      </p:pic>
    </p:spTree>
    <p:extLst>
      <p:ext uri="{BB962C8B-B14F-4D97-AF65-F5344CB8AC3E}">
        <p14:creationId xmlns:p14="http://schemas.microsoft.com/office/powerpoint/2010/main" val="19440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New material ( e-h pair )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77K 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𝑆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 ∗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𝐺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∗</m:t>
                        </m:r>
                        <m:f>
                          <m:fPr>
                            <m:ctrlPr>
                              <a:rPr kumimoji="1" lang="mr-IN" altLang="zh-TW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TW" i="1">
                                <a:latin typeface="Cambria Math" charset="0"/>
                              </a:rPr>
                              <m:t>0.75</m:t>
                            </m:r>
                          </m:num>
                          <m:den>
                            <m:r>
                              <a:rPr kumimoji="1" lang="en-US" altLang="zh-TW" i="1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kumimoji="1" lang="en-US" altLang="zh-TW" i="1">
                        <a:latin typeface="Cambria Math" charset="0"/>
                      </a:rPr>
                      <m:t>&gt;3 ∗ </m:t>
                    </m:r>
                    <m:rad>
                      <m:radPr>
                        <m:degHide m:val="on"/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𝐵</m:t>
                            </m:r>
                            <m:r>
                              <a:rPr kumimoji="1" lang="en-US" altLang="zh-TW" i="1">
                                <a:latin typeface="Cambria Math" charset="0"/>
                              </a:rPr>
                              <m:t> ∗</m:t>
                            </m:r>
                            <m:r>
                              <a:rPr kumimoji="1" lang="en-US" altLang="zh-TW" i="1">
                                <a:latin typeface="Cambria Math" charset="0"/>
                              </a:rPr>
                              <m:t>𝐺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∗</m:t>
                            </m:r>
                            <m:f>
                              <m:fPr>
                                <m:ctrlPr>
                                  <a:rPr kumimoji="1" lang="mr-IN" altLang="zh-TW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0.75</m:t>
                                </m:r>
                              </m:num>
                              <m:den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kumimoji="1" lang="en-US" altLang="zh-TW" dirty="0" smtClean="0"/>
              </a:p>
              <a:p>
                <a:r>
                  <a:rPr kumimoji="1" lang="en-US" altLang="zh-TW" dirty="0"/>
                  <a:t>4</a:t>
                </a:r>
                <a:r>
                  <a:rPr kumimoji="1" lang="en-US" altLang="zh-TW" dirty="0" smtClean="0"/>
                  <a:t>K </a:t>
                </a:r>
                <a:r>
                  <a:rPr kumimoji="1" lang="en-US" altLang="zh-TW" dirty="0"/>
                  <a:t>:  </a:t>
                </a:r>
                <a:r>
                  <a:rPr kumimoji="1" lang="en-US" altLang="zh-TW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𝑆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 ∗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𝐺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∗</m:t>
                        </m:r>
                        <m:f>
                          <m:fPr>
                            <m:ctrlPr>
                              <a:rPr kumimoji="1" lang="mr-IN" altLang="zh-TW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TW" i="1">
                                <a:latin typeface="Cambria Math" charset="0"/>
                              </a:rPr>
                              <m:t>0.75</m:t>
                            </m:r>
                          </m:num>
                          <m:den>
                            <m:r>
                              <a:rPr kumimoji="1" lang="en-US" altLang="zh-TW" i="1">
                                <a:latin typeface="Cambria Math" charset="0"/>
                              </a:rPr>
                              <m:t>3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.5</m:t>
                            </m:r>
                          </m:den>
                        </m:f>
                        <m:r>
                          <a:rPr kumimoji="1" lang="en-US" altLang="zh-TW" b="0" i="1" smtClean="0">
                            <a:latin typeface="Cambria Math" charset="0"/>
                          </a:rPr>
                          <m:t>)</m:t>
                        </m:r>
                      </m:e>
                    </m:d>
                    <m:r>
                      <a:rPr kumimoji="1" lang="en-US" altLang="zh-TW" i="1">
                        <a:latin typeface="Cambria Math" charset="0"/>
                      </a:rPr>
                      <m:t>&gt;3 ∗ </m:t>
                    </m:r>
                    <m:rad>
                      <m:radPr>
                        <m:degHide m:val="on"/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𝐵</m:t>
                            </m:r>
                            <m:r>
                              <a:rPr kumimoji="1" lang="en-US" altLang="zh-TW" i="1">
                                <a:latin typeface="Cambria Math" charset="0"/>
                              </a:rPr>
                              <m:t> ∗</m:t>
                            </m:r>
                            <m:r>
                              <a:rPr kumimoji="1" lang="en-US" altLang="zh-TW" i="1">
                                <a:latin typeface="Cambria Math" charset="0"/>
                              </a:rPr>
                              <m:t>𝐺</m:t>
                            </m:r>
                            <m:r>
                              <a:rPr kumimoji="1" lang="en-US" altLang="zh-TW" i="1">
                                <a:latin typeface="Cambria Math" charset="0"/>
                              </a:rPr>
                              <m:t>∗</m:t>
                            </m:r>
                            <m:f>
                              <m:fPr>
                                <m:ctrlPr>
                                  <a:rPr kumimoji="1" lang="mr-IN" altLang="zh-TW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0.75</m:t>
                                </m:r>
                              </m:num>
                              <m:den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3</m:t>
                                </m:r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.5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kumimoji="1" lang="en-US" altLang="zh-TW" dirty="0"/>
              </a:p>
              <a:p>
                <a:endParaRPr kumimoji="1" lang="en-US" altLang="zh-TW" dirty="0" smtClean="0"/>
              </a:p>
              <a:p>
                <a:endParaRPr kumimoji="1"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5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463"/>
            <a:ext cx="6904739" cy="6569242"/>
          </a:xfrm>
        </p:spPr>
      </p:pic>
      <p:sp>
        <p:nvSpPr>
          <p:cNvPr id="5" name="文字方塊 4"/>
          <p:cNvSpPr txBox="1"/>
          <p:nvPr/>
        </p:nvSpPr>
        <p:spPr>
          <a:xfrm>
            <a:off x="6904739" y="2984030"/>
            <a:ext cx="5871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/>
              <a:t>The plot without considering the </a:t>
            </a:r>
            <a:r>
              <a:rPr kumimoji="1" lang="en-US" altLang="zh-TW" sz="2800" dirty="0" smtClean="0">
                <a:solidFill>
                  <a:srgbClr val="FF0000"/>
                </a:solidFill>
              </a:rPr>
              <a:t>Surface/Contact Leakage current</a:t>
            </a:r>
            <a:r>
              <a:rPr kumimoji="1" lang="en-US" altLang="zh-TW" sz="2800" dirty="0" smtClean="0"/>
              <a:t>!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73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TW" sz="6600" dirty="0" smtClean="0"/>
              <a:t>Part2:</a:t>
            </a:r>
            <a:br>
              <a:rPr kumimoji="1" lang="en-US" altLang="zh-TW" sz="6600" dirty="0" smtClean="0"/>
            </a:br>
            <a:r>
              <a:rPr kumimoji="1" lang="en-US" altLang="zh-TW" sz="6600" dirty="0" smtClean="0"/>
              <a:t>Contact leakage current consideration</a:t>
            </a:r>
            <a:endParaRPr kumimoji="1"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675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Rationale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8922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Since we have p+ layer</a:t>
            </a:r>
          </a:p>
          <a:p>
            <a:r>
              <a:rPr kumimoji="1" lang="en-US" altLang="zh-TW" dirty="0" smtClean="0">
                <a:sym typeface="Wingdings"/>
              </a:rPr>
              <a:t> The depletion process will commence from there.</a:t>
            </a:r>
          </a:p>
          <a:p>
            <a:r>
              <a:rPr kumimoji="1" lang="en-US" altLang="zh-TW" dirty="0" smtClean="0">
                <a:sym typeface="Wingdings"/>
              </a:rPr>
              <a:t> Note! Now there is no electric field at the positive side.</a:t>
            </a:r>
          </a:p>
          <a:p>
            <a:endParaRPr kumimoji="1" lang="en-US" altLang="zh-TW" dirty="0" smtClean="0">
              <a:sym typeface="Wingdings"/>
            </a:endParaRPr>
          </a:p>
          <a:p>
            <a:r>
              <a:rPr kumimoji="1" lang="en-US" altLang="zh-TW" dirty="0" smtClean="0">
                <a:sym typeface="Wingdings"/>
              </a:rPr>
              <a:t> After we get the detector fully-depleted</a:t>
            </a:r>
          </a:p>
          <a:p>
            <a:r>
              <a:rPr kumimoji="1" lang="en-US" altLang="zh-TW" dirty="0" smtClean="0">
                <a:sym typeface="Wingdings"/>
              </a:rPr>
              <a:t> Electric field is filled in this detector</a:t>
            </a:r>
          </a:p>
          <a:p>
            <a:r>
              <a:rPr kumimoji="1" lang="en-US" altLang="zh-TW" dirty="0" smtClean="0">
                <a:sym typeface="Wingdings"/>
              </a:rPr>
              <a:t> The positive side(contact) of the node could give out the leakage current</a:t>
            </a:r>
          </a:p>
          <a:p>
            <a:r>
              <a:rPr kumimoji="1" lang="en-US" altLang="zh-TW" dirty="0" smtClean="0">
                <a:sym typeface="Wingdings"/>
              </a:rPr>
              <a:t> Well-measured stuff, can see it in the paper clearly.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747" y="175090"/>
            <a:ext cx="3144253" cy="25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Formulae of the top and the bottom nodes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88" y="2161035"/>
            <a:ext cx="7828549" cy="4450274"/>
          </a:xfrm>
        </p:spPr>
      </p:pic>
      <p:cxnSp>
        <p:nvCxnSpPr>
          <p:cNvPr id="7" name="直線接點 6"/>
          <p:cNvCxnSpPr/>
          <p:nvPr/>
        </p:nvCxnSpPr>
        <p:spPr>
          <a:xfrm>
            <a:off x="6031830" y="2011768"/>
            <a:ext cx="0" cy="426720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582403" y="20117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Partial-depleted region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59955" y="20117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fully-depleted region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245143" y="4992863"/>
            <a:ext cx="1722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400" dirty="0" smtClean="0">
                <a:solidFill>
                  <a:srgbClr val="FF0000"/>
                </a:solidFill>
              </a:rPr>
              <a:t>Top</a:t>
            </a:r>
            <a:endParaRPr kumimoji="1"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126707" y="5037510"/>
            <a:ext cx="241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400" smtClean="0">
                <a:solidFill>
                  <a:srgbClr val="FF0000"/>
                </a:solidFill>
              </a:rPr>
              <a:t>Bottom</a:t>
            </a:r>
            <a:endParaRPr kumimoji="1" lang="zh-TW" altLang="en-US" sz="4400" dirty="0">
              <a:solidFill>
                <a:srgbClr val="FF00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6" y="1262010"/>
            <a:ext cx="5094510" cy="74975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821" y="1427112"/>
            <a:ext cx="4885263" cy="5372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8714431" y="6360466"/>
                <a:ext cx="341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0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20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𝑱</m:t>
                        </m:r>
                      </m:e>
                      <m:sub>
                        <m:r>
                          <a:rPr kumimoji="1" lang="en-US" altLang="zh-TW" sz="20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kumimoji="1" lang="en-US" altLang="zh-TW" sz="20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TW" sz="2000" b="1" dirty="0" smtClean="0">
                    <a:solidFill>
                      <a:srgbClr val="FF0000"/>
                    </a:solidFill>
                  </a:rPr>
                  <a:t>is experiment-dependent,</a:t>
                </a:r>
                <a:endParaRPr kumimoji="1" lang="zh-TW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431" y="6360466"/>
                <a:ext cx="3413400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716" t="-98485" b="-124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1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Consistent with Prof. </a:t>
            </a:r>
            <a:r>
              <a:rPr kumimoji="1" lang="en-US" altLang="zh-TW" dirty="0" err="1" smtClean="0"/>
              <a:t>Dongimng’s</a:t>
            </a:r>
            <a:r>
              <a:rPr kumimoji="1" lang="en-US" altLang="zh-TW" dirty="0" smtClean="0"/>
              <a:t> paper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69" y="1690688"/>
            <a:ext cx="6959600" cy="3835400"/>
          </a:xfrm>
        </p:spPr>
      </p:pic>
    </p:spTree>
    <p:extLst>
      <p:ext uri="{BB962C8B-B14F-4D97-AF65-F5344CB8AC3E}">
        <p14:creationId xmlns:p14="http://schemas.microsoft.com/office/powerpoint/2010/main" val="5147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Let us do the calculations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First, noted that the unit of 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b="0" i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TW" b="0" i="0" smtClean="0">
                            <a:latin typeface="Cambria Math" charset="0"/>
                          </a:rPr>
                          <m:t>A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TW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𝑐𝑚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zh-TW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kumimoji="1" lang="mr-IN" altLang="zh-TW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/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kumimoji="1" lang="mr-IN" altLang="zh-TW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𝑐𝑚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zh-TW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</a:rPr>
                          <m:t>𝑐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𝑠</m:t>
                        </m:r>
                      </m:den>
                    </m:f>
                    <m:d>
                      <m:d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kumimoji="1" lang="en-US" altLang="zh-TW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𝑐𝑚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b="0" i="1" smtClean="0">
                            <a:latin typeface="Cambria Math" charset="0"/>
                          </a:rPr>
                          <m:t>=1 </m:t>
                        </m:r>
                      </m:e>
                    </m:d>
                  </m:oMath>
                </a14:m>
                <a:endParaRPr kumimoji="1" lang="en-US" altLang="zh-TW" dirty="0" smtClean="0"/>
              </a:p>
              <a:p>
                <a:endParaRPr kumimoji="1" lang="en-US" altLang="zh-TW" dirty="0" smtClean="0"/>
              </a:p>
              <a:p>
                <a:r>
                  <a:rPr kumimoji="1" lang="en-US" altLang="zh-TW" dirty="0" smtClean="0"/>
                  <a:t>Since the voltage will be applied on 77K experiment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Initiate our calculation at 77K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Show that the influence of this term at 4K can be completely ignored. 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0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77K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kumimoji="1" lang="en-US" altLang="zh-TW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−9</m:t>
                        </m:r>
                      </m:sup>
                    </m:sSup>
                    <m:r>
                      <a:rPr kumimoji="1"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kumimoji="1" lang="en-US" altLang="zh-TW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−12</m:t>
                        </m:r>
                      </m:sup>
                    </m:sSup>
                    <m:d>
                      <m:dPr>
                        <m:ctrlP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num>
                          <m:den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−19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f>
                      <m:fPr>
                        <m:ctrlPr>
                          <a:rPr kumimoji="1" lang="mr-IN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0.1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den>
                    </m:f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altLang="zh-TW" dirty="0" smtClean="0"/>
              </a:p>
              <a:p>
                <a:r>
                  <a:rPr kumimoji="1" lang="en-US" altLang="zh-TW" dirty="0" smtClean="0"/>
                  <a:t>1c * 1V = 1J</a:t>
                </a:r>
              </a:p>
              <a:p>
                <a:endParaRPr kumimoji="1" lang="en-US" altLang="zh-TW" dirty="0"/>
              </a:p>
              <a:p>
                <a:r>
                  <a:rPr kumimoji="1" lang="en-US" altLang="zh-TW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−19</m:t>
                        </m:r>
                      </m:sup>
                    </m:sSup>
                    <m:d>
                      <m:dPr>
                        <m:ctrlP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mr-IN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num>
                          <m:den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0.1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kumimoji="1" lang="en-US" altLang="zh-TW" b="0" i="0" dirty="0" smtClean="0">
                        <a:latin typeface="Cambria Math" charset="0"/>
                      </a:rPr>
                      <m:t>∗</m:t>
                    </m:r>
                    <m:f>
                      <m:fPr>
                        <m:ctrlPr>
                          <a:rPr kumimoji="1" lang="en-US" altLang="zh-TW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TW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dirty="0" smtClean="0">
                                <a:latin typeface="Cambria Math" charset="0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zh-TW" b="0" i="1" dirty="0" smtClean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zh-TW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b="0" i="1" dirty="0" smtClean="0">
                                <a:latin typeface="Cambria Math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kumimoji="1" lang="en-US" altLang="zh-TW" b="0" i="1" dirty="0" smtClean="0">
                            <a:latin typeface="Cambria Math" charset="0"/>
                          </a:rPr>
                          <m:t>1.6∗</m:t>
                        </m:r>
                        <m:sSup>
                          <m:sSupPr>
                            <m:ctrlPr>
                              <a:rPr kumimoji="1" lang="en-US" altLang="zh-TW" b="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dirty="0" smtClean="0">
                                <a:latin typeface="Cambria Math" charset="0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zh-TW" b="0" i="1" dirty="0" smtClean="0">
                                <a:latin typeface="Cambria Math" charset="0"/>
                              </a:rPr>
                              <m:t>−19</m:t>
                            </m:r>
                          </m:sup>
                        </m:sSup>
                      </m:den>
                    </m:f>
                    <m:r>
                      <a:rPr kumimoji="1" lang="en-US" altLang="zh-TW" b="0" i="1" dirty="0" smtClean="0">
                        <a:latin typeface="Cambria Math" charset="0"/>
                      </a:rPr>
                      <m:t> ∗</m:t>
                    </m:r>
                    <m:f>
                      <m:fPr>
                        <m:ctrlPr>
                          <a:rPr kumimoji="1" lang="mr-IN" altLang="zh-TW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dirty="0" smtClean="0">
                            <a:latin typeface="Cambria Math" charset="0"/>
                          </a:rPr>
                          <m:t>0.75</m:t>
                        </m:r>
                      </m:num>
                      <m:den>
                        <m:r>
                          <a:rPr kumimoji="1" lang="en-US" altLang="zh-TW" b="0" i="1" dirty="0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kumimoji="1" lang="en-US" altLang="zh-TW" b="0" i="1" dirty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kumimoji="1" lang="mr-IN" altLang="zh-TW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b="0" i="1" dirty="0" smtClean="0">
                            <a:latin typeface="Cambria Math" charset="0"/>
                          </a:rPr>
                          <m:t>6.4</m:t>
                        </m:r>
                      </m:den>
                    </m:f>
                    <m:r>
                      <a:rPr kumimoji="1" lang="en-US" altLang="zh-TW" b="0" i="1" dirty="0" smtClean="0">
                        <a:latin typeface="Cambria Math" charset="0"/>
                      </a:rPr>
                      <m:t>∗</m:t>
                    </m:r>
                    <m:sSup>
                      <m:sSupPr>
                        <m:ctrlPr>
                          <a:rPr kumimoji="1" lang="en-US" altLang="zh-TW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dirty="0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dirty="0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kumimoji="1" lang="en-US" altLang="zh-TW" b="0" i="1" dirty="0" smtClean="0">
                        <a:latin typeface="Cambria Math" charset="0"/>
                      </a:rPr>
                      <m:t> (</m:t>
                    </m:r>
                    <m:r>
                      <a:rPr kumimoji="1" lang="zh-TW" altLang="en-US" b="0" i="1" dirty="0" smtClean="0">
                        <a:latin typeface="Cambria Math" charset="0"/>
                      </a:rPr>
                      <m:t>個</m:t>
                    </m:r>
                    <m:r>
                      <a:rPr kumimoji="1" lang="en-US" altLang="zh-TW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dirty="0" smtClean="0"/>
              </a:p>
              <a:p>
                <a:endParaRPr kumimoji="1" lang="en-US" altLang="zh-TW" dirty="0" smtClean="0"/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5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TW" sz="6600" dirty="0" smtClean="0"/>
              <a:t>Part3:</a:t>
            </a:r>
            <a:br>
              <a:rPr kumimoji="1" lang="en-US" altLang="zh-TW" sz="6600" dirty="0" smtClean="0"/>
            </a:br>
            <a:r>
              <a:rPr kumimoji="1" lang="en-US" altLang="zh-TW" sz="6600" dirty="0" smtClean="0"/>
              <a:t>Surface leakage current consideration</a:t>
            </a:r>
            <a:endParaRPr kumimoji="1"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145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sz="6600" dirty="0" smtClean="0"/>
              <a:t>Part1:</a:t>
            </a:r>
            <a:br>
              <a:rPr kumimoji="1" lang="en-US" altLang="zh-TW" sz="6600" dirty="0" smtClean="0"/>
            </a:br>
            <a:r>
              <a:rPr kumimoji="1" lang="en-US" altLang="zh-TW" sz="6600" dirty="0" smtClean="0"/>
              <a:t>Depletion consideration</a:t>
            </a:r>
            <a:endParaRPr kumimoji="1"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1308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The formulae related to the surface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62" y="2438859"/>
            <a:ext cx="7690740" cy="2309603"/>
          </a:xfrm>
        </p:spPr>
      </p:pic>
    </p:spTree>
    <p:extLst>
      <p:ext uri="{BB962C8B-B14F-4D97-AF65-F5344CB8AC3E}">
        <p14:creationId xmlns:p14="http://schemas.microsoft.com/office/powerpoint/2010/main" val="18495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What’s “depletion”?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This is the basic phenomenon happening in the PN-junction.</a:t>
            </a:r>
          </a:p>
          <a:p>
            <a:r>
              <a:rPr kumimoji="1" lang="en-US" altLang="zh-TW" dirty="0" smtClean="0"/>
              <a:t>The following picture is the simplest case: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1" y="3028302"/>
            <a:ext cx="4781645" cy="32835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2327891"/>
            <a:ext cx="40767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Why is “Bias voltage”?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65" y="1690688"/>
            <a:ext cx="7763870" cy="4037806"/>
          </a:xfrm>
        </p:spPr>
      </p:pic>
    </p:spTree>
    <p:extLst>
      <p:ext uri="{BB962C8B-B14F-4D97-AF65-F5344CB8AC3E}">
        <p14:creationId xmlns:p14="http://schemas.microsoft.com/office/powerpoint/2010/main" val="18108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 our case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15" y="988160"/>
            <a:ext cx="6097598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8301"/>
            <a:ext cx="3772873" cy="303119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41094" y="5716347"/>
            <a:ext cx="8787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FF0000"/>
                </a:solidFill>
              </a:rPr>
              <a:t>We can do the calculation of transforming between the Electric field and voltage by applying the conservation of the energy.</a:t>
            </a:r>
          </a:p>
          <a:p>
            <a:r>
              <a:rPr kumimoji="1" lang="en-US" altLang="zh-TW" sz="2400" dirty="0">
                <a:solidFill>
                  <a:srgbClr val="FF0000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FF0000"/>
                </a:solidFill>
                <a:sym typeface="Wingdings"/>
              </a:rPr>
              <a:t> Depend on the geometry of the detector as well.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Let take some calculations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p-type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3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</a:rPr>
                          <m:t>10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</a:rPr>
                      <m:t>/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𝐷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2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</a:rPr>
                          <m:t>10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</a:rPr>
                      <m:t>/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en-US" altLang="zh-TW" dirty="0" smtClean="0"/>
              </a:p>
              <a:p>
                <a:endParaRPr kumimoji="1" lang="en-US" altLang="zh-TW" dirty="0" smtClean="0"/>
              </a:p>
              <a:p>
                <a:r>
                  <a:rPr kumimoji="1" lang="en-US" altLang="zh-TW" dirty="0" smtClean="0"/>
                  <a:t>Impurity level </a:t>
                </a:r>
                <a:r>
                  <a:rPr kumimoji="1" lang="en-US" altLang="zh-TW" dirty="0" smtClean="0">
                    <a:sym typeface="Wingdings"/>
                  </a:rPr>
                  <a:t></a:t>
                </a:r>
                <a:r>
                  <a:rPr kumimoji="1" lang="en-US" altLang="zh-TW" dirty="0" smtClean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𝐷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</a:rPr>
                          <m:t>10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</a:rPr>
                      <m:t>/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zh-TW" dirty="0" smtClean="0"/>
                  <a:t>]</a:t>
                </a:r>
              </a:p>
              <a:p>
                <a:endParaRPr kumimoji="1" lang="en-US" altLang="zh-TW" dirty="0" smtClean="0"/>
              </a:p>
              <a:p>
                <a:r>
                  <a:rPr kumimoji="1" lang="en-US" altLang="zh-TW" dirty="0" smtClean="0"/>
                  <a:t>Meaning 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After getting the depletion achieved, the ”extra” impurity appears in the “Depletion region” that could be used as the Bulk current</a:t>
                </a:r>
                <a:endParaRPr kumimoji="1" lang="en-US" altLang="zh-TW" dirty="0" smtClean="0"/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4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1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Got some modifications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Basically, the scale is the same as before, but concept should be modified to make the following works sound reasonable. 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Let see some retrospect of the signal threshold studies!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86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The standard Germanium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b="1" dirty="0" smtClean="0">
                    <a:solidFill>
                      <a:srgbClr val="FF0000"/>
                    </a:solidFill>
                  </a:rPr>
                  <a:t>1 x 1 x 1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𝒄𝒎</m:t>
                        </m:r>
                      </m:e>
                      <m:sup>
                        <m:r>
                          <a:rPr kumimoji="1" lang="en-US" altLang="zh-TW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kumimoji="1" lang="en-US" altLang="zh-TW" b="1" dirty="0">
                    <a:solidFill>
                      <a:srgbClr val="FF0000"/>
                    </a:solidFill>
                  </a:rPr>
                  <a:t>)</a:t>
                </a:r>
                <a:endParaRPr kumimoji="1" lang="en-US" altLang="zh-TW" b="1" dirty="0" smtClean="0">
                  <a:solidFill>
                    <a:srgbClr val="FF0000"/>
                  </a:solidFill>
                </a:endParaRPr>
              </a:p>
              <a:p>
                <a:endParaRPr kumimoji="1" lang="en-US" altLang="zh-TW" b="1" dirty="0">
                  <a:solidFill>
                    <a:srgbClr val="FF0000"/>
                  </a:solidFill>
                </a:endParaRPr>
              </a:p>
              <a:p>
                <a:r>
                  <a:rPr kumimoji="1" lang="en-US" altLang="zh-TW" b="1" dirty="0" smtClean="0">
                    <a:solidFill>
                      <a:srgbClr val="FF0000"/>
                    </a:solidFill>
                  </a:rPr>
                  <a:t>To see if the threshold of the detector is reasonable</a:t>
                </a:r>
                <a:endParaRPr kumimoji="1" lang="en-US" altLang="zh-TW" b="1" dirty="0">
                  <a:solidFill>
                    <a:srgbClr val="FF0000"/>
                  </a:solidFill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019646" y="4131333"/>
            <a:ext cx="1581150" cy="158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651812" y="3816074"/>
            <a:ext cx="314325" cy="3143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653058" y="5690257"/>
            <a:ext cx="314325" cy="3143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2569602" y="4167843"/>
            <a:ext cx="481235" cy="158115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353146" y="5653743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+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53146" y="363444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>
                <a:solidFill>
                  <a:srgbClr val="FF0000"/>
                </a:solidFill>
              </a:rPr>
              <a:t>-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31302" y="4696808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0070C0"/>
                </a:solidFill>
              </a:rPr>
              <a:t>1 cm</a:t>
            </a:r>
            <a:endParaRPr kumimoji="1"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150752" y="4367092"/>
            <a:ext cx="72405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</a:rPr>
              <a:t>Velocity?</a:t>
            </a:r>
          </a:p>
          <a:p>
            <a:r>
              <a:rPr kumimoji="1" lang="en-US" altLang="zh-TW" sz="3200" dirty="0" smtClean="0">
                <a:solidFill>
                  <a:srgbClr val="FF0000"/>
                </a:solidFill>
                <a:sym typeface="Wingdings"/>
              </a:rPr>
              <a:t> The next one we need to know</a:t>
            </a:r>
            <a:endParaRPr kumimoji="1"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The velocity of the electron in Ge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11" y="1923914"/>
            <a:ext cx="7374089" cy="3702176"/>
          </a:xfrm>
        </p:spPr>
      </p:pic>
      <p:sp>
        <p:nvSpPr>
          <p:cNvPr id="5" name="文字方塊 4"/>
          <p:cNvSpPr txBox="1"/>
          <p:nvPr/>
        </p:nvSpPr>
        <p:spPr>
          <a:xfrm>
            <a:off x="768441" y="1896752"/>
            <a:ext cx="365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/>
              <a:t>Gain: 0-1000 case</a:t>
            </a:r>
          </a:p>
        </p:txBody>
      </p:sp>
      <p:cxnSp>
        <p:nvCxnSpPr>
          <p:cNvPr id="7" name="直線接點 6"/>
          <p:cNvCxnSpPr/>
          <p:nvPr/>
        </p:nvCxnSpPr>
        <p:spPr>
          <a:xfrm flipV="1">
            <a:off x="8290560" y="2185524"/>
            <a:ext cx="12818" cy="31789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8630764" y="2185524"/>
            <a:ext cx="13383" cy="33191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254003" y="1769306"/>
            <a:ext cx="104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4K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11209372" y="2245199"/>
            <a:ext cx="13648" cy="31893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11550141" y="2183473"/>
            <a:ext cx="13083" cy="3321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1154377" y="1814141"/>
            <a:ext cx="104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77K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-140980" y="3395479"/>
                <a:ext cx="5511898" cy="2230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800" i="1">
                              <a:latin typeface="Cambria Math" charset="0"/>
                            </a:rPr>
                            <m:t>1 </m:t>
                          </m:r>
                          <m:r>
                            <a:rPr kumimoji="1" lang="en-US" altLang="zh-TW" sz="4800" i="1">
                              <a:latin typeface="Cambria Math" charset="0"/>
                            </a:rPr>
                            <m:t>𝑐𝑚</m:t>
                          </m:r>
                        </m:num>
                        <m:den>
                          <m:sSup>
                            <m:sSupPr>
                              <m:ctrlPr>
                                <a:rPr kumimoji="1" lang="mr-IN" altLang="zh-TW" sz="4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800" i="1">
                                  <a:latin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zh-TW" sz="4800" i="1">
                                  <a:latin typeface="Cambria Math" charset="0"/>
                                </a:rPr>
                                <m:t>7</m:t>
                              </m:r>
                            </m:sup>
                          </m:sSup>
                          <m:f>
                            <m:fPr>
                              <m:ctrlPr>
                                <a:rPr kumimoji="1" lang="mr-IN" altLang="zh-TW" sz="4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800" i="1">
                                  <a:latin typeface="Cambria Math" charset="0"/>
                                </a:rPr>
                                <m:t>𝑐𝑚</m:t>
                              </m:r>
                            </m:num>
                            <m:den>
                              <m:r>
                                <a:rPr kumimoji="1" lang="en-US" altLang="zh-TW" sz="4800" i="1">
                                  <a:latin typeface="Cambria Math" charset="0"/>
                                </a:rPr>
                                <m:t>𝑠</m:t>
                              </m:r>
                            </m:den>
                          </m:f>
                        </m:den>
                      </m:f>
                      <m:r>
                        <a:rPr kumimoji="1" lang="en-US" altLang="zh-TW" sz="4800" i="1">
                          <a:latin typeface="Cambria Math" charset="0"/>
                        </a:rPr>
                        <m:t>=</m:t>
                      </m:r>
                      <m:r>
                        <a:rPr kumimoji="1" lang="en-US" altLang="zh-TW" sz="48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kumimoji="1" lang="en-US" altLang="zh-TW" sz="48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.</m:t>
                      </m:r>
                      <m:r>
                        <a:rPr kumimoji="1" lang="en-US" altLang="zh-TW" sz="48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kumimoji="1" lang="en-US" altLang="zh-TW" sz="4800" b="1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𝝁</m:t>
                      </m:r>
                      <m:r>
                        <a:rPr kumimoji="1" lang="en-US" altLang="zh-TW" sz="4800" b="1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𝒔</m:t>
                      </m:r>
                    </m:oMath>
                  </m:oMathPara>
                </a14:m>
                <a:endParaRPr kumimoji="1" lang="en-US" altLang="zh-TW" sz="4800" b="1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980" y="3395479"/>
                <a:ext cx="5511898" cy="22306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2487168" y="6064696"/>
            <a:ext cx="960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0000"/>
                </a:solidFill>
              </a:rPr>
              <a:t>The electron crosses the detector within 1cm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5620512" y="2816352"/>
            <a:ext cx="3010252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9875520" y="3956304"/>
            <a:ext cx="1639687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甜甜圈 23"/>
          <p:cNvSpPr/>
          <p:nvPr/>
        </p:nvSpPr>
        <p:spPr>
          <a:xfrm>
            <a:off x="5089020" y="2470697"/>
            <a:ext cx="691310" cy="691310"/>
          </a:xfrm>
          <a:prstGeom prst="donut">
            <a:avLst>
              <a:gd name="adj" fmla="val 6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5" name="甜甜圈 24"/>
          <p:cNvSpPr/>
          <p:nvPr/>
        </p:nvSpPr>
        <p:spPr>
          <a:xfrm>
            <a:off x="11403154" y="3610649"/>
            <a:ext cx="691310" cy="691310"/>
          </a:xfrm>
          <a:prstGeom prst="donut">
            <a:avLst>
              <a:gd name="adj" fmla="val 6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7899113" y="3162007"/>
            <a:ext cx="36101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730047" y="3956304"/>
            <a:ext cx="36101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939987" y="4301959"/>
            <a:ext cx="36101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7899113" y="5112727"/>
            <a:ext cx="36101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719</Words>
  <Application>Microsoft Macintosh PowerPoint</Application>
  <PresentationFormat>寬螢幕</PresentationFormat>
  <Paragraphs>84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Calibri</vt:lpstr>
      <vt:lpstr>Calibri Light</vt:lpstr>
      <vt:lpstr>Cambria Math</vt:lpstr>
      <vt:lpstr>Mangal</vt:lpstr>
      <vt:lpstr>Wingdings</vt:lpstr>
      <vt:lpstr>新細明體</vt:lpstr>
      <vt:lpstr>Arial</vt:lpstr>
      <vt:lpstr>Office 佈景主題</vt:lpstr>
      <vt:lpstr>Depletion Surface/Contact Leakage current</vt:lpstr>
      <vt:lpstr>Part1: Depletion consideration</vt:lpstr>
      <vt:lpstr>What’s “depletion”?</vt:lpstr>
      <vt:lpstr>Why is “Bias voltage”?</vt:lpstr>
      <vt:lpstr>In our case</vt:lpstr>
      <vt:lpstr>Let take some calculations – p-type</vt:lpstr>
      <vt:lpstr>Got some modifications</vt:lpstr>
      <vt:lpstr>The standard Germanium</vt:lpstr>
      <vt:lpstr>The velocity of the electron in Ge</vt:lpstr>
      <vt:lpstr>Charged concentration density</vt:lpstr>
      <vt:lpstr>New material ( e-h pair )</vt:lpstr>
      <vt:lpstr>PowerPoint 簡報</vt:lpstr>
      <vt:lpstr>Part2: Contact leakage current consideration</vt:lpstr>
      <vt:lpstr>Rationale</vt:lpstr>
      <vt:lpstr>Formulae of the top and the bottom nodes</vt:lpstr>
      <vt:lpstr>Consistent with Prof. Dongimng’s paper</vt:lpstr>
      <vt:lpstr>Let us do the calculations</vt:lpstr>
      <vt:lpstr>77K</vt:lpstr>
      <vt:lpstr>Part3: Surface leakage current consideration</vt:lpstr>
      <vt:lpstr>The formulae related to the surface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Depletion Surface/Contact Leakage current</dc:title>
  <dc:creator>Chih-Hsiang Yeh</dc:creator>
  <cp:lastModifiedBy>Chih-Hsiang Yeh</cp:lastModifiedBy>
  <cp:revision>15</cp:revision>
  <dcterms:created xsi:type="dcterms:W3CDTF">2019-12-08T02:42:49Z</dcterms:created>
  <dcterms:modified xsi:type="dcterms:W3CDTF">2019-12-08T10:34:04Z</dcterms:modified>
</cp:coreProperties>
</file>