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308" r:id="rId3"/>
    <p:sldId id="309" r:id="rId4"/>
    <p:sldId id="301" r:id="rId5"/>
    <p:sldId id="307" r:id="rId6"/>
    <p:sldId id="303" r:id="rId7"/>
    <p:sldId id="300" r:id="rId8"/>
    <p:sldId id="282" r:id="rId9"/>
    <p:sldId id="283" r:id="rId10"/>
    <p:sldId id="285" r:id="rId11"/>
    <p:sldId id="286" r:id="rId12"/>
    <p:sldId id="284" r:id="rId13"/>
    <p:sldId id="292" r:id="rId14"/>
    <p:sldId id="293" r:id="rId15"/>
    <p:sldId id="296" r:id="rId16"/>
    <p:sldId id="288" r:id="rId17"/>
    <p:sldId id="287" r:id="rId18"/>
    <p:sldId id="289" r:id="rId19"/>
    <p:sldId id="297" r:id="rId20"/>
    <p:sldId id="298" r:id="rId21"/>
    <p:sldId id="291" r:id="rId22"/>
    <p:sldId id="260" r:id="rId23"/>
    <p:sldId id="259" r:id="rId24"/>
    <p:sldId id="261" r:id="rId25"/>
    <p:sldId id="274" r:id="rId26"/>
    <p:sldId id="262" r:id="rId27"/>
    <p:sldId id="263" r:id="rId28"/>
    <p:sldId id="269" r:id="rId29"/>
    <p:sldId id="268" r:id="rId30"/>
    <p:sldId id="272" r:id="rId31"/>
    <p:sldId id="266" r:id="rId32"/>
    <p:sldId id="278" r:id="rId33"/>
    <p:sldId id="279" r:id="rId34"/>
    <p:sldId id="271" r:id="rId35"/>
    <p:sldId id="275" r:id="rId36"/>
    <p:sldId id="305" r:id="rId37"/>
    <p:sldId id="306" r:id="rId3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92"/>
    <p:restoredTop sz="94542"/>
  </p:normalViewPr>
  <p:slideViewPr>
    <p:cSldViewPr snapToGrid="0" snapToObjects="1">
      <p:cViewPr>
        <p:scale>
          <a:sx n="76" d="100"/>
          <a:sy n="76" d="100"/>
        </p:scale>
        <p:origin x="108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8C63C-5DDE-F74F-A2EF-90063681A7B8}" type="datetimeFigureOut">
              <a:rPr kumimoji="1" lang="zh-TW" altLang="en-US" smtClean="0"/>
              <a:t>2019/7/19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EB45D-BAFA-8A49-8393-8194F44B4E8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08582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DEF1-F330-E24C-9429-1120F61AB5E4}" type="datetimeFigureOut">
              <a:rPr kumimoji="1" lang="zh-TW" altLang="en-US" smtClean="0"/>
              <a:t>2019/7/19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8FA2-71F4-9046-AC0D-197E059BBFB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8701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DEF1-F330-E24C-9429-1120F61AB5E4}" type="datetimeFigureOut">
              <a:rPr kumimoji="1" lang="zh-TW" altLang="en-US" smtClean="0"/>
              <a:t>2019/7/19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8FA2-71F4-9046-AC0D-197E059BBFB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4958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DEF1-F330-E24C-9429-1120F61AB5E4}" type="datetimeFigureOut">
              <a:rPr kumimoji="1" lang="zh-TW" altLang="en-US" smtClean="0"/>
              <a:t>2019/7/19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8FA2-71F4-9046-AC0D-197E059BBFB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72657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DEF1-F330-E24C-9429-1120F61AB5E4}" type="datetimeFigureOut">
              <a:rPr kumimoji="1" lang="zh-TW" altLang="en-US" smtClean="0"/>
              <a:t>2019/7/19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8FA2-71F4-9046-AC0D-197E059BBFB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56002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DEF1-F330-E24C-9429-1120F61AB5E4}" type="datetimeFigureOut">
              <a:rPr kumimoji="1" lang="zh-TW" altLang="en-US" smtClean="0"/>
              <a:t>2019/7/19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8FA2-71F4-9046-AC0D-197E059BBFB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49223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DEF1-F330-E24C-9429-1120F61AB5E4}" type="datetimeFigureOut">
              <a:rPr kumimoji="1" lang="zh-TW" altLang="en-US" smtClean="0"/>
              <a:t>2019/7/19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8FA2-71F4-9046-AC0D-197E059BBFB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16138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DEF1-F330-E24C-9429-1120F61AB5E4}" type="datetimeFigureOut">
              <a:rPr kumimoji="1" lang="zh-TW" altLang="en-US" smtClean="0"/>
              <a:t>2019/7/19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8FA2-71F4-9046-AC0D-197E059BBFB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47479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DEF1-F330-E24C-9429-1120F61AB5E4}" type="datetimeFigureOut">
              <a:rPr kumimoji="1" lang="zh-TW" altLang="en-US" smtClean="0"/>
              <a:t>2019/7/19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8FA2-71F4-9046-AC0D-197E059BBFB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73547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DEF1-F330-E24C-9429-1120F61AB5E4}" type="datetimeFigureOut">
              <a:rPr kumimoji="1" lang="zh-TW" altLang="en-US" smtClean="0"/>
              <a:t>2019/7/19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8FA2-71F4-9046-AC0D-197E059BBFB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22902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DEF1-F330-E24C-9429-1120F61AB5E4}" type="datetimeFigureOut">
              <a:rPr kumimoji="1" lang="zh-TW" altLang="en-US" smtClean="0"/>
              <a:t>2019/7/19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8FA2-71F4-9046-AC0D-197E059BBFB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710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DEF1-F330-E24C-9429-1120F61AB5E4}" type="datetimeFigureOut">
              <a:rPr kumimoji="1" lang="zh-TW" altLang="en-US" smtClean="0"/>
              <a:t>2019/7/19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8FA2-71F4-9046-AC0D-197E059BBFB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42249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3DEF1-F330-E24C-9429-1120F61AB5E4}" type="datetimeFigureOut">
              <a:rPr kumimoji="1" lang="zh-TW" altLang="en-US" smtClean="0"/>
              <a:t>2019/7/19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C8FA2-71F4-9046-AC0D-197E059BBFB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1871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hyperlink" Target="https://www.sciencedirect.com/science/article/pii/0031891467900626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Development of the physics process in Ge detector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 smtClean="0"/>
              <a:t>Chih-Hsiang Yeh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72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Electron recoil</a:t>
            </a:r>
            <a:endParaRPr kumimoji="1"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1461485" y="2070031"/>
            <a:ext cx="581891" cy="58189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947825" y="1690688"/>
            <a:ext cx="3325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 smtClean="0"/>
              <a:t>Dark matter</a:t>
            </a:r>
            <a:endParaRPr kumimoji="1" lang="zh-TW" altLang="en-US" sz="2400" dirty="0"/>
          </a:p>
        </p:txBody>
      </p:sp>
      <p:sp>
        <p:nvSpPr>
          <p:cNvPr id="6" name="橢圓 5"/>
          <p:cNvSpPr/>
          <p:nvPr/>
        </p:nvSpPr>
        <p:spPr>
          <a:xfrm>
            <a:off x="974842" y="3745027"/>
            <a:ext cx="1414549" cy="1414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7" name="直線接點 6"/>
          <p:cNvCxnSpPr/>
          <p:nvPr/>
        </p:nvCxnSpPr>
        <p:spPr>
          <a:xfrm>
            <a:off x="1752431" y="2639254"/>
            <a:ext cx="872836" cy="486604"/>
          </a:xfrm>
          <a:prstGeom prst="line">
            <a:avLst/>
          </a:prstGeom>
          <a:ln w="635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>
            <a:stCxn id="9" idx="0"/>
          </p:cNvCxnSpPr>
          <p:nvPr/>
        </p:nvCxnSpPr>
        <p:spPr>
          <a:xfrm flipV="1">
            <a:off x="1682117" y="3138238"/>
            <a:ext cx="883921" cy="606789"/>
          </a:xfrm>
          <a:prstGeom prst="line">
            <a:avLst/>
          </a:prstGeom>
          <a:ln w="635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2583010" y="3130645"/>
            <a:ext cx="1321031" cy="7593"/>
          </a:xfrm>
          <a:prstGeom prst="line">
            <a:avLst/>
          </a:prstGeom>
          <a:ln w="635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1034071" y="5097200"/>
            <a:ext cx="3325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 smtClean="0"/>
              <a:t>Electron</a:t>
            </a:r>
            <a:endParaRPr kumimoji="1" lang="zh-TW" altLang="en-US" sz="2400" dirty="0"/>
          </a:p>
        </p:txBody>
      </p:sp>
      <p:cxnSp>
        <p:nvCxnSpPr>
          <p:cNvPr id="11" name="直線接點 10"/>
          <p:cNvCxnSpPr/>
          <p:nvPr/>
        </p:nvCxnSpPr>
        <p:spPr>
          <a:xfrm flipV="1">
            <a:off x="3904041" y="2651922"/>
            <a:ext cx="753687" cy="484966"/>
          </a:xfrm>
          <a:prstGeom prst="line">
            <a:avLst/>
          </a:prstGeom>
          <a:ln w="635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4231009" y="2127490"/>
            <a:ext cx="581891" cy="58189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4032889" y="1697209"/>
            <a:ext cx="3325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 smtClean="0"/>
              <a:t>Dark matter</a:t>
            </a:r>
            <a:endParaRPr kumimoji="1" lang="zh-TW" altLang="en-US" sz="2400" dirty="0"/>
          </a:p>
        </p:txBody>
      </p:sp>
      <p:cxnSp>
        <p:nvCxnSpPr>
          <p:cNvPr id="14" name="直線接點 13"/>
          <p:cNvCxnSpPr/>
          <p:nvPr/>
        </p:nvCxnSpPr>
        <p:spPr>
          <a:xfrm flipH="1" flipV="1">
            <a:off x="3969158" y="3125113"/>
            <a:ext cx="765462" cy="805501"/>
          </a:xfrm>
          <a:prstGeom prst="line">
            <a:avLst/>
          </a:prstGeom>
          <a:ln w="635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3987170" y="3745027"/>
            <a:ext cx="1414549" cy="1414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4035493" y="5077728"/>
            <a:ext cx="3325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 smtClean="0"/>
              <a:t>Electron</a:t>
            </a:r>
            <a:endParaRPr kumimoji="1"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-1393068" y="5892271"/>
            <a:ext cx="93099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200" b="1" dirty="0" smtClean="0">
                <a:solidFill>
                  <a:srgbClr val="FF0000"/>
                </a:solidFill>
              </a:rPr>
              <a:t>Electron recoil (scattering off)</a:t>
            </a:r>
          </a:p>
          <a:p>
            <a:pPr algn="ctr"/>
            <a:r>
              <a:rPr kumimoji="1" lang="en-US" altLang="zh-TW" sz="3200" b="1" dirty="0">
                <a:solidFill>
                  <a:srgbClr val="FF0000"/>
                </a:solidFill>
              </a:rPr>
              <a:t>E</a:t>
            </a:r>
            <a:r>
              <a:rPr kumimoji="1" lang="en-US" altLang="zh-TW" sz="3200" b="1" dirty="0" smtClean="0">
                <a:solidFill>
                  <a:srgbClr val="FF0000"/>
                </a:solidFill>
              </a:rPr>
              <a:t>R</a:t>
            </a:r>
            <a:endParaRPr kumimoji="1"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5645986" y="1227401"/>
            <a:ext cx="68321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800" b="1" dirty="0" smtClean="0">
                <a:solidFill>
                  <a:srgbClr val="7030A0"/>
                </a:solidFill>
              </a:rPr>
              <a:t>After the Electron recoil</a:t>
            </a:r>
          </a:p>
          <a:p>
            <a:pPr algn="ctr"/>
            <a:r>
              <a:rPr kumimoji="1" lang="en-US" altLang="zh-TW" sz="2800" b="1" dirty="0" smtClean="0">
                <a:solidFill>
                  <a:srgbClr val="7030A0"/>
                </a:solidFill>
                <a:sym typeface="Wingdings"/>
              </a:rPr>
              <a:t> It will collide with electrons</a:t>
            </a:r>
            <a:endParaRPr kumimoji="1" lang="en-US" altLang="zh-TW" sz="2800" b="1" dirty="0" smtClean="0">
              <a:solidFill>
                <a:srgbClr val="7030A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429621" y="3062036"/>
            <a:ext cx="4881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b="1" dirty="0" smtClean="0">
                <a:solidFill>
                  <a:srgbClr val="FF0000"/>
                </a:solidFill>
              </a:rPr>
              <a:t>Non-SM Weak interaction</a:t>
            </a:r>
            <a:endParaRPr kumimoji="1"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20" name="向右箭號 19"/>
          <p:cNvSpPr/>
          <p:nvPr/>
        </p:nvSpPr>
        <p:spPr>
          <a:xfrm>
            <a:off x="4140785" y="1426931"/>
            <a:ext cx="2091514" cy="277524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4952311" y="901043"/>
            <a:ext cx="898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 smtClean="0">
                <a:solidFill>
                  <a:srgbClr val="FFC000"/>
                </a:solidFill>
              </a:rPr>
              <a:t>t</a:t>
            </a:r>
            <a:endParaRPr kumimoji="1" lang="zh-TW" altLang="en-US" sz="3200" b="1" dirty="0">
              <a:solidFill>
                <a:srgbClr val="FFC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851128" y="2341851"/>
            <a:ext cx="63408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200" b="1" dirty="0" smtClean="0"/>
              <a:t>Electrons </a:t>
            </a:r>
            <a:r>
              <a:rPr kumimoji="1" lang="en-US" altLang="zh-TW" sz="3200" b="1" dirty="0" smtClean="0">
                <a:sym typeface="Wingdings"/>
              </a:rPr>
              <a:t> e-h pairs</a:t>
            </a:r>
          </a:p>
          <a:p>
            <a:pPr algn="ctr"/>
            <a:r>
              <a:rPr kumimoji="1" lang="en-US" altLang="zh-TW" sz="3200" b="1" dirty="0" smtClean="0">
                <a:sym typeface="Wingdings"/>
              </a:rPr>
              <a:t>(Effective ionization energy)</a:t>
            </a:r>
          </a:p>
          <a:p>
            <a:pPr algn="ctr"/>
            <a:endParaRPr kumimoji="1" lang="en-US" altLang="zh-TW" sz="3200" b="1" dirty="0">
              <a:sym typeface="Wingdings"/>
            </a:endParaRPr>
          </a:p>
          <a:p>
            <a:pPr algn="ctr"/>
            <a:r>
              <a:rPr kumimoji="1" lang="en-US" altLang="zh-TW" sz="3200" b="1" dirty="0" smtClean="0">
                <a:sym typeface="Wingdings"/>
              </a:rPr>
              <a:t>Since 50eV DM e-h pair 3eV</a:t>
            </a:r>
          </a:p>
          <a:p>
            <a:pPr algn="ctr"/>
            <a:r>
              <a:rPr kumimoji="1" lang="en-US" altLang="zh-TW" sz="3200" b="1" dirty="0" smtClean="0">
                <a:sym typeface="Wingdings"/>
              </a:rPr>
              <a:t>(Impact Ionization)</a:t>
            </a:r>
          </a:p>
          <a:p>
            <a:pPr algn="ctr"/>
            <a:endParaRPr kumimoji="1" lang="en-US" altLang="zh-TW" sz="3200" b="1" dirty="0" smtClean="0">
              <a:sym typeface="Wingding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2503171" y="4140555"/>
                <a:ext cx="4037565" cy="963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sz="2800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TW" sz="2800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𝟏𝟎</m:t>
                        </m:r>
                      </m:e>
                      <m:sup>
                        <m:r>
                          <a:rPr kumimoji="1" lang="en-US" altLang="zh-TW" sz="2800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−</m:t>
                        </m:r>
                        <m:r>
                          <a:rPr kumimoji="1" lang="en-US" altLang="zh-TW" sz="2800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𝟒</m:t>
                        </m:r>
                      </m:sup>
                    </m:sSup>
                    <m:r>
                      <a:rPr kumimoji="1" lang="en-US" altLang="zh-TW" sz="2800" b="1" i="0" smtClean="0">
                        <a:solidFill>
                          <a:srgbClr val="FF0000"/>
                        </a:solidFill>
                        <a:latin typeface="Cambria Math" charset="0"/>
                      </a:rPr>
                      <m:t>~</m:t>
                    </m:r>
                    <m:sSup>
                      <m:sSupPr>
                        <m:ctrlPr>
                          <a:rPr kumimoji="1" lang="en-US" altLang="zh-TW" sz="2800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TW" sz="2800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𝟏𝟎</m:t>
                        </m:r>
                      </m:e>
                      <m:sup>
                        <m:r>
                          <a:rPr kumimoji="1" lang="en-US" altLang="zh-TW" sz="2800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kumimoji="1" lang="en-US" altLang="zh-TW" sz="2800" b="1" dirty="0" smtClean="0">
                    <a:solidFill>
                      <a:srgbClr val="FF0000"/>
                    </a:solidFill>
                  </a:rPr>
                  <a:t>eV</a:t>
                </a:r>
              </a:p>
              <a:p>
                <a:pPr algn="ctr"/>
                <a:r>
                  <a:rPr kumimoji="1" lang="en-US" altLang="zh-TW" sz="2800" b="1" dirty="0" smtClean="0">
                    <a:solidFill>
                      <a:srgbClr val="FF0000"/>
                    </a:solidFill>
                  </a:rPr>
                  <a:t>Event rate dependent</a:t>
                </a:r>
                <a:endParaRPr kumimoji="1" lang="zh-TW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171" y="4140555"/>
                <a:ext cx="4037565" cy="963854"/>
              </a:xfrm>
              <a:prstGeom prst="rect">
                <a:avLst/>
              </a:prstGeom>
              <a:blipFill rotWithShape="0">
                <a:blip r:embed="rId2"/>
                <a:stretch>
                  <a:fillRect t="-4430" b="-170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橢圓 2"/>
          <p:cNvSpPr/>
          <p:nvPr/>
        </p:nvSpPr>
        <p:spPr>
          <a:xfrm>
            <a:off x="7124358" y="6077229"/>
            <a:ext cx="190845" cy="1908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9540247" y="5645415"/>
            <a:ext cx="1156677" cy="1156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6043012" y="5147115"/>
            <a:ext cx="6038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 smtClean="0">
                <a:solidFill>
                  <a:srgbClr val="FF0000"/>
                </a:solidFill>
              </a:rPr>
              <a:t>No phonon basically! Can’t give nuclear much energy</a:t>
            </a:r>
            <a:endParaRPr kumimoji="1"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30" name="向右箭號 29"/>
          <p:cNvSpPr/>
          <p:nvPr/>
        </p:nvSpPr>
        <p:spPr>
          <a:xfrm>
            <a:off x="7650312" y="5958154"/>
            <a:ext cx="1732165" cy="4289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6311270" y="5704074"/>
            <a:ext cx="1717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 smtClean="0">
                <a:solidFill>
                  <a:srgbClr val="FF0000"/>
                </a:solidFill>
              </a:rPr>
              <a:t>Too big</a:t>
            </a:r>
            <a:r>
              <a:rPr kumimoji="1" lang="mr-IN" altLang="zh-TW" b="1" dirty="0" smtClean="0">
                <a:solidFill>
                  <a:srgbClr val="FF0000"/>
                </a:solidFill>
              </a:rPr>
              <a:t>…</a:t>
            </a:r>
            <a:r>
              <a:rPr kumimoji="1" lang="en-US" altLang="zh-TW" b="1" dirty="0" smtClean="0">
                <a:solidFill>
                  <a:srgbClr val="FF0000"/>
                </a:solidFill>
              </a:rPr>
              <a:t>.</a:t>
            </a:r>
            <a:endParaRPr kumimoji="1"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10854694" y="5707897"/>
            <a:ext cx="1717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 smtClean="0">
                <a:solidFill>
                  <a:srgbClr val="FF0000"/>
                </a:solidFill>
              </a:rPr>
              <a:t>Come on!</a:t>
            </a:r>
            <a:endParaRPr kumimoji="1"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7026113" y="6464455"/>
            <a:ext cx="783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smtClean="0">
                <a:solidFill>
                  <a:srgbClr val="FF0000"/>
                </a:solidFill>
              </a:rPr>
              <a:t>e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9540246" y="6454961"/>
            <a:ext cx="1761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smtClean="0">
                <a:solidFill>
                  <a:srgbClr val="FF0000"/>
                </a:solidFill>
              </a:rPr>
              <a:t>Nuclear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5" name="框架 34"/>
          <p:cNvSpPr/>
          <p:nvPr/>
        </p:nvSpPr>
        <p:spPr>
          <a:xfrm>
            <a:off x="6043012" y="5077728"/>
            <a:ext cx="6148988" cy="1780272"/>
          </a:xfrm>
          <a:prstGeom prst="frame">
            <a:avLst>
              <a:gd name="adj1" fmla="val 3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650942" y="5558044"/>
            <a:ext cx="6241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 smtClean="0">
                <a:solidFill>
                  <a:schemeClr val="accent6">
                    <a:lumMod val="50000"/>
                  </a:schemeClr>
                </a:solidFill>
              </a:rPr>
              <a:t>Fake-Feynman diagram of DM-electron scattering</a:t>
            </a:r>
            <a:endParaRPr kumimoji="1" lang="zh-TW" alt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83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" y="166255"/>
            <a:ext cx="8141969" cy="6691745"/>
          </a:xfrm>
        </p:spPr>
      </p:pic>
      <p:sp>
        <p:nvSpPr>
          <p:cNvPr id="5" name="文字方塊 4"/>
          <p:cNvSpPr txBox="1"/>
          <p:nvPr/>
        </p:nvSpPr>
        <p:spPr>
          <a:xfrm>
            <a:off x="6517179" y="2244436"/>
            <a:ext cx="76310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b="1" dirty="0" smtClean="0">
                <a:solidFill>
                  <a:srgbClr val="FF0000"/>
                </a:solidFill>
              </a:rPr>
              <a:t>Different DM Mass</a:t>
            </a:r>
          </a:p>
          <a:p>
            <a:r>
              <a:rPr kumimoji="1" lang="en-US" altLang="zh-TW" sz="3600" b="1" dirty="0" smtClean="0">
                <a:solidFill>
                  <a:srgbClr val="FF0000"/>
                </a:solidFill>
              </a:rPr>
              <a:t>Different Recoil energy</a:t>
            </a:r>
          </a:p>
          <a:p>
            <a:r>
              <a:rPr kumimoji="1" lang="en-US" altLang="zh-TW" sz="3600" b="1" dirty="0" smtClean="0">
                <a:solidFill>
                  <a:srgbClr val="FF0000"/>
                </a:solidFill>
              </a:rPr>
              <a:t>Different Relative event rate!</a:t>
            </a:r>
            <a:endParaRPr kumimoji="1" lang="zh-TW" altLang="en-US" sz="3600" b="1" dirty="0">
              <a:solidFill>
                <a:srgbClr val="FF0000"/>
              </a:solidFill>
            </a:endParaRPr>
          </a:p>
        </p:txBody>
      </p:sp>
      <p:sp>
        <p:nvSpPr>
          <p:cNvPr id="6" name="左-右雙向箭號 5"/>
          <p:cNvSpPr/>
          <p:nvPr/>
        </p:nvSpPr>
        <p:spPr>
          <a:xfrm>
            <a:off x="4887884" y="4971011"/>
            <a:ext cx="1995054" cy="305741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759026" y="4181885"/>
            <a:ext cx="5859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b="1" dirty="0" smtClean="0">
                <a:solidFill>
                  <a:srgbClr val="FFC000"/>
                </a:solidFill>
              </a:rPr>
              <a:t>Mostly we care this range.</a:t>
            </a:r>
          </a:p>
          <a:p>
            <a:r>
              <a:rPr kumimoji="1" lang="en-US" altLang="zh-TW" sz="2400" b="1" dirty="0" smtClean="0">
                <a:solidFill>
                  <a:srgbClr val="FFC000"/>
                </a:solidFill>
                <a:sym typeface="Wingdings"/>
              </a:rPr>
              <a:t> Ionization limitations with impurities</a:t>
            </a:r>
            <a:endParaRPr kumimoji="1" lang="zh-TW" altLang="en-US" sz="2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03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533" y="1426917"/>
            <a:ext cx="5906933" cy="5308074"/>
          </a:xfrm>
        </p:spPr>
      </p:pic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TW" dirty="0" smtClean="0"/>
              <a:t>Initiated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Prof.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Dongming</a:t>
            </a:r>
            <a:endParaRPr kumimoji="1"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838199" y="3319437"/>
            <a:ext cx="3973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b="1" dirty="0" smtClean="0">
                <a:solidFill>
                  <a:srgbClr val="FF0000"/>
                </a:solidFill>
              </a:rPr>
              <a:t>Effective ionization energy</a:t>
            </a:r>
            <a:endParaRPr kumimoji="1"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81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12" y="1244037"/>
            <a:ext cx="5906933" cy="5308074"/>
          </a:xfrm>
        </p:spPr>
      </p:pic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TW" dirty="0" smtClean="0"/>
              <a:t>Initiated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Prof.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Dongming</a:t>
            </a:r>
            <a:endParaRPr kumimoji="1"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281589" y="3302811"/>
            <a:ext cx="3973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b="1" dirty="0" smtClean="0">
                <a:solidFill>
                  <a:srgbClr val="FF0000"/>
                </a:solidFill>
              </a:rPr>
              <a:t>Effective ionization energy</a:t>
            </a:r>
            <a:endParaRPr kumimoji="1"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855596" y="1738603"/>
            <a:ext cx="7963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Both"/>
            </a:pPr>
            <a:r>
              <a:rPr kumimoji="1" lang="en-US" altLang="zh-TW" sz="2400" b="1" dirty="0" smtClean="0">
                <a:solidFill>
                  <a:srgbClr val="00B050"/>
                </a:solidFill>
              </a:rPr>
              <a:t>Electronic and nuclear stopping power (</a:t>
            </a:r>
            <a:r>
              <a:rPr kumimoji="1" lang="en-US" altLang="zh-TW" sz="2400" b="1" dirty="0" err="1" smtClean="0">
                <a:solidFill>
                  <a:srgbClr val="00B050"/>
                </a:solidFill>
              </a:rPr>
              <a:t>dEdX</a:t>
            </a:r>
            <a:r>
              <a:rPr kumimoji="1" lang="en-US" altLang="zh-TW" sz="2400" b="1" dirty="0" smtClean="0">
                <a:solidFill>
                  <a:srgbClr val="00B050"/>
                </a:solidFill>
              </a:rPr>
              <a:t>)</a:t>
            </a:r>
          </a:p>
          <a:p>
            <a:pPr marL="457200" indent="-457200">
              <a:buAutoNum type="arabicParenBoth"/>
            </a:pPr>
            <a:r>
              <a:rPr kumimoji="1" lang="en-US" altLang="zh-TW" sz="2400" b="1" dirty="0" smtClean="0">
                <a:solidFill>
                  <a:srgbClr val="00B050"/>
                </a:solidFill>
              </a:rPr>
              <a:t>Primary phonon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6874645" y="3041201"/>
            <a:ext cx="4936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b="1" dirty="0" smtClean="0">
                <a:solidFill>
                  <a:srgbClr val="FF0000"/>
                </a:solidFill>
              </a:rPr>
              <a:t>Not related to temperature!</a:t>
            </a:r>
            <a:endParaRPr kumimoji="1"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50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12" y="1244037"/>
            <a:ext cx="5906933" cy="5308074"/>
          </a:xfrm>
        </p:spPr>
      </p:pic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TW" dirty="0" smtClean="0"/>
              <a:t>Initiated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Prof.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Dongming</a:t>
            </a:r>
            <a:endParaRPr kumimoji="1"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281589" y="3302811"/>
            <a:ext cx="3973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b="1" dirty="0" smtClean="0">
                <a:solidFill>
                  <a:srgbClr val="FF0000"/>
                </a:solidFill>
              </a:rPr>
              <a:t>Effective ionization energy</a:t>
            </a:r>
            <a:endParaRPr kumimoji="1"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734782" y="4462431"/>
            <a:ext cx="7963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Both"/>
            </a:pPr>
            <a:r>
              <a:rPr kumimoji="1" lang="en-US" altLang="zh-TW" sz="2400" b="1" dirty="0" smtClean="0">
                <a:solidFill>
                  <a:srgbClr val="00B050"/>
                </a:solidFill>
              </a:rPr>
              <a:t>Recombination(ignored) phonon, Luke effect phonon</a:t>
            </a:r>
          </a:p>
          <a:p>
            <a:pPr marL="457200" indent="-457200">
              <a:buAutoNum type="arabicParenBoth"/>
            </a:pPr>
            <a:r>
              <a:rPr kumimoji="1" lang="en-US" altLang="zh-TW" sz="2400" b="1" dirty="0" smtClean="0">
                <a:solidFill>
                  <a:srgbClr val="00B050"/>
                </a:solidFill>
              </a:rPr>
              <a:t>Impact ionization(Non-uniform effect?)</a:t>
            </a:r>
            <a:endParaRPr kumimoji="1" lang="zh-TW" altLang="en-US" sz="2400" b="1" dirty="0">
              <a:solidFill>
                <a:srgbClr val="00B05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150" y="2478591"/>
            <a:ext cx="3796145" cy="198384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066" y="0"/>
            <a:ext cx="2858846" cy="252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85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12" y="1244037"/>
            <a:ext cx="5906933" cy="5308074"/>
          </a:xfrm>
        </p:spPr>
      </p:pic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TW" dirty="0" smtClean="0"/>
              <a:t>Initiated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Prof.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Dongming</a:t>
            </a:r>
            <a:endParaRPr kumimoji="1" lang="zh-TW" altLang="en-US" dirty="0"/>
          </a:p>
        </p:txBody>
      </p:sp>
      <p:cxnSp>
        <p:nvCxnSpPr>
          <p:cNvPr id="8" name="直線箭頭接點 7"/>
          <p:cNvCxnSpPr/>
          <p:nvPr/>
        </p:nvCxnSpPr>
        <p:spPr>
          <a:xfrm>
            <a:off x="6467300" y="4031078"/>
            <a:ext cx="16957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5120289" y="4628710"/>
            <a:ext cx="4880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b="1" dirty="0" smtClean="0">
                <a:solidFill>
                  <a:srgbClr val="FF0000"/>
                </a:solidFill>
              </a:rPr>
              <a:t>Signal</a:t>
            </a:r>
            <a:r>
              <a:rPr kumimoji="1" lang="zh-TW" altLang="en-US" sz="24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2400" b="1" dirty="0" smtClean="0">
                <a:solidFill>
                  <a:srgbClr val="FF0000"/>
                </a:solidFill>
              </a:rPr>
              <a:t>Phonon</a:t>
            </a:r>
            <a:r>
              <a:rPr kumimoji="1" lang="zh-TW" altLang="en-US" sz="24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2400" b="1" dirty="0" smtClean="0">
                <a:solidFill>
                  <a:srgbClr val="FF0000"/>
                </a:solidFill>
              </a:rPr>
              <a:t>(Luke</a:t>
            </a:r>
            <a:r>
              <a:rPr kumimoji="1" lang="zh-TW" altLang="en-US" sz="24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2400" b="1" dirty="0" smtClean="0">
                <a:solidFill>
                  <a:srgbClr val="FF0000"/>
                </a:solidFill>
              </a:rPr>
              <a:t>amplified)</a:t>
            </a:r>
          </a:p>
          <a:p>
            <a:r>
              <a:rPr kumimoji="1" lang="en-US" altLang="zh-TW" sz="2400" b="1" dirty="0" smtClean="0">
                <a:solidFill>
                  <a:srgbClr val="FF0000"/>
                </a:solidFill>
              </a:rPr>
              <a:t>Phonon</a:t>
            </a:r>
            <a:r>
              <a:rPr kumimoji="1" lang="zh-TW" altLang="en-US" sz="24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2400" b="1" dirty="0" smtClean="0">
                <a:solidFill>
                  <a:srgbClr val="FF0000"/>
                </a:solidFill>
              </a:rPr>
              <a:t>amplified</a:t>
            </a:r>
            <a:r>
              <a:rPr kumimoji="1" lang="zh-TW" altLang="en-US" sz="24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2400" b="1" dirty="0" smtClean="0">
                <a:solidFill>
                  <a:srgbClr val="FF0000"/>
                </a:solidFill>
              </a:rPr>
              <a:t>to</a:t>
            </a:r>
            <a:r>
              <a:rPr kumimoji="1" lang="zh-TW" altLang="en-US" sz="24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2400" b="1" dirty="0" smtClean="0">
                <a:solidFill>
                  <a:srgbClr val="FF0000"/>
                </a:solidFill>
              </a:rPr>
              <a:t>ionize</a:t>
            </a:r>
            <a:r>
              <a:rPr kumimoji="1" lang="zh-TW" altLang="en-US" sz="24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2400" b="1" dirty="0" smtClean="0">
                <a:solidFill>
                  <a:srgbClr val="FF0000"/>
                </a:solidFill>
              </a:rPr>
              <a:t>e-h</a:t>
            </a:r>
            <a:r>
              <a:rPr kumimoji="1" lang="zh-TW" altLang="en-US" sz="24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2400" b="1" dirty="0" smtClean="0">
                <a:solidFill>
                  <a:srgbClr val="FF0000"/>
                </a:solidFill>
              </a:rPr>
              <a:t>pair</a:t>
            </a:r>
            <a:endParaRPr kumimoji="1"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163098" y="3615579"/>
            <a:ext cx="3489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b="1" dirty="0" smtClean="0">
                <a:solidFill>
                  <a:srgbClr val="FF0000"/>
                </a:solidFill>
              </a:rPr>
              <a:t>Trash</a:t>
            </a:r>
            <a:r>
              <a:rPr kumimoji="1" lang="zh-TW" altLang="en-US" sz="24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2400" b="1" dirty="0" smtClean="0">
                <a:solidFill>
                  <a:srgbClr val="FF0000"/>
                </a:solidFill>
              </a:rPr>
              <a:t>Phonon</a:t>
            </a:r>
          </a:p>
          <a:p>
            <a:r>
              <a:rPr kumimoji="1" lang="en-US" altLang="zh-TW" sz="2400" b="1" dirty="0" smtClean="0">
                <a:solidFill>
                  <a:srgbClr val="FF0000"/>
                </a:solidFill>
              </a:rPr>
              <a:t>Nothing</a:t>
            </a:r>
            <a:r>
              <a:rPr kumimoji="1" lang="zh-TW" altLang="en-US" sz="24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2400" b="1" dirty="0" smtClean="0">
                <a:solidFill>
                  <a:srgbClr val="FF0000"/>
                </a:solidFill>
              </a:rPr>
              <a:t>but</a:t>
            </a:r>
            <a:r>
              <a:rPr kumimoji="1" lang="zh-TW" altLang="en-US" sz="24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2400" b="1" dirty="0" smtClean="0">
                <a:solidFill>
                  <a:srgbClr val="FF0000"/>
                </a:solidFill>
              </a:rPr>
              <a:t>heat</a:t>
            </a:r>
            <a:endParaRPr kumimoji="1" lang="zh-TW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1" name="直線箭頭接點 10"/>
          <p:cNvCxnSpPr/>
          <p:nvPr/>
        </p:nvCxnSpPr>
        <p:spPr>
          <a:xfrm flipH="1">
            <a:off x="4073236" y="4446576"/>
            <a:ext cx="1516030" cy="910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281589" y="3302811"/>
            <a:ext cx="3973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b="1" dirty="0" smtClean="0">
                <a:solidFill>
                  <a:srgbClr val="FF0000"/>
                </a:solidFill>
              </a:rPr>
              <a:t>Effective ionization energy</a:t>
            </a:r>
            <a:endParaRPr kumimoji="1" lang="zh-TW" alt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3577586" y="4696628"/>
                <a:ext cx="20116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TW" altLang="en-US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𝜖</m:t>
                      </m:r>
                    </m:oMath>
                  </m:oMathPara>
                </a14:m>
                <a:endParaRPr kumimoji="1"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586" y="4696628"/>
                <a:ext cx="201168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6309359" y="3637397"/>
                <a:ext cx="20116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1−</m:t>
                      </m:r>
                      <m:r>
                        <a:rPr kumimoji="1" lang="zh-TW" altLang="en-US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𝜖</m:t>
                      </m:r>
                    </m:oMath>
                  </m:oMathPara>
                </a14:m>
                <a:endParaRPr kumimoji="1"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359" y="3637397"/>
                <a:ext cx="2011680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9908078" y="3001292"/>
            <a:ext cx="2161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b="1" dirty="0" smtClean="0">
                <a:solidFill>
                  <a:srgbClr val="FF0000"/>
                </a:solidFill>
              </a:rPr>
              <a:t>??</a:t>
            </a:r>
            <a:endParaRPr kumimoji="1"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163098" y="5902036"/>
            <a:ext cx="2643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b="1" dirty="0" smtClean="0">
                <a:solidFill>
                  <a:srgbClr val="FF0000"/>
                </a:solidFill>
              </a:rPr>
              <a:t>Luke calibration?</a:t>
            </a:r>
            <a:endParaRPr kumimoji="1"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71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974" y="329334"/>
            <a:ext cx="8463465" cy="6370724"/>
          </a:xfrm>
        </p:spPr>
      </p:pic>
    </p:spTree>
    <p:extLst>
      <p:ext uri="{BB962C8B-B14F-4D97-AF65-F5344CB8AC3E}">
        <p14:creationId xmlns:p14="http://schemas.microsoft.com/office/powerpoint/2010/main" val="93414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9"/>
            <a:ext cx="5469775" cy="6853231"/>
          </a:xfrm>
        </p:spPr>
      </p:pic>
      <p:sp>
        <p:nvSpPr>
          <p:cNvPr id="5" name="文字方塊 4"/>
          <p:cNvSpPr txBox="1"/>
          <p:nvPr/>
        </p:nvSpPr>
        <p:spPr>
          <a:xfrm>
            <a:off x="5320145" y="365761"/>
            <a:ext cx="687185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dirty="0" smtClean="0"/>
              <a:t>Direct band gap</a:t>
            </a:r>
          </a:p>
          <a:p>
            <a:endParaRPr kumimoji="1" lang="en-US" altLang="zh-TW" sz="3200" dirty="0"/>
          </a:p>
          <a:p>
            <a:r>
              <a:rPr kumimoji="1" lang="en-US" altLang="zh-TW" sz="3200" dirty="0" smtClean="0"/>
              <a:t>The energy produce e-h pair </a:t>
            </a:r>
          </a:p>
          <a:p>
            <a:r>
              <a:rPr kumimoji="1" lang="en-US" altLang="zh-TW" sz="3200" dirty="0" smtClean="0">
                <a:sym typeface="Wingdings"/>
              </a:rPr>
              <a:t> </a:t>
            </a:r>
            <a:r>
              <a:rPr kumimoji="1" lang="en-US" altLang="zh-TW" sz="3200" dirty="0" smtClean="0"/>
              <a:t>Bandgap  </a:t>
            </a:r>
          </a:p>
          <a:p>
            <a:endParaRPr kumimoji="1" lang="en-US" altLang="zh-TW" sz="3200" dirty="0" smtClean="0"/>
          </a:p>
          <a:p>
            <a:endParaRPr kumimoji="1" lang="en-US" altLang="zh-TW" sz="3200" dirty="0"/>
          </a:p>
          <a:p>
            <a:r>
              <a:rPr kumimoji="1" lang="en-US" altLang="zh-TW" sz="3200" dirty="0" smtClean="0"/>
              <a:t>Indirect band gap</a:t>
            </a:r>
          </a:p>
          <a:p>
            <a:endParaRPr kumimoji="1" lang="en-US" altLang="zh-TW" sz="3200" dirty="0"/>
          </a:p>
          <a:p>
            <a:r>
              <a:rPr kumimoji="1" lang="en-US" altLang="zh-TW" sz="3200" dirty="0" smtClean="0"/>
              <a:t>The energy produce e-h pair </a:t>
            </a:r>
          </a:p>
          <a:p>
            <a:r>
              <a:rPr kumimoji="1" lang="en-US" altLang="zh-TW" sz="3200" dirty="0" smtClean="0">
                <a:sym typeface="Wingdings"/>
              </a:rPr>
              <a:t></a:t>
            </a:r>
            <a:r>
              <a:rPr kumimoji="1" lang="en-US" altLang="zh-TW" sz="3200" dirty="0" smtClean="0"/>
              <a:t> Average all the gap</a:t>
            </a:r>
            <a:endParaRPr kumimoji="1" lang="en-US" altLang="zh-TW" sz="3200" dirty="0"/>
          </a:p>
          <a:p>
            <a:endParaRPr kumimoji="1" lang="en-US" altLang="zh-TW" sz="3200" dirty="0" smtClean="0"/>
          </a:p>
        </p:txBody>
      </p:sp>
    </p:spTree>
    <p:extLst>
      <p:ext uri="{BB962C8B-B14F-4D97-AF65-F5344CB8AC3E}">
        <p14:creationId xmlns:p14="http://schemas.microsoft.com/office/powerpoint/2010/main" val="57402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Let define the parameters 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charset="0"/>
                          </a:rPr>
                          <m:t>𝑁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charset="0"/>
                          </a:rPr>
                          <m:t>𝑝𝑎𝑖𝑟</m:t>
                        </m:r>
                      </m:sub>
                    </m:sSub>
                    <m:r>
                      <a:rPr kumimoji="1" lang="en-US" altLang="zh-TW" b="0" i="1" smtClean="0">
                        <a:latin typeface="Cambria Math" charset="0"/>
                      </a:rPr>
                      <m:t>′=</m:t>
                    </m:r>
                    <m:f>
                      <m:fPr>
                        <m:ctrlPr>
                          <a:rPr kumimoji="1" lang="mr-IN" altLang="zh-TW" b="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TW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b="0" i="1" smtClean="0"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zh-TW" b="0" i="1" smtClean="0">
                                <a:latin typeface="Cambria Math" charset="0"/>
                              </a:rPr>
                              <m:t>𝑟</m:t>
                            </m:r>
                          </m:sub>
                        </m:sSub>
                        <m:r>
                          <a:rPr kumimoji="1" lang="en-US" altLang="zh-TW" b="0" i="1" smtClean="0">
                            <a:latin typeface="Cambria Math" charset="0"/>
                          </a:rPr>
                          <m:t>∗</m:t>
                        </m:r>
                        <m: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𝜂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TW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b="0" i="1" smtClean="0"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zh-TW" b="0" i="1" smtClean="0">
                                <a:latin typeface="Cambria Math" charset="0"/>
                              </a:rPr>
                              <m:t>𝑔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1" lang="en-US" altLang="zh-TW" dirty="0" smtClean="0"/>
                  <a:t> ( Expected </a:t>
                </a:r>
                <a:r>
                  <a:rPr kumimoji="1" lang="mr-IN" altLang="zh-TW" dirty="0" smtClean="0"/>
                  <a:t>–</a:t>
                </a:r>
                <a:r>
                  <a:rPr kumimoji="1" lang="en-US" altLang="zh-TW" dirty="0" smtClean="0"/>
                  <a:t> non phonon 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charset="0"/>
                          </a:rPr>
                          <m:t>𝑁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charset="0"/>
                          </a:rPr>
                          <m:t>𝑝𝑎𝑖𝑟</m:t>
                        </m:r>
                      </m:sub>
                    </m:sSub>
                    <m:r>
                      <a:rPr kumimoji="1" lang="en-US" altLang="zh-TW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kumimoji="1" lang="mr-IN" altLang="zh-TW" b="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TW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b="0" i="1" smtClean="0"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zh-TW" b="0" i="1" smtClean="0">
                                <a:latin typeface="Cambria Math" charset="0"/>
                              </a:rPr>
                              <m:t>𝑟</m:t>
                            </m:r>
                          </m:sub>
                        </m:sSub>
                        <m:r>
                          <a:rPr kumimoji="1" lang="en-US" altLang="zh-TW" b="0" i="1" smtClean="0">
                            <a:latin typeface="Cambria Math" charset="0"/>
                          </a:rPr>
                          <m:t>∗</m:t>
                        </m:r>
                        <m: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𝜂</m:t>
                        </m:r>
                      </m:num>
                      <m:den>
                        <m: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den>
                    </m:f>
                  </m:oMath>
                </a14:m>
                <a:r>
                  <a:rPr kumimoji="1" lang="en-US" altLang="zh-TW" dirty="0" smtClean="0"/>
                  <a:t> ( Consider Phonon )</a:t>
                </a:r>
              </a:p>
              <a:p>
                <a:endParaRPr kumimoji="1" lang="en-US" altLang="zh-TW" dirty="0" smtClean="0"/>
              </a:p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4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7198822" y="1825625"/>
                <a:ext cx="5968538" cy="1507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2400" b="0" i="1" smtClean="0">
                            <a:latin typeface="Cambria Math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zh-TW" sz="2400" b="0" i="1" smtClean="0">
                            <a:latin typeface="Cambria Math" charset="0"/>
                          </a:rPr>
                          <m:t>𝑟</m:t>
                        </m:r>
                      </m:sub>
                    </m:sSub>
                    <m:r>
                      <a:rPr kumimoji="1" lang="en-US" altLang="zh-TW" sz="2400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en-US" altLang="zh-TW" sz="2400" dirty="0" smtClean="0"/>
                  <a:t>(Nuclear recoil energy)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2400" b="0" i="1" smtClean="0">
                            <a:latin typeface="Cambria Math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zh-TW" sz="2400" b="0" i="1" smtClean="0">
                            <a:latin typeface="Cambria Math" charset="0"/>
                          </a:rPr>
                          <m:t>𝑔</m:t>
                        </m:r>
                      </m:sub>
                    </m:sSub>
                    <m:r>
                      <a:rPr kumimoji="1" lang="en-US" altLang="zh-TW" sz="2400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en-US" altLang="zh-TW" sz="2400" dirty="0" smtClean="0"/>
                  <a:t>(Energy band gap)</a:t>
                </a:r>
              </a:p>
              <a:p>
                <a:endParaRPr kumimoji="1" lang="zh-TW" altLang="en-US" sz="2400" dirty="0"/>
              </a:p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822" y="1825625"/>
                <a:ext cx="5968538" cy="1507400"/>
              </a:xfrm>
              <a:prstGeom prst="rect">
                <a:avLst/>
              </a:prstGeom>
              <a:blipFill rotWithShape="0">
                <a:blip r:embed="rId3"/>
                <a:stretch>
                  <a:fillRect l="-204" t="-314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531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The issue we can concern to explore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1. Explore the total signal</a:t>
            </a:r>
          </a:p>
          <a:p>
            <a:r>
              <a:rPr kumimoji="1" lang="en-US" altLang="zh-TW" dirty="0" smtClean="0">
                <a:sym typeface="Wingdings"/>
              </a:rPr>
              <a:t> Since in our experiment, we don’t try to divide our signal into two types </a:t>
            </a:r>
            <a:r>
              <a:rPr kumimoji="1" lang="mr-IN" altLang="zh-TW" dirty="0" smtClean="0">
                <a:sym typeface="Wingdings"/>
              </a:rPr>
              <a:t>–</a:t>
            </a:r>
            <a:r>
              <a:rPr kumimoji="1" lang="en-US" altLang="zh-TW" dirty="0" smtClean="0">
                <a:sym typeface="Wingdings"/>
              </a:rPr>
              <a:t> electron recoil and Nuclear recoil, but add them together</a:t>
            </a:r>
          </a:p>
          <a:p>
            <a:endParaRPr kumimoji="1" lang="en-US" altLang="zh-TW" dirty="0" smtClean="0">
              <a:sym typeface="Wingdings"/>
            </a:endParaRPr>
          </a:p>
          <a:p>
            <a:r>
              <a:rPr kumimoji="1" lang="en-US" altLang="zh-TW" dirty="0" smtClean="0">
                <a:sym typeface="Wingdings"/>
              </a:rPr>
              <a:t> a. Do we need to distinguish them by some other things?</a:t>
            </a:r>
          </a:p>
          <a:p>
            <a:r>
              <a:rPr kumimoji="1" lang="en-US" altLang="zh-TW" dirty="0" smtClean="0">
                <a:sym typeface="Wingdings"/>
              </a:rPr>
              <a:t> ( Maybe we can have a shield outside. )</a:t>
            </a:r>
          </a:p>
          <a:p>
            <a:r>
              <a:rPr kumimoji="1" lang="en-US" altLang="zh-TW" dirty="0" smtClean="0">
                <a:sym typeface="Wingdings"/>
              </a:rPr>
              <a:t> b. Or maybe we can think of the other method to do it?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993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Luke phonon amplification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1. Luke phonon </a:t>
            </a:r>
            <a:r>
              <a:rPr kumimoji="1" lang="en-US" altLang="zh-TW" dirty="0" smtClean="0">
                <a:sym typeface="Wingdings"/>
              </a:rPr>
              <a:t> Come out from e-h pair</a:t>
            </a:r>
          </a:p>
          <a:p>
            <a:r>
              <a:rPr kumimoji="1" lang="en-US" altLang="zh-TW" dirty="0" smtClean="0">
                <a:sym typeface="Wingdings"/>
              </a:rPr>
              <a:t>2. Those e-h pair  Give out more Luke phonon</a:t>
            </a:r>
          </a:p>
          <a:p>
            <a:endParaRPr kumimoji="1" lang="en-US" altLang="zh-TW" dirty="0">
              <a:sym typeface="Wingdings"/>
            </a:endParaRPr>
          </a:p>
          <a:p>
            <a:r>
              <a:rPr kumimoji="1" lang="en-US" altLang="zh-TW" dirty="0" smtClean="0">
                <a:sym typeface="Wingdings"/>
              </a:rPr>
              <a:t> Something like “Quenching function”</a:t>
            </a:r>
          </a:p>
          <a:p>
            <a:r>
              <a:rPr kumimoji="1" lang="en-US" altLang="zh-TW" dirty="0" smtClean="0">
                <a:sym typeface="Wingdings"/>
              </a:rPr>
              <a:t> But not under this “doping effect” research?</a:t>
            </a:r>
          </a:p>
          <a:p>
            <a:r>
              <a:rPr kumimoji="1" lang="en-US" altLang="zh-TW" dirty="0" smtClean="0">
                <a:sym typeface="Wingdings"/>
              </a:rPr>
              <a:t> Maybe we can predict some beyond the previous research?</a:t>
            </a:r>
          </a:p>
          <a:p>
            <a:r>
              <a:rPr kumimoji="1" lang="en-US" altLang="zh-TW" dirty="0" smtClean="0">
                <a:sym typeface="Wingdings"/>
              </a:rPr>
              <a:t> Any help in our experiment? </a:t>
            </a:r>
          </a:p>
          <a:p>
            <a:r>
              <a:rPr kumimoji="1" lang="en-US" altLang="zh-TW" dirty="0" smtClean="0">
                <a:sym typeface="Wingdings"/>
              </a:rPr>
              <a:t> Expand our experiment.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0924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2. Luke phonon calibration</a:t>
            </a:r>
          </a:p>
          <a:p>
            <a:r>
              <a:rPr kumimoji="1" lang="en-US" altLang="zh-TW" dirty="0" smtClean="0">
                <a:sym typeface="Wingdings"/>
              </a:rPr>
              <a:t> Since in our case of the shallow doping, we can give out many electron-hole pair</a:t>
            </a:r>
          </a:p>
          <a:p>
            <a:r>
              <a:rPr kumimoji="1" lang="en-US" altLang="zh-TW" dirty="0" smtClean="0">
                <a:sym typeface="Wingdings"/>
              </a:rPr>
              <a:t> </a:t>
            </a:r>
            <a:r>
              <a:rPr kumimoji="1" lang="en-US" altLang="zh-TW" dirty="0" smtClean="0"/>
              <a:t>Also it will give us much Luke-phonon</a:t>
            </a:r>
          </a:p>
          <a:p>
            <a:r>
              <a:rPr kumimoji="1" lang="en-US" altLang="zh-TW" dirty="0" smtClean="0">
                <a:sym typeface="Wingdings"/>
              </a:rPr>
              <a:t> Those phonon could also give us the electron-hole pair</a:t>
            </a:r>
          </a:p>
          <a:p>
            <a:r>
              <a:rPr kumimoji="1" lang="en-US" altLang="zh-TW" dirty="0" smtClean="0">
                <a:sym typeface="Wingdings"/>
              </a:rPr>
              <a:t> Under “</a:t>
            </a:r>
            <a:r>
              <a:rPr kumimoji="1" lang="en-US" altLang="zh-TW" b="1" dirty="0" smtClean="0">
                <a:solidFill>
                  <a:srgbClr val="FF0000"/>
                </a:solidFill>
                <a:sym typeface="Wingdings"/>
              </a:rPr>
              <a:t>High voltage</a:t>
            </a:r>
            <a:r>
              <a:rPr kumimoji="1" lang="en-US" altLang="zh-TW" dirty="0" smtClean="0">
                <a:sym typeface="Wingdings"/>
              </a:rPr>
              <a:t>”! </a:t>
            </a:r>
            <a:r>
              <a:rPr kumimoji="1" lang="mr-IN" altLang="zh-TW" dirty="0" smtClean="0">
                <a:sym typeface="Wingdings"/>
              </a:rPr>
              <a:t>–</a:t>
            </a:r>
            <a:r>
              <a:rPr kumimoji="1" lang="en-US" altLang="zh-TW" dirty="0" smtClean="0">
                <a:sym typeface="Wingdings"/>
              </a:rPr>
              <a:t> In </a:t>
            </a:r>
            <a:r>
              <a:rPr kumimoji="1" lang="en-US" altLang="zh-TW" dirty="0" err="1" smtClean="0">
                <a:sym typeface="Wingdings"/>
              </a:rPr>
              <a:t>superCDMS</a:t>
            </a:r>
            <a:r>
              <a:rPr kumimoji="1" lang="en-US" altLang="zh-TW" dirty="0" smtClean="0">
                <a:sym typeface="Wingdings"/>
              </a:rPr>
              <a:t> ( ignored )</a:t>
            </a:r>
            <a:endParaRPr kumimoji="1" lang="zh-TW" alt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TW" dirty="0" smtClean="0"/>
              <a:t>The issue we can concern to explore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292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Problem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1. Since we know the impurities (Shallow doping), do we need to care about the band gap for ionization?</a:t>
            </a:r>
          </a:p>
          <a:p>
            <a:endParaRPr kumimoji="1" lang="en-US" altLang="zh-TW" dirty="0"/>
          </a:p>
          <a:p>
            <a:r>
              <a:rPr kumimoji="1" lang="en-US" altLang="zh-TW" dirty="0" smtClean="0"/>
              <a:t>2. Phonon emission and absorption</a:t>
            </a:r>
          </a:p>
          <a:p>
            <a:endParaRPr kumimoji="1" lang="en-US" altLang="zh-TW" dirty="0"/>
          </a:p>
          <a:p>
            <a:r>
              <a:rPr kumimoji="1" lang="en-US" altLang="zh-TW" dirty="0" smtClean="0"/>
              <a:t>3. Ionization energy </a:t>
            </a:r>
            <a:r>
              <a:rPr kumimoji="1" lang="en-US" altLang="zh-TW" smtClean="0"/>
              <a:t>and bandgap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586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First: </a:t>
            </a:r>
            <a:br>
              <a:rPr kumimoji="1" lang="en-US" altLang="zh-TW" dirty="0" smtClean="0"/>
            </a:br>
            <a:r>
              <a:rPr kumimoji="1" lang="en-US" altLang="zh-TW" dirty="0" smtClean="0"/>
              <a:t>Basic Solid-State Physics </a:t>
            </a:r>
            <a:r>
              <a:rPr kumimoji="1" lang="en-US" altLang="zh-TW" smtClean="0"/>
              <a:t>in Crystal 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566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Bloch’s theorem- Electron wave function </a:t>
            </a:r>
            <a:endParaRPr kumimoji="1"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838200" y="2220686"/>
            <a:ext cx="453571" cy="453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714828" y="1917473"/>
            <a:ext cx="246743" cy="24674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291771" y="2867425"/>
            <a:ext cx="1480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 smtClean="0"/>
              <a:t>Atom</a:t>
            </a:r>
            <a:endParaRPr kumimoji="1"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21342" y="1455808"/>
            <a:ext cx="1480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 smtClean="0"/>
              <a:t>Electron</a:t>
            </a:r>
            <a:endParaRPr kumimoji="1" lang="zh-TW" altLang="en-US" sz="2400" dirty="0"/>
          </a:p>
        </p:txBody>
      </p:sp>
      <p:sp>
        <p:nvSpPr>
          <p:cNvPr id="8" name="甜甜圈 7"/>
          <p:cNvSpPr/>
          <p:nvPr/>
        </p:nvSpPr>
        <p:spPr>
          <a:xfrm>
            <a:off x="555531" y="1938017"/>
            <a:ext cx="1018907" cy="1018907"/>
          </a:xfrm>
          <a:prstGeom prst="donut">
            <a:avLst>
              <a:gd name="adj" fmla="val 48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2195287" y="2220686"/>
            <a:ext cx="453571" cy="453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2071915" y="1917473"/>
            <a:ext cx="246743" cy="24674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648858" y="2867425"/>
            <a:ext cx="1480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 smtClean="0"/>
              <a:t>Atom</a:t>
            </a:r>
            <a:endParaRPr kumimoji="1"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578429" y="1455808"/>
            <a:ext cx="1480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 smtClean="0"/>
              <a:t>Electron</a:t>
            </a:r>
            <a:endParaRPr kumimoji="1" lang="zh-TW" altLang="en-US" sz="2400" dirty="0"/>
          </a:p>
        </p:txBody>
      </p:sp>
      <p:sp>
        <p:nvSpPr>
          <p:cNvPr id="13" name="甜甜圈 12"/>
          <p:cNvSpPr/>
          <p:nvPr/>
        </p:nvSpPr>
        <p:spPr>
          <a:xfrm>
            <a:off x="1912618" y="1938017"/>
            <a:ext cx="1018907" cy="1018907"/>
          </a:xfrm>
          <a:prstGeom prst="donut">
            <a:avLst>
              <a:gd name="adj" fmla="val 48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3548383" y="2220686"/>
            <a:ext cx="453571" cy="453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3425011" y="1917473"/>
            <a:ext cx="246743" cy="24674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4001954" y="2867425"/>
            <a:ext cx="1480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 smtClean="0"/>
              <a:t>Atom</a:t>
            </a:r>
            <a:endParaRPr kumimoji="1"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2931525" y="1455808"/>
            <a:ext cx="1480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 smtClean="0"/>
              <a:t>Electron</a:t>
            </a:r>
            <a:endParaRPr kumimoji="1" lang="zh-TW" altLang="en-US" sz="2400" dirty="0"/>
          </a:p>
        </p:txBody>
      </p:sp>
      <p:sp>
        <p:nvSpPr>
          <p:cNvPr id="18" name="甜甜圈 17"/>
          <p:cNvSpPr/>
          <p:nvPr/>
        </p:nvSpPr>
        <p:spPr>
          <a:xfrm>
            <a:off x="3265714" y="1938017"/>
            <a:ext cx="1018907" cy="1018907"/>
          </a:xfrm>
          <a:prstGeom prst="donut">
            <a:avLst>
              <a:gd name="adj" fmla="val 48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881924" y="3810745"/>
            <a:ext cx="453571" cy="453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758552" y="3507532"/>
            <a:ext cx="246743" cy="24674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1335495" y="4457484"/>
            <a:ext cx="1480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 smtClean="0"/>
              <a:t>Atom</a:t>
            </a:r>
            <a:endParaRPr kumimoji="1"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265066" y="3045867"/>
            <a:ext cx="1480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 smtClean="0"/>
              <a:t>Electron</a:t>
            </a:r>
            <a:endParaRPr kumimoji="1" lang="zh-TW" altLang="en-US" sz="2400" dirty="0"/>
          </a:p>
        </p:txBody>
      </p:sp>
      <p:sp>
        <p:nvSpPr>
          <p:cNvPr id="23" name="甜甜圈 22"/>
          <p:cNvSpPr/>
          <p:nvPr/>
        </p:nvSpPr>
        <p:spPr>
          <a:xfrm>
            <a:off x="599255" y="3528076"/>
            <a:ext cx="1018907" cy="1018907"/>
          </a:xfrm>
          <a:prstGeom prst="donut">
            <a:avLst>
              <a:gd name="adj" fmla="val 48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2314669" y="3811301"/>
            <a:ext cx="453571" cy="453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2191297" y="3508088"/>
            <a:ext cx="246743" cy="24674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2768240" y="4458040"/>
            <a:ext cx="1480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 smtClean="0"/>
              <a:t>Atom</a:t>
            </a:r>
            <a:endParaRPr kumimoji="1"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1697811" y="3046423"/>
            <a:ext cx="1480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 smtClean="0"/>
              <a:t>Electron</a:t>
            </a:r>
            <a:endParaRPr kumimoji="1" lang="zh-TW" altLang="en-US" sz="2400" dirty="0"/>
          </a:p>
        </p:txBody>
      </p:sp>
      <p:sp>
        <p:nvSpPr>
          <p:cNvPr id="28" name="甜甜圈 27"/>
          <p:cNvSpPr/>
          <p:nvPr/>
        </p:nvSpPr>
        <p:spPr>
          <a:xfrm>
            <a:off x="2032000" y="3528632"/>
            <a:ext cx="1018907" cy="1018907"/>
          </a:xfrm>
          <a:prstGeom prst="donut">
            <a:avLst>
              <a:gd name="adj" fmla="val 48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3671756" y="3859088"/>
            <a:ext cx="453571" cy="453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3548384" y="3555875"/>
            <a:ext cx="246743" cy="24674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4125327" y="4505827"/>
            <a:ext cx="1480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 smtClean="0"/>
              <a:t>Atom</a:t>
            </a:r>
            <a:endParaRPr kumimoji="1" lang="zh-TW" altLang="en-US" sz="2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3054898" y="3094210"/>
            <a:ext cx="1480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 smtClean="0"/>
              <a:t>Electron</a:t>
            </a:r>
            <a:endParaRPr kumimoji="1" lang="zh-TW" altLang="en-US" sz="2400" dirty="0"/>
          </a:p>
        </p:txBody>
      </p:sp>
      <p:sp>
        <p:nvSpPr>
          <p:cNvPr id="33" name="甜甜圈 32"/>
          <p:cNvSpPr/>
          <p:nvPr/>
        </p:nvSpPr>
        <p:spPr>
          <a:xfrm>
            <a:off x="3389087" y="3576419"/>
            <a:ext cx="1018907" cy="1018907"/>
          </a:xfrm>
          <a:prstGeom prst="donut">
            <a:avLst>
              <a:gd name="adj" fmla="val 48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34" name="向下箭號 33"/>
          <p:cNvSpPr/>
          <p:nvPr/>
        </p:nvSpPr>
        <p:spPr>
          <a:xfrm>
            <a:off x="3765452" y="5084351"/>
            <a:ext cx="639850" cy="1291772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5" name="向右箭號 34"/>
          <p:cNvSpPr/>
          <p:nvPr/>
        </p:nvSpPr>
        <p:spPr>
          <a:xfrm>
            <a:off x="4699743" y="3252979"/>
            <a:ext cx="1451429" cy="58943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4315910" y="5370970"/>
            <a:ext cx="1814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mtClean="0"/>
              <a:t>MORE</a:t>
            </a:r>
            <a:endParaRPr kumimoji="1"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4941396" y="3017460"/>
            <a:ext cx="1814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mtClean="0"/>
              <a:t>MORE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6487886" y="1405738"/>
                <a:ext cx="5677994" cy="546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2800" dirty="0" smtClean="0"/>
                  <a:t>Bloch‘s theorem(Definition)</a:t>
                </a:r>
              </a:p>
              <a:p>
                <a:endParaRPr kumimoji="1"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𝜑</m:t>
                      </m:r>
                      <m:d>
                        <m:dPr>
                          <m:ctrlPr>
                            <a:rPr kumimoji="1" lang="en-US" altLang="zh-TW" sz="36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TW" sz="36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𝑟</m:t>
                          </m:r>
                        </m:e>
                      </m:d>
                      <m:r>
                        <a:rPr kumimoji="1" lang="en-US" altLang="zh-TW" sz="3600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TW" sz="36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TW" sz="36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zh-TW" sz="36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𝑖𝑘</m:t>
                          </m:r>
                          <m:r>
                            <a:rPr kumimoji="1" lang="en-US" altLang="zh-TW" sz="36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⋅</m:t>
                          </m:r>
                          <m:r>
                            <a:rPr kumimoji="1" lang="en-US" altLang="zh-TW" sz="36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𝑟</m:t>
                          </m:r>
                        </m:sup>
                      </m:sSup>
                      <m:r>
                        <a:rPr kumimoji="1" lang="en-US" altLang="zh-TW" sz="3600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𝑢</m:t>
                      </m:r>
                      <m:d>
                        <m:dPr>
                          <m:ctrlPr>
                            <a:rPr kumimoji="1" lang="en-US" altLang="zh-TW" sz="36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TW" sz="36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kumimoji="1" lang="en-US" altLang="zh-TW" sz="3600" b="0" dirty="0" smtClean="0">
                  <a:ea typeface="Cambria Math" charset="0"/>
                  <a:cs typeface="Cambria Math" charset="0"/>
                </a:endParaRPr>
              </a:p>
              <a:p>
                <a:endParaRPr kumimoji="1" lang="en-US" altLang="zh-TW" b="0" dirty="0" smtClean="0">
                  <a:ea typeface="Cambria Math" charset="0"/>
                  <a:cs typeface="Cambria Math" charset="0"/>
                </a:endParaRPr>
              </a:p>
              <a:p>
                <a:r>
                  <a:rPr kumimoji="1" lang="en-US" altLang="zh-TW" sz="2400" dirty="0" smtClean="0"/>
                  <a:t>Using in: </a:t>
                </a:r>
              </a:p>
              <a:p>
                <a:r>
                  <a:rPr kumimoji="1" lang="en-US" altLang="zh-TW" sz="2400" dirty="0" smtClean="0"/>
                  <a:t>A particle in repeating-periodically environment.</a:t>
                </a:r>
              </a:p>
              <a:p>
                <a:endParaRPr kumimoji="1" lang="en-US" altLang="zh-TW" sz="2400" dirty="0"/>
              </a:p>
              <a:p>
                <a:r>
                  <a:rPr kumimoji="1" lang="en-US" altLang="zh-TW" sz="2400" dirty="0" smtClean="0"/>
                  <a:t>r is position</a:t>
                </a:r>
              </a:p>
              <a:p>
                <a:r>
                  <a:rPr kumimoji="1" lang="en-US" altLang="zh-TW" sz="2400" dirty="0" smtClean="0"/>
                  <a:t>k is wave vector</a:t>
                </a:r>
              </a:p>
              <a:p>
                <a:r>
                  <a:rPr kumimoji="1" lang="en-US" altLang="zh-TW" sz="2400" dirty="0"/>
                  <a:t>u</a:t>
                </a:r>
                <a:r>
                  <a:rPr kumimoji="1" lang="en-US" altLang="zh-TW" sz="2400" dirty="0" smtClean="0"/>
                  <a:t>(r) is periodic function</a:t>
                </a:r>
              </a:p>
              <a:p>
                <a:endParaRPr kumimoji="1" lang="en-US" altLang="zh-TW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200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𝑢</m:t>
                      </m:r>
                      <m:d>
                        <m:dPr>
                          <m:ctrlPr>
                            <a:rPr kumimoji="1" lang="en-US" altLang="zh-TW" sz="320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TW" sz="32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𝑟</m:t>
                          </m:r>
                        </m:e>
                      </m:d>
                      <m:r>
                        <a:rPr kumimoji="1" lang="en-US" altLang="zh-TW" sz="3200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kumimoji="1" lang="en-US" altLang="zh-TW" sz="3200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𝑢</m:t>
                      </m:r>
                      <m:d>
                        <m:dPr>
                          <m:ctrlPr>
                            <a:rPr kumimoji="1" lang="en-US" altLang="zh-TW" sz="320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TW" sz="32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𝑟</m:t>
                          </m:r>
                          <m:r>
                            <a:rPr kumimoji="1" lang="en-US" altLang="zh-TW" sz="32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r>
                            <a:rPr kumimoji="1" lang="en-US" altLang="zh-TW" sz="32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kumimoji="1" lang="en-US" altLang="zh-TW" sz="3200" dirty="0"/>
              </a:p>
              <a:p>
                <a:r>
                  <a:rPr kumimoji="1" lang="en-US" altLang="zh-TW" sz="2400" dirty="0" smtClean="0"/>
                  <a:t> </a:t>
                </a:r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886" y="1405738"/>
                <a:ext cx="5677994" cy="5465663"/>
              </a:xfrm>
              <a:prstGeom prst="rect">
                <a:avLst/>
              </a:prstGeom>
              <a:blipFill rotWithShape="0">
                <a:blip r:embed="rId2"/>
                <a:stretch>
                  <a:fillRect l="-2146" t="-11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框架 38"/>
          <p:cNvSpPr/>
          <p:nvPr/>
        </p:nvSpPr>
        <p:spPr>
          <a:xfrm>
            <a:off x="0" y="1455807"/>
            <a:ext cx="6411330" cy="5405921"/>
          </a:xfrm>
          <a:prstGeom prst="frame">
            <a:avLst>
              <a:gd name="adj1" fmla="val 1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4583057" y="6151955"/>
            <a:ext cx="1866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 smtClean="0">
                <a:solidFill>
                  <a:srgbClr val="FF0000"/>
                </a:solidFill>
              </a:rPr>
              <a:t>Crystal </a:t>
            </a:r>
            <a:endParaRPr kumimoji="1"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52" name="手繪多邊形 51"/>
          <p:cNvSpPr/>
          <p:nvPr/>
        </p:nvSpPr>
        <p:spPr>
          <a:xfrm>
            <a:off x="3332383" y="1809600"/>
            <a:ext cx="396075" cy="435583"/>
          </a:xfrm>
          <a:custGeom>
            <a:avLst/>
            <a:gdLst>
              <a:gd name="connsiteX0" fmla="*/ 0 w 396075"/>
              <a:gd name="connsiteY0" fmla="*/ 159762 h 435583"/>
              <a:gd name="connsiteX1" fmla="*/ 116115 w 396075"/>
              <a:gd name="connsiteY1" fmla="*/ 391990 h 435583"/>
              <a:gd name="connsiteX2" fmla="*/ 101600 w 396075"/>
              <a:gd name="connsiteY2" fmla="*/ 104 h 435583"/>
              <a:gd name="connsiteX3" fmla="*/ 174172 w 396075"/>
              <a:gd name="connsiteY3" fmla="*/ 435533 h 435583"/>
              <a:gd name="connsiteX4" fmla="*/ 188686 w 396075"/>
              <a:gd name="connsiteY4" fmla="*/ 14619 h 435583"/>
              <a:gd name="connsiteX5" fmla="*/ 232229 w 396075"/>
              <a:gd name="connsiteY5" fmla="*/ 435533 h 435583"/>
              <a:gd name="connsiteX6" fmla="*/ 275772 w 396075"/>
              <a:gd name="connsiteY6" fmla="*/ 43647 h 435583"/>
              <a:gd name="connsiteX7" fmla="*/ 319315 w 396075"/>
              <a:gd name="connsiteY7" fmla="*/ 435533 h 435583"/>
              <a:gd name="connsiteX8" fmla="*/ 348343 w 396075"/>
              <a:gd name="connsiteY8" fmla="*/ 72676 h 435583"/>
              <a:gd name="connsiteX9" fmla="*/ 391886 w 396075"/>
              <a:gd name="connsiteY9" fmla="*/ 304904 h 435583"/>
              <a:gd name="connsiteX10" fmla="*/ 391886 w 396075"/>
              <a:gd name="connsiteY10" fmla="*/ 319419 h 435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6075" h="435583">
                <a:moveTo>
                  <a:pt x="0" y="159762"/>
                </a:moveTo>
                <a:cubicBezTo>
                  <a:pt x="49591" y="289181"/>
                  <a:pt x="99182" y="418600"/>
                  <a:pt x="116115" y="391990"/>
                </a:cubicBezTo>
                <a:cubicBezTo>
                  <a:pt x="133048" y="365380"/>
                  <a:pt x="91924" y="-7153"/>
                  <a:pt x="101600" y="104"/>
                </a:cubicBezTo>
                <a:cubicBezTo>
                  <a:pt x="111276" y="7361"/>
                  <a:pt x="159658" y="433114"/>
                  <a:pt x="174172" y="435533"/>
                </a:cubicBezTo>
                <a:cubicBezTo>
                  <a:pt x="188686" y="437952"/>
                  <a:pt x="179010" y="14619"/>
                  <a:pt x="188686" y="14619"/>
                </a:cubicBezTo>
                <a:cubicBezTo>
                  <a:pt x="198362" y="14619"/>
                  <a:pt x="217715" y="430695"/>
                  <a:pt x="232229" y="435533"/>
                </a:cubicBezTo>
                <a:cubicBezTo>
                  <a:pt x="246743" y="440371"/>
                  <a:pt x="261258" y="43647"/>
                  <a:pt x="275772" y="43647"/>
                </a:cubicBezTo>
                <a:cubicBezTo>
                  <a:pt x="290286" y="43647"/>
                  <a:pt x="307220" y="430695"/>
                  <a:pt x="319315" y="435533"/>
                </a:cubicBezTo>
                <a:cubicBezTo>
                  <a:pt x="331410" y="440371"/>
                  <a:pt x="336248" y="94447"/>
                  <a:pt x="348343" y="72676"/>
                </a:cubicBezTo>
                <a:cubicBezTo>
                  <a:pt x="360438" y="50905"/>
                  <a:pt x="384629" y="263780"/>
                  <a:pt x="391886" y="304904"/>
                </a:cubicBezTo>
                <a:cubicBezTo>
                  <a:pt x="399143" y="346028"/>
                  <a:pt x="395514" y="332723"/>
                  <a:pt x="391886" y="319419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3" name="手繪多邊形 52"/>
          <p:cNvSpPr/>
          <p:nvPr/>
        </p:nvSpPr>
        <p:spPr>
          <a:xfrm>
            <a:off x="1997248" y="1788903"/>
            <a:ext cx="396075" cy="435583"/>
          </a:xfrm>
          <a:custGeom>
            <a:avLst/>
            <a:gdLst>
              <a:gd name="connsiteX0" fmla="*/ 0 w 396075"/>
              <a:gd name="connsiteY0" fmla="*/ 159762 h 435583"/>
              <a:gd name="connsiteX1" fmla="*/ 116115 w 396075"/>
              <a:gd name="connsiteY1" fmla="*/ 391990 h 435583"/>
              <a:gd name="connsiteX2" fmla="*/ 101600 w 396075"/>
              <a:gd name="connsiteY2" fmla="*/ 104 h 435583"/>
              <a:gd name="connsiteX3" fmla="*/ 174172 w 396075"/>
              <a:gd name="connsiteY3" fmla="*/ 435533 h 435583"/>
              <a:gd name="connsiteX4" fmla="*/ 188686 w 396075"/>
              <a:gd name="connsiteY4" fmla="*/ 14619 h 435583"/>
              <a:gd name="connsiteX5" fmla="*/ 232229 w 396075"/>
              <a:gd name="connsiteY5" fmla="*/ 435533 h 435583"/>
              <a:gd name="connsiteX6" fmla="*/ 275772 w 396075"/>
              <a:gd name="connsiteY6" fmla="*/ 43647 h 435583"/>
              <a:gd name="connsiteX7" fmla="*/ 319315 w 396075"/>
              <a:gd name="connsiteY7" fmla="*/ 435533 h 435583"/>
              <a:gd name="connsiteX8" fmla="*/ 348343 w 396075"/>
              <a:gd name="connsiteY8" fmla="*/ 72676 h 435583"/>
              <a:gd name="connsiteX9" fmla="*/ 391886 w 396075"/>
              <a:gd name="connsiteY9" fmla="*/ 304904 h 435583"/>
              <a:gd name="connsiteX10" fmla="*/ 391886 w 396075"/>
              <a:gd name="connsiteY10" fmla="*/ 319419 h 435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6075" h="435583">
                <a:moveTo>
                  <a:pt x="0" y="159762"/>
                </a:moveTo>
                <a:cubicBezTo>
                  <a:pt x="49591" y="289181"/>
                  <a:pt x="99182" y="418600"/>
                  <a:pt x="116115" y="391990"/>
                </a:cubicBezTo>
                <a:cubicBezTo>
                  <a:pt x="133048" y="365380"/>
                  <a:pt x="91924" y="-7153"/>
                  <a:pt x="101600" y="104"/>
                </a:cubicBezTo>
                <a:cubicBezTo>
                  <a:pt x="111276" y="7361"/>
                  <a:pt x="159658" y="433114"/>
                  <a:pt x="174172" y="435533"/>
                </a:cubicBezTo>
                <a:cubicBezTo>
                  <a:pt x="188686" y="437952"/>
                  <a:pt x="179010" y="14619"/>
                  <a:pt x="188686" y="14619"/>
                </a:cubicBezTo>
                <a:cubicBezTo>
                  <a:pt x="198362" y="14619"/>
                  <a:pt x="217715" y="430695"/>
                  <a:pt x="232229" y="435533"/>
                </a:cubicBezTo>
                <a:cubicBezTo>
                  <a:pt x="246743" y="440371"/>
                  <a:pt x="261258" y="43647"/>
                  <a:pt x="275772" y="43647"/>
                </a:cubicBezTo>
                <a:cubicBezTo>
                  <a:pt x="290286" y="43647"/>
                  <a:pt x="307220" y="430695"/>
                  <a:pt x="319315" y="435533"/>
                </a:cubicBezTo>
                <a:cubicBezTo>
                  <a:pt x="331410" y="440371"/>
                  <a:pt x="336248" y="94447"/>
                  <a:pt x="348343" y="72676"/>
                </a:cubicBezTo>
                <a:cubicBezTo>
                  <a:pt x="360438" y="50905"/>
                  <a:pt x="384629" y="263780"/>
                  <a:pt x="391886" y="304904"/>
                </a:cubicBezTo>
                <a:cubicBezTo>
                  <a:pt x="399143" y="346028"/>
                  <a:pt x="395514" y="332723"/>
                  <a:pt x="391886" y="319419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4" name="手繪多邊形 53"/>
          <p:cNvSpPr/>
          <p:nvPr/>
        </p:nvSpPr>
        <p:spPr>
          <a:xfrm>
            <a:off x="610055" y="1819301"/>
            <a:ext cx="396075" cy="435583"/>
          </a:xfrm>
          <a:custGeom>
            <a:avLst/>
            <a:gdLst>
              <a:gd name="connsiteX0" fmla="*/ 0 w 396075"/>
              <a:gd name="connsiteY0" fmla="*/ 159762 h 435583"/>
              <a:gd name="connsiteX1" fmla="*/ 116115 w 396075"/>
              <a:gd name="connsiteY1" fmla="*/ 391990 h 435583"/>
              <a:gd name="connsiteX2" fmla="*/ 101600 w 396075"/>
              <a:gd name="connsiteY2" fmla="*/ 104 h 435583"/>
              <a:gd name="connsiteX3" fmla="*/ 174172 w 396075"/>
              <a:gd name="connsiteY3" fmla="*/ 435533 h 435583"/>
              <a:gd name="connsiteX4" fmla="*/ 188686 w 396075"/>
              <a:gd name="connsiteY4" fmla="*/ 14619 h 435583"/>
              <a:gd name="connsiteX5" fmla="*/ 232229 w 396075"/>
              <a:gd name="connsiteY5" fmla="*/ 435533 h 435583"/>
              <a:gd name="connsiteX6" fmla="*/ 275772 w 396075"/>
              <a:gd name="connsiteY6" fmla="*/ 43647 h 435583"/>
              <a:gd name="connsiteX7" fmla="*/ 319315 w 396075"/>
              <a:gd name="connsiteY7" fmla="*/ 435533 h 435583"/>
              <a:gd name="connsiteX8" fmla="*/ 348343 w 396075"/>
              <a:gd name="connsiteY8" fmla="*/ 72676 h 435583"/>
              <a:gd name="connsiteX9" fmla="*/ 391886 w 396075"/>
              <a:gd name="connsiteY9" fmla="*/ 304904 h 435583"/>
              <a:gd name="connsiteX10" fmla="*/ 391886 w 396075"/>
              <a:gd name="connsiteY10" fmla="*/ 319419 h 435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6075" h="435583">
                <a:moveTo>
                  <a:pt x="0" y="159762"/>
                </a:moveTo>
                <a:cubicBezTo>
                  <a:pt x="49591" y="289181"/>
                  <a:pt x="99182" y="418600"/>
                  <a:pt x="116115" y="391990"/>
                </a:cubicBezTo>
                <a:cubicBezTo>
                  <a:pt x="133048" y="365380"/>
                  <a:pt x="91924" y="-7153"/>
                  <a:pt x="101600" y="104"/>
                </a:cubicBezTo>
                <a:cubicBezTo>
                  <a:pt x="111276" y="7361"/>
                  <a:pt x="159658" y="433114"/>
                  <a:pt x="174172" y="435533"/>
                </a:cubicBezTo>
                <a:cubicBezTo>
                  <a:pt x="188686" y="437952"/>
                  <a:pt x="179010" y="14619"/>
                  <a:pt x="188686" y="14619"/>
                </a:cubicBezTo>
                <a:cubicBezTo>
                  <a:pt x="198362" y="14619"/>
                  <a:pt x="217715" y="430695"/>
                  <a:pt x="232229" y="435533"/>
                </a:cubicBezTo>
                <a:cubicBezTo>
                  <a:pt x="246743" y="440371"/>
                  <a:pt x="261258" y="43647"/>
                  <a:pt x="275772" y="43647"/>
                </a:cubicBezTo>
                <a:cubicBezTo>
                  <a:pt x="290286" y="43647"/>
                  <a:pt x="307220" y="430695"/>
                  <a:pt x="319315" y="435533"/>
                </a:cubicBezTo>
                <a:cubicBezTo>
                  <a:pt x="331410" y="440371"/>
                  <a:pt x="336248" y="94447"/>
                  <a:pt x="348343" y="72676"/>
                </a:cubicBezTo>
                <a:cubicBezTo>
                  <a:pt x="360438" y="50905"/>
                  <a:pt x="384629" y="263780"/>
                  <a:pt x="391886" y="304904"/>
                </a:cubicBezTo>
                <a:cubicBezTo>
                  <a:pt x="399143" y="346028"/>
                  <a:pt x="395514" y="332723"/>
                  <a:pt x="391886" y="319419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5" name="手繪多邊形 54"/>
          <p:cNvSpPr/>
          <p:nvPr/>
        </p:nvSpPr>
        <p:spPr>
          <a:xfrm>
            <a:off x="659056" y="3423505"/>
            <a:ext cx="396075" cy="435583"/>
          </a:xfrm>
          <a:custGeom>
            <a:avLst/>
            <a:gdLst>
              <a:gd name="connsiteX0" fmla="*/ 0 w 396075"/>
              <a:gd name="connsiteY0" fmla="*/ 159762 h 435583"/>
              <a:gd name="connsiteX1" fmla="*/ 116115 w 396075"/>
              <a:gd name="connsiteY1" fmla="*/ 391990 h 435583"/>
              <a:gd name="connsiteX2" fmla="*/ 101600 w 396075"/>
              <a:gd name="connsiteY2" fmla="*/ 104 h 435583"/>
              <a:gd name="connsiteX3" fmla="*/ 174172 w 396075"/>
              <a:gd name="connsiteY3" fmla="*/ 435533 h 435583"/>
              <a:gd name="connsiteX4" fmla="*/ 188686 w 396075"/>
              <a:gd name="connsiteY4" fmla="*/ 14619 h 435583"/>
              <a:gd name="connsiteX5" fmla="*/ 232229 w 396075"/>
              <a:gd name="connsiteY5" fmla="*/ 435533 h 435583"/>
              <a:gd name="connsiteX6" fmla="*/ 275772 w 396075"/>
              <a:gd name="connsiteY6" fmla="*/ 43647 h 435583"/>
              <a:gd name="connsiteX7" fmla="*/ 319315 w 396075"/>
              <a:gd name="connsiteY7" fmla="*/ 435533 h 435583"/>
              <a:gd name="connsiteX8" fmla="*/ 348343 w 396075"/>
              <a:gd name="connsiteY8" fmla="*/ 72676 h 435583"/>
              <a:gd name="connsiteX9" fmla="*/ 391886 w 396075"/>
              <a:gd name="connsiteY9" fmla="*/ 304904 h 435583"/>
              <a:gd name="connsiteX10" fmla="*/ 391886 w 396075"/>
              <a:gd name="connsiteY10" fmla="*/ 319419 h 435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6075" h="435583">
                <a:moveTo>
                  <a:pt x="0" y="159762"/>
                </a:moveTo>
                <a:cubicBezTo>
                  <a:pt x="49591" y="289181"/>
                  <a:pt x="99182" y="418600"/>
                  <a:pt x="116115" y="391990"/>
                </a:cubicBezTo>
                <a:cubicBezTo>
                  <a:pt x="133048" y="365380"/>
                  <a:pt x="91924" y="-7153"/>
                  <a:pt x="101600" y="104"/>
                </a:cubicBezTo>
                <a:cubicBezTo>
                  <a:pt x="111276" y="7361"/>
                  <a:pt x="159658" y="433114"/>
                  <a:pt x="174172" y="435533"/>
                </a:cubicBezTo>
                <a:cubicBezTo>
                  <a:pt x="188686" y="437952"/>
                  <a:pt x="179010" y="14619"/>
                  <a:pt x="188686" y="14619"/>
                </a:cubicBezTo>
                <a:cubicBezTo>
                  <a:pt x="198362" y="14619"/>
                  <a:pt x="217715" y="430695"/>
                  <a:pt x="232229" y="435533"/>
                </a:cubicBezTo>
                <a:cubicBezTo>
                  <a:pt x="246743" y="440371"/>
                  <a:pt x="261258" y="43647"/>
                  <a:pt x="275772" y="43647"/>
                </a:cubicBezTo>
                <a:cubicBezTo>
                  <a:pt x="290286" y="43647"/>
                  <a:pt x="307220" y="430695"/>
                  <a:pt x="319315" y="435533"/>
                </a:cubicBezTo>
                <a:cubicBezTo>
                  <a:pt x="331410" y="440371"/>
                  <a:pt x="336248" y="94447"/>
                  <a:pt x="348343" y="72676"/>
                </a:cubicBezTo>
                <a:cubicBezTo>
                  <a:pt x="360438" y="50905"/>
                  <a:pt x="384629" y="263780"/>
                  <a:pt x="391886" y="304904"/>
                </a:cubicBezTo>
                <a:cubicBezTo>
                  <a:pt x="399143" y="346028"/>
                  <a:pt x="395514" y="332723"/>
                  <a:pt x="391886" y="319419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6" name="手繪多邊形 55"/>
          <p:cNvSpPr/>
          <p:nvPr/>
        </p:nvSpPr>
        <p:spPr>
          <a:xfrm>
            <a:off x="2120620" y="3439135"/>
            <a:ext cx="396075" cy="435583"/>
          </a:xfrm>
          <a:custGeom>
            <a:avLst/>
            <a:gdLst>
              <a:gd name="connsiteX0" fmla="*/ 0 w 396075"/>
              <a:gd name="connsiteY0" fmla="*/ 159762 h 435583"/>
              <a:gd name="connsiteX1" fmla="*/ 116115 w 396075"/>
              <a:gd name="connsiteY1" fmla="*/ 391990 h 435583"/>
              <a:gd name="connsiteX2" fmla="*/ 101600 w 396075"/>
              <a:gd name="connsiteY2" fmla="*/ 104 h 435583"/>
              <a:gd name="connsiteX3" fmla="*/ 174172 w 396075"/>
              <a:gd name="connsiteY3" fmla="*/ 435533 h 435583"/>
              <a:gd name="connsiteX4" fmla="*/ 188686 w 396075"/>
              <a:gd name="connsiteY4" fmla="*/ 14619 h 435583"/>
              <a:gd name="connsiteX5" fmla="*/ 232229 w 396075"/>
              <a:gd name="connsiteY5" fmla="*/ 435533 h 435583"/>
              <a:gd name="connsiteX6" fmla="*/ 275772 w 396075"/>
              <a:gd name="connsiteY6" fmla="*/ 43647 h 435583"/>
              <a:gd name="connsiteX7" fmla="*/ 319315 w 396075"/>
              <a:gd name="connsiteY7" fmla="*/ 435533 h 435583"/>
              <a:gd name="connsiteX8" fmla="*/ 348343 w 396075"/>
              <a:gd name="connsiteY8" fmla="*/ 72676 h 435583"/>
              <a:gd name="connsiteX9" fmla="*/ 391886 w 396075"/>
              <a:gd name="connsiteY9" fmla="*/ 304904 h 435583"/>
              <a:gd name="connsiteX10" fmla="*/ 391886 w 396075"/>
              <a:gd name="connsiteY10" fmla="*/ 319419 h 435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6075" h="435583">
                <a:moveTo>
                  <a:pt x="0" y="159762"/>
                </a:moveTo>
                <a:cubicBezTo>
                  <a:pt x="49591" y="289181"/>
                  <a:pt x="99182" y="418600"/>
                  <a:pt x="116115" y="391990"/>
                </a:cubicBezTo>
                <a:cubicBezTo>
                  <a:pt x="133048" y="365380"/>
                  <a:pt x="91924" y="-7153"/>
                  <a:pt x="101600" y="104"/>
                </a:cubicBezTo>
                <a:cubicBezTo>
                  <a:pt x="111276" y="7361"/>
                  <a:pt x="159658" y="433114"/>
                  <a:pt x="174172" y="435533"/>
                </a:cubicBezTo>
                <a:cubicBezTo>
                  <a:pt x="188686" y="437952"/>
                  <a:pt x="179010" y="14619"/>
                  <a:pt x="188686" y="14619"/>
                </a:cubicBezTo>
                <a:cubicBezTo>
                  <a:pt x="198362" y="14619"/>
                  <a:pt x="217715" y="430695"/>
                  <a:pt x="232229" y="435533"/>
                </a:cubicBezTo>
                <a:cubicBezTo>
                  <a:pt x="246743" y="440371"/>
                  <a:pt x="261258" y="43647"/>
                  <a:pt x="275772" y="43647"/>
                </a:cubicBezTo>
                <a:cubicBezTo>
                  <a:pt x="290286" y="43647"/>
                  <a:pt x="307220" y="430695"/>
                  <a:pt x="319315" y="435533"/>
                </a:cubicBezTo>
                <a:cubicBezTo>
                  <a:pt x="331410" y="440371"/>
                  <a:pt x="336248" y="94447"/>
                  <a:pt x="348343" y="72676"/>
                </a:cubicBezTo>
                <a:cubicBezTo>
                  <a:pt x="360438" y="50905"/>
                  <a:pt x="384629" y="263780"/>
                  <a:pt x="391886" y="304904"/>
                </a:cubicBezTo>
                <a:cubicBezTo>
                  <a:pt x="399143" y="346028"/>
                  <a:pt x="395514" y="332723"/>
                  <a:pt x="391886" y="319419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7" name="手繪多邊形 56"/>
          <p:cNvSpPr/>
          <p:nvPr/>
        </p:nvSpPr>
        <p:spPr>
          <a:xfrm>
            <a:off x="3482689" y="3454517"/>
            <a:ext cx="396075" cy="435583"/>
          </a:xfrm>
          <a:custGeom>
            <a:avLst/>
            <a:gdLst>
              <a:gd name="connsiteX0" fmla="*/ 0 w 396075"/>
              <a:gd name="connsiteY0" fmla="*/ 159762 h 435583"/>
              <a:gd name="connsiteX1" fmla="*/ 116115 w 396075"/>
              <a:gd name="connsiteY1" fmla="*/ 391990 h 435583"/>
              <a:gd name="connsiteX2" fmla="*/ 101600 w 396075"/>
              <a:gd name="connsiteY2" fmla="*/ 104 h 435583"/>
              <a:gd name="connsiteX3" fmla="*/ 174172 w 396075"/>
              <a:gd name="connsiteY3" fmla="*/ 435533 h 435583"/>
              <a:gd name="connsiteX4" fmla="*/ 188686 w 396075"/>
              <a:gd name="connsiteY4" fmla="*/ 14619 h 435583"/>
              <a:gd name="connsiteX5" fmla="*/ 232229 w 396075"/>
              <a:gd name="connsiteY5" fmla="*/ 435533 h 435583"/>
              <a:gd name="connsiteX6" fmla="*/ 275772 w 396075"/>
              <a:gd name="connsiteY6" fmla="*/ 43647 h 435583"/>
              <a:gd name="connsiteX7" fmla="*/ 319315 w 396075"/>
              <a:gd name="connsiteY7" fmla="*/ 435533 h 435583"/>
              <a:gd name="connsiteX8" fmla="*/ 348343 w 396075"/>
              <a:gd name="connsiteY8" fmla="*/ 72676 h 435583"/>
              <a:gd name="connsiteX9" fmla="*/ 391886 w 396075"/>
              <a:gd name="connsiteY9" fmla="*/ 304904 h 435583"/>
              <a:gd name="connsiteX10" fmla="*/ 391886 w 396075"/>
              <a:gd name="connsiteY10" fmla="*/ 319419 h 435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6075" h="435583">
                <a:moveTo>
                  <a:pt x="0" y="159762"/>
                </a:moveTo>
                <a:cubicBezTo>
                  <a:pt x="49591" y="289181"/>
                  <a:pt x="99182" y="418600"/>
                  <a:pt x="116115" y="391990"/>
                </a:cubicBezTo>
                <a:cubicBezTo>
                  <a:pt x="133048" y="365380"/>
                  <a:pt x="91924" y="-7153"/>
                  <a:pt x="101600" y="104"/>
                </a:cubicBezTo>
                <a:cubicBezTo>
                  <a:pt x="111276" y="7361"/>
                  <a:pt x="159658" y="433114"/>
                  <a:pt x="174172" y="435533"/>
                </a:cubicBezTo>
                <a:cubicBezTo>
                  <a:pt x="188686" y="437952"/>
                  <a:pt x="179010" y="14619"/>
                  <a:pt x="188686" y="14619"/>
                </a:cubicBezTo>
                <a:cubicBezTo>
                  <a:pt x="198362" y="14619"/>
                  <a:pt x="217715" y="430695"/>
                  <a:pt x="232229" y="435533"/>
                </a:cubicBezTo>
                <a:cubicBezTo>
                  <a:pt x="246743" y="440371"/>
                  <a:pt x="261258" y="43647"/>
                  <a:pt x="275772" y="43647"/>
                </a:cubicBezTo>
                <a:cubicBezTo>
                  <a:pt x="290286" y="43647"/>
                  <a:pt x="307220" y="430695"/>
                  <a:pt x="319315" y="435533"/>
                </a:cubicBezTo>
                <a:cubicBezTo>
                  <a:pt x="331410" y="440371"/>
                  <a:pt x="336248" y="94447"/>
                  <a:pt x="348343" y="72676"/>
                </a:cubicBezTo>
                <a:cubicBezTo>
                  <a:pt x="360438" y="50905"/>
                  <a:pt x="384629" y="263780"/>
                  <a:pt x="391886" y="304904"/>
                </a:cubicBezTo>
                <a:cubicBezTo>
                  <a:pt x="399143" y="346028"/>
                  <a:pt x="395514" y="332723"/>
                  <a:pt x="391886" y="319419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8" name="左-右雙向箭號 57"/>
          <p:cNvSpPr/>
          <p:nvPr/>
        </p:nvSpPr>
        <p:spPr>
          <a:xfrm>
            <a:off x="870599" y="5330235"/>
            <a:ext cx="1405792" cy="560203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9" name="文字方塊 58"/>
          <p:cNvSpPr txBox="1"/>
          <p:nvPr/>
        </p:nvSpPr>
        <p:spPr>
          <a:xfrm>
            <a:off x="506337" y="5740302"/>
            <a:ext cx="2128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b="1" dirty="0" smtClean="0">
                <a:solidFill>
                  <a:srgbClr val="FF0000"/>
                </a:solidFill>
              </a:rPr>
              <a:t>Atom-Atom distance=a</a:t>
            </a:r>
            <a:endParaRPr kumimoji="1"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9070707" y="2832794"/>
            <a:ext cx="426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solidFill>
                  <a:srgbClr val="FF0000"/>
                </a:solidFill>
              </a:rPr>
              <a:t>(Next page will show the wave) 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45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The picture for the Bloch wave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93375" y="1873011"/>
                <a:ext cx="9126747" cy="1958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4000" b="1" dirty="0" smtClean="0">
                    <a:solidFill>
                      <a:schemeClr val="tx1"/>
                    </a:solidFill>
                  </a:rPr>
                  <a:t>Black: </a:t>
                </a:r>
                <a14:m>
                  <m:oMath xmlns:m="http://schemas.openxmlformats.org/officeDocument/2006/math">
                    <m:r>
                      <a:rPr kumimoji="1" lang="en-US" altLang="zh-TW" sz="40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𝑢</m:t>
                    </m:r>
                    <m:d>
                      <m:dPr>
                        <m:ctrlPr>
                          <a:rPr kumimoji="1" lang="en-US" altLang="zh-TW" sz="40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n-US" altLang="zh-TW" sz="40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</m:t>
                        </m:r>
                      </m:e>
                    </m:d>
                    <m:r>
                      <a:rPr kumimoji="1" lang="en-US" altLang="zh-TW" sz="40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kumimoji="1" lang="en-US" altLang="zh-TW" sz="4000" b="1" dirty="0" smtClean="0">
                    <a:solidFill>
                      <a:schemeClr val="tx1"/>
                    </a:solidFill>
                  </a:rPr>
                  <a:t>Periodic wave function</a:t>
                </a:r>
              </a:p>
              <a:p>
                <a:r>
                  <a:rPr kumimoji="1" lang="en-US" altLang="zh-TW" sz="4000" b="1" dirty="0" smtClean="0">
                    <a:solidFill>
                      <a:srgbClr val="FF0000"/>
                    </a:solidFill>
                  </a:rPr>
                  <a:t>Pink: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sz="40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TW" sz="40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zh-TW" sz="40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𝑖𝑘</m:t>
                        </m:r>
                        <m:r>
                          <a:rPr kumimoji="1" lang="en-US" altLang="zh-TW" sz="40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⋅</m:t>
                        </m:r>
                        <m:r>
                          <a:rPr kumimoji="1" lang="en-US" altLang="zh-TW" sz="40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</m:t>
                        </m:r>
                      </m:sup>
                    </m:sSup>
                  </m:oMath>
                </a14:m>
                <a:endParaRPr kumimoji="1" lang="en-US" altLang="zh-TW" sz="4000" b="1" dirty="0" smtClean="0">
                  <a:solidFill>
                    <a:srgbClr val="FF0000"/>
                  </a:solidFill>
                </a:endParaRPr>
              </a:p>
              <a:p>
                <a:r>
                  <a:rPr kumimoji="1" lang="en-US" altLang="zh-TW" sz="4000" b="1" dirty="0" smtClean="0">
                    <a:solidFill>
                      <a:srgbClr val="00B0F0"/>
                    </a:solidFill>
                  </a:rPr>
                  <a:t>Blue: The </a:t>
                </a:r>
                <a:r>
                  <a:rPr kumimoji="1" lang="en-US" altLang="zh-TW" sz="4000" b="1" dirty="0">
                    <a:solidFill>
                      <a:srgbClr val="00B0F0"/>
                    </a:solidFill>
                  </a:rPr>
                  <a:t>B</a:t>
                </a:r>
                <a:r>
                  <a:rPr kumimoji="1" lang="en-US" altLang="zh-TW" sz="4000" b="1" dirty="0" smtClean="0">
                    <a:solidFill>
                      <a:srgbClr val="00B0F0"/>
                    </a:solidFill>
                  </a:rPr>
                  <a:t>loch wave function</a:t>
                </a:r>
                <a:endParaRPr kumimoji="1" lang="zh-TW" altLang="en-US" sz="4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75" y="1873011"/>
                <a:ext cx="9126747" cy="1958934"/>
              </a:xfrm>
              <a:prstGeom prst="rect">
                <a:avLst/>
              </a:prstGeom>
              <a:blipFill rotWithShape="0">
                <a:blip r:embed="rId2"/>
                <a:stretch>
                  <a:fillRect l="-2405" t="-5590" b="-121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74" y="3896547"/>
            <a:ext cx="4757469" cy="1390042"/>
          </a:xfrm>
        </p:spPr>
      </p:pic>
      <p:sp>
        <p:nvSpPr>
          <p:cNvPr id="8" name="文字方塊 7"/>
          <p:cNvSpPr txBox="1"/>
          <p:nvPr/>
        </p:nvSpPr>
        <p:spPr>
          <a:xfrm>
            <a:off x="1397480" y="2490168"/>
            <a:ext cx="1380226" cy="724619"/>
          </a:xfrm>
          <a:prstGeom prst="rect">
            <a:avLst/>
          </a:prstGeom>
          <a:noFill/>
          <a:ln w="127000">
            <a:solidFill>
              <a:schemeClr val="accent4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kumimoji="1"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2777706" y="2636873"/>
            <a:ext cx="4968815" cy="43120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7746521" y="1289515"/>
                <a:ext cx="4811384" cy="5941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3200" dirty="0" smtClean="0"/>
                  <a:t>Quantum mechanism:</a:t>
                </a:r>
              </a:p>
              <a:p>
                <a:r>
                  <a:rPr kumimoji="1" lang="en-US" altLang="zh-TW" sz="3200" dirty="0" smtClean="0"/>
                  <a:t>(A particle momentum)</a:t>
                </a:r>
              </a:p>
              <a:p>
                <a:r>
                  <a:rPr kumimoji="1" lang="en-US" altLang="zh-TW" sz="3200" dirty="0" smtClean="0"/>
                  <a:t>(Wave package)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TW" sz="3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p</m:t>
                      </m:r>
                      <m:r>
                        <a:rPr kumimoji="1" lang="en-US" altLang="zh-TW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kumimoji="1" lang="en-US" altLang="zh-TW" sz="32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ℏ</m:t>
                      </m:r>
                      <m:r>
                        <a:rPr kumimoji="1" lang="en-US" altLang="zh-TW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𝑘</m:t>
                      </m:r>
                    </m:oMath>
                  </m:oMathPara>
                </a14:m>
                <a:endParaRPr kumimoji="1" lang="en-US" altLang="zh-TW" sz="3200" dirty="0" smtClean="0"/>
              </a:p>
              <a:p>
                <a:endParaRPr kumimoji="1" lang="en-US" altLang="zh-TW" sz="3200" dirty="0"/>
              </a:p>
              <a:p>
                <a:r>
                  <a:rPr kumimoji="1" lang="en-US" altLang="zh-TW" sz="3200" dirty="0" smtClean="0"/>
                  <a:t>The same definition for </a:t>
                </a:r>
                <a:r>
                  <a:rPr kumimoji="1" lang="en-US" altLang="zh-TW" sz="3200" b="1" dirty="0" smtClean="0">
                    <a:solidFill>
                      <a:srgbClr val="FF0000"/>
                    </a:solidFill>
                  </a:rPr>
                  <a:t>crystal momentum</a:t>
                </a:r>
              </a:p>
              <a:p>
                <a:endParaRPr kumimoji="1" lang="en-US" altLang="zh-TW" sz="3200" dirty="0"/>
              </a:p>
              <a:p>
                <a:r>
                  <a:rPr kumimoji="1" lang="en-US" altLang="zh-TW" sz="3200" dirty="0" smtClean="0"/>
                  <a:t>k is the </a:t>
                </a:r>
                <a:r>
                  <a:rPr kumimoji="1" lang="en-US" altLang="zh-TW" sz="3200" dirty="0"/>
                  <a:t>B</a:t>
                </a:r>
                <a:r>
                  <a:rPr kumimoji="1" lang="en-US" altLang="zh-TW" sz="3200" dirty="0" smtClean="0"/>
                  <a:t>loch wave vector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200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zh-TW" sz="3200" b="0" i="1" smtClean="0">
                          <a:latin typeface="Cambria Math" charset="0"/>
                        </a:rPr>
                        <m:t>𝑘</m:t>
                      </m:r>
                      <m:r>
                        <a:rPr kumimoji="1" lang="en-US" altLang="zh-TW" sz="32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zh-TW" sz="32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TW" sz="3200" b="0" i="1" smtClean="0"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TW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</m:num>
                        <m:den>
                          <m:r>
                            <a:rPr kumimoji="1" lang="mr-IN" altLang="zh-TW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den>
                      </m:f>
                      <m:r>
                        <a:rPr kumimoji="1" lang="en-US" altLang="zh-TW" sz="32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en-US" altLang="zh-TW" sz="3200" dirty="0" smtClean="0"/>
              </a:p>
              <a:p>
                <a:endParaRPr kumimoji="1" lang="en-US" altLang="zh-TW" sz="32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521" y="1289515"/>
                <a:ext cx="4811384" cy="5941948"/>
              </a:xfrm>
              <a:prstGeom prst="rect">
                <a:avLst/>
              </a:prstGeom>
              <a:blipFill rotWithShape="0">
                <a:blip r:embed="rId4"/>
                <a:stretch>
                  <a:fillRect l="-3295" t="-13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-1466491" y="5797672"/>
                <a:ext cx="6728604" cy="941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𝜑</m:t>
                      </m:r>
                      <m:d>
                        <m:dPr>
                          <m:ctrlPr>
                            <a:rPr kumimoji="1" lang="en-US" altLang="zh-TW" sz="36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TW" sz="36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𝑟</m:t>
                          </m:r>
                        </m:e>
                      </m:d>
                      <m:r>
                        <a:rPr kumimoji="1" lang="en-US" altLang="zh-TW" sz="3600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TW" sz="36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TW" sz="36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zh-TW" sz="36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𝑖𝑘</m:t>
                          </m:r>
                          <m:r>
                            <a:rPr kumimoji="1" lang="en-US" altLang="zh-TW" sz="36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⋅</m:t>
                          </m:r>
                          <m:r>
                            <a:rPr kumimoji="1" lang="en-US" altLang="zh-TW" sz="36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𝑟</m:t>
                          </m:r>
                        </m:sup>
                      </m:sSup>
                      <m:r>
                        <a:rPr kumimoji="1" lang="en-US" altLang="zh-TW" sz="3600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𝑢</m:t>
                      </m:r>
                      <m:d>
                        <m:dPr>
                          <m:ctrlPr>
                            <a:rPr kumimoji="1" lang="en-US" altLang="zh-TW" sz="36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TW" sz="36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kumimoji="1" lang="en-US" altLang="zh-TW" sz="3600" b="0" dirty="0" smtClean="0">
                  <a:ea typeface="Cambria Math" charset="0"/>
                  <a:cs typeface="Cambria Math" charset="0"/>
                </a:endParaRPr>
              </a:p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66491" y="5797672"/>
                <a:ext cx="6728604" cy="94134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/>
          <p:cNvSpPr txBox="1"/>
          <p:nvPr/>
        </p:nvSpPr>
        <p:spPr>
          <a:xfrm>
            <a:off x="3902015" y="5538691"/>
            <a:ext cx="6139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 smtClean="0">
                <a:solidFill>
                  <a:srgbClr val="FF0000"/>
                </a:solidFill>
              </a:rPr>
              <a:t>Temperature, voltage</a:t>
            </a:r>
          </a:p>
          <a:p>
            <a:r>
              <a:rPr kumimoji="1" lang="en-US" altLang="zh-TW" sz="2400" dirty="0" smtClean="0">
                <a:solidFill>
                  <a:srgbClr val="FF0000"/>
                </a:solidFill>
                <a:sym typeface="Wingdings"/>
              </a:rPr>
              <a:t> Change the wave vector k</a:t>
            </a:r>
          </a:p>
          <a:p>
            <a:r>
              <a:rPr kumimoji="1" lang="en-US" altLang="zh-TW" sz="2400" dirty="0" smtClean="0">
                <a:solidFill>
                  <a:srgbClr val="FF0000"/>
                </a:solidFill>
                <a:sym typeface="Wingdings"/>
              </a:rPr>
              <a:t> Because: Change the status of electrons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659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292" y="3946230"/>
            <a:ext cx="4635500" cy="25273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Band theory and Band gap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95041"/>
            <a:ext cx="3822700" cy="3746500"/>
          </a:xfrm>
        </p:spPr>
      </p:pic>
      <p:sp>
        <p:nvSpPr>
          <p:cNvPr id="5" name="文字方塊 4"/>
          <p:cNvSpPr txBox="1"/>
          <p:nvPr/>
        </p:nvSpPr>
        <p:spPr>
          <a:xfrm>
            <a:off x="838200" y="1506022"/>
            <a:ext cx="382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 smtClean="0">
                <a:solidFill>
                  <a:srgbClr val="FF0000"/>
                </a:solidFill>
              </a:rPr>
              <a:t>Outermost electrons: valence electron</a:t>
            </a:r>
            <a:endParaRPr kumimoji="1"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855" y="1217024"/>
            <a:ext cx="4050375" cy="241070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510443" y="2846970"/>
            <a:ext cx="79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mtClean="0"/>
              <a:t>n=1</a:t>
            </a:r>
            <a:endParaRPr kumimoji="1"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2510443" y="2320980"/>
            <a:ext cx="79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n=2</a:t>
            </a:r>
            <a:endParaRPr kumimoji="1"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510443" y="1769017"/>
            <a:ext cx="79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n=3</a:t>
            </a:r>
            <a:endParaRPr kumimoji="1" lang="zh-TW" altLang="en-US" dirty="0"/>
          </a:p>
        </p:txBody>
      </p:sp>
      <p:sp>
        <p:nvSpPr>
          <p:cNvPr id="11" name="向右箭號 10"/>
          <p:cNvSpPr/>
          <p:nvPr/>
        </p:nvSpPr>
        <p:spPr>
          <a:xfrm>
            <a:off x="4660900" y="2613162"/>
            <a:ext cx="1672243" cy="828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4094018" y="2138349"/>
            <a:ext cx="3208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b="1" dirty="0" smtClean="0">
                <a:solidFill>
                  <a:srgbClr val="FF0000"/>
                </a:solidFill>
              </a:rPr>
              <a:t>Crystal:</a:t>
            </a:r>
          </a:p>
          <a:p>
            <a:pPr algn="ctr"/>
            <a:r>
              <a:rPr kumimoji="1" lang="en-US" altLang="zh-TW" b="1" dirty="0" smtClean="0">
                <a:solidFill>
                  <a:srgbClr val="FF0000"/>
                </a:solidFill>
              </a:rPr>
              <a:t>Many orbital electrons overlap</a:t>
            </a:r>
            <a:endParaRPr kumimoji="1"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0422774" y="5741541"/>
            <a:ext cx="1862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 smtClean="0">
                <a:solidFill>
                  <a:srgbClr val="FF0000"/>
                </a:solidFill>
              </a:rPr>
              <a:t>Highest occupied</a:t>
            </a:r>
            <a:endParaRPr kumimoji="1"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0280764" y="4407803"/>
            <a:ext cx="214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smtClean="0">
                <a:solidFill>
                  <a:srgbClr val="FF0000"/>
                </a:solidFill>
              </a:rPr>
              <a:t>Lowest unoccupied</a:t>
            </a:r>
            <a:endParaRPr kumimoji="1"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826163" y="5404371"/>
            <a:ext cx="3341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 smtClean="0">
                <a:solidFill>
                  <a:srgbClr val="FF0000"/>
                </a:solidFill>
              </a:rPr>
              <a:t>Fermi level:</a:t>
            </a:r>
          </a:p>
          <a:p>
            <a:endParaRPr kumimoji="1" lang="en-US" altLang="zh-TW" b="1" dirty="0">
              <a:solidFill>
                <a:srgbClr val="FF0000"/>
              </a:solidFill>
            </a:endParaRPr>
          </a:p>
          <a:p>
            <a:r>
              <a:rPr kumimoji="1" lang="en-US" altLang="zh-TW" b="1" dirty="0" smtClean="0">
                <a:solidFill>
                  <a:srgbClr val="FF0000"/>
                </a:solidFill>
              </a:rPr>
              <a:t>0K, the electron can fill the highest level in valence band</a:t>
            </a:r>
            <a:endParaRPr kumimoji="1"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150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Direct and indirect band gap</a:t>
            </a:r>
            <a:br>
              <a:rPr kumimoji="1" lang="en-US" altLang="zh-TW" dirty="0" smtClean="0"/>
            </a:br>
            <a:r>
              <a:rPr kumimoji="1" lang="en-US" altLang="zh-TW" dirty="0" smtClean="0"/>
              <a:t>-Energy and momentum conservation</a:t>
            </a:r>
            <a:endParaRPr kumimoji="1"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0" y="5881013"/>
            <a:ext cx="59507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 smtClean="0">
                <a:solidFill>
                  <a:srgbClr val="FF0000"/>
                </a:solidFill>
                <a:sym typeface="Wingdings"/>
              </a:rPr>
              <a:t>Photon will </a:t>
            </a:r>
            <a:r>
              <a:rPr kumimoji="1" lang="en-US" altLang="zh-TW" sz="3200" b="1" smtClean="0">
                <a:solidFill>
                  <a:srgbClr val="FF0000"/>
                </a:solidFill>
                <a:sym typeface="Wingdings"/>
              </a:rPr>
              <a:t>be absorbed/emitted </a:t>
            </a:r>
            <a:r>
              <a:rPr kumimoji="1" lang="en-US" altLang="zh-TW" sz="3200" b="1" dirty="0" smtClean="0">
                <a:solidFill>
                  <a:srgbClr val="FF0000"/>
                </a:solidFill>
                <a:sym typeface="Wingdings"/>
              </a:rPr>
              <a:t>!</a:t>
            </a:r>
            <a:endParaRPr kumimoji="1" lang="zh-TW" altLang="en-US" sz="3200" b="1" dirty="0" smtClean="0">
              <a:solidFill>
                <a:srgbClr val="FF0000"/>
              </a:solidFill>
            </a:endParaRPr>
          </a:p>
          <a:p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183702" y="6396335"/>
            <a:ext cx="65750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 smtClean="0">
                <a:solidFill>
                  <a:srgbClr val="FF0000"/>
                </a:solidFill>
                <a:sym typeface="Wingdings"/>
              </a:rPr>
              <a:t>Phonon will </a:t>
            </a:r>
            <a:r>
              <a:rPr kumimoji="1" lang="en-US" altLang="zh-TW" sz="3200" b="1" smtClean="0">
                <a:solidFill>
                  <a:srgbClr val="FF0000"/>
                </a:solidFill>
                <a:sym typeface="Wingdings"/>
              </a:rPr>
              <a:t>be absorbed/emitted </a:t>
            </a:r>
            <a:r>
              <a:rPr kumimoji="1" lang="en-US" altLang="zh-TW" sz="3200" b="1" dirty="0" smtClean="0">
                <a:solidFill>
                  <a:srgbClr val="FF0000"/>
                </a:solidFill>
                <a:sym typeface="Wingdings"/>
              </a:rPr>
              <a:t>!</a:t>
            </a:r>
            <a:endParaRPr kumimoji="1" lang="zh-TW" altLang="en-US" sz="3200" b="1" dirty="0" smtClean="0">
              <a:solidFill>
                <a:srgbClr val="FF0000"/>
              </a:solidFill>
            </a:endParaRPr>
          </a:p>
          <a:p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029155" y="408788"/>
            <a:ext cx="48143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200" b="1" dirty="0" smtClean="0">
                <a:solidFill>
                  <a:srgbClr val="FF0000"/>
                </a:solidFill>
              </a:rPr>
              <a:t>Dispersion relation</a:t>
            </a:r>
          </a:p>
          <a:p>
            <a:pPr algn="ctr"/>
            <a:r>
              <a:rPr kumimoji="1" lang="en-US" altLang="zh-TW" sz="3200" b="1" dirty="0" smtClean="0">
                <a:solidFill>
                  <a:srgbClr val="FF0000"/>
                </a:solidFill>
              </a:rPr>
              <a:t>E versus. k</a:t>
            </a:r>
            <a:endParaRPr kumimoji="1"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94117" y="1463339"/>
            <a:ext cx="5174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 smtClean="0">
                <a:solidFill>
                  <a:srgbClr val="FF0000"/>
                </a:solidFill>
              </a:rPr>
              <a:t>Momentum conserves.</a:t>
            </a:r>
            <a:endParaRPr kumimoji="1"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524445" y="1500642"/>
            <a:ext cx="7075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 smtClean="0">
                <a:solidFill>
                  <a:srgbClr val="FF0000"/>
                </a:solidFill>
              </a:rPr>
              <a:t>Momentum don’t conserve.</a:t>
            </a:r>
            <a:endParaRPr kumimoji="1" lang="zh-TW" altLang="en-US" sz="3200" b="1" dirty="0">
              <a:solidFill>
                <a:srgbClr val="FF0000"/>
              </a:solidFill>
            </a:endParaRPr>
          </a:p>
        </p:txBody>
      </p:sp>
      <p:pic>
        <p:nvPicPr>
          <p:cNvPr id="27" name="內容版面配置區 2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900" y="2147094"/>
            <a:ext cx="6426200" cy="3708400"/>
          </a:xfrm>
        </p:spPr>
      </p:pic>
      <p:sp>
        <p:nvSpPr>
          <p:cNvPr id="28" name="文字方塊 27"/>
          <p:cNvSpPr txBox="1"/>
          <p:nvPr/>
        </p:nvSpPr>
        <p:spPr>
          <a:xfrm>
            <a:off x="6183702" y="5858982"/>
            <a:ext cx="59507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 smtClean="0">
                <a:solidFill>
                  <a:srgbClr val="FF0000"/>
                </a:solidFill>
                <a:sym typeface="Wingdings"/>
              </a:rPr>
              <a:t>Photon will </a:t>
            </a:r>
            <a:r>
              <a:rPr kumimoji="1" lang="en-US" altLang="zh-TW" sz="3200" b="1" smtClean="0">
                <a:solidFill>
                  <a:srgbClr val="FF0000"/>
                </a:solidFill>
                <a:sym typeface="Wingdings"/>
              </a:rPr>
              <a:t>be absorbed/emitted </a:t>
            </a:r>
            <a:r>
              <a:rPr kumimoji="1" lang="en-US" altLang="zh-TW" sz="3200" b="1" dirty="0" smtClean="0">
                <a:solidFill>
                  <a:srgbClr val="FF0000"/>
                </a:solidFill>
                <a:sym typeface="Wingdings"/>
              </a:rPr>
              <a:t>!</a:t>
            </a:r>
            <a:endParaRPr kumimoji="1" lang="zh-TW" altLang="en-US" sz="3200" b="1" dirty="0" smtClean="0">
              <a:solidFill>
                <a:srgbClr val="FF0000"/>
              </a:solidFill>
            </a:endParaRPr>
          </a:p>
          <a:p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0" y="2909455"/>
            <a:ext cx="3358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b="1" dirty="0" smtClean="0">
                <a:solidFill>
                  <a:srgbClr val="FF0000"/>
                </a:solidFill>
              </a:rPr>
              <a:t>Same k or not.</a:t>
            </a:r>
            <a:endParaRPr kumimoji="1"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97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Direct and indirect band gap</a:t>
            </a:r>
            <a:br>
              <a:rPr kumimoji="1" lang="en-US" altLang="zh-TW" dirty="0" smtClean="0"/>
            </a:br>
            <a:r>
              <a:rPr kumimoji="1" lang="en-US" altLang="zh-TW" dirty="0" smtClean="0"/>
              <a:t>-Energy and momentum conservation</a:t>
            </a:r>
            <a:endParaRPr kumimoji="1"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101305" y="1690688"/>
            <a:ext cx="1025249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dirty="0" smtClean="0">
                <a:sym typeface="Wingdings"/>
              </a:rPr>
              <a:t>**Important point 1**:</a:t>
            </a:r>
          </a:p>
          <a:p>
            <a:pPr marL="457200" indent="-457200">
              <a:buFont typeface="Wingdings" charset="2"/>
              <a:buChar char="è"/>
            </a:pPr>
            <a:r>
              <a:rPr kumimoji="1" lang="en-US" altLang="zh-TW" sz="3200" dirty="0" smtClean="0">
                <a:solidFill>
                  <a:srgbClr val="FF0000"/>
                </a:solidFill>
                <a:sym typeface="Wingdings"/>
              </a:rPr>
              <a:t>Under </a:t>
            </a:r>
            <a:r>
              <a:rPr kumimoji="1" lang="en-US" altLang="zh-TW" sz="3200" dirty="0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  <a:t>4K(liquid Helium) </a:t>
            </a:r>
            <a:r>
              <a:rPr kumimoji="1" lang="en-US" altLang="zh-TW" sz="3200" dirty="0" smtClean="0">
                <a:solidFill>
                  <a:srgbClr val="FF0000"/>
                </a:solidFill>
                <a:sym typeface="Wingdings"/>
              </a:rPr>
              <a:t>and </a:t>
            </a:r>
            <a:r>
              <a:rPr kumimoji="1" lang="en-US" altLang="zh-TW" sz="3200" dirty="0" smtClean="0">
                <a:solidFill>
                  <a:srgbClr val="00B050"/>
                </a:solidFill>
                <a:sym typeface="Wingdings"/>
              </a:rPr>
              <a:t>77K(liquid Nitrogen), </a:t>
            </a:r>
            <a:r>
              <a:rPr kumimoji="1" lang="en-US" altLang="zh-TW" sz="3200" dirty="0" smtClean="0">
                <a:solidFill>
                  <a:srgbClr val="FF0000"/>
                </a:solidFill>
                <a:sym typeface="Wingdings"/>
              </a:rPr>
              <a:t>what’s the different of the band gap between this two temperature?</a:t>
            </a:r>
          </a:p>
        </p:txBody>
      </p:sp>
    </p:spTree>
    <p:extLst>
      <p:ext uri="{BB962C8B-B14F-4D97-AF65-F5344CB8AC3E}">
        <p14:creationId xmlns:p14="http://schemas.microsoft.com/office/powerpoint/2010/main" val="20427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Debye model </a:t>
            </a:r>
            <a:r>
              <a:rPr kumimoji="1" lang="mr-IN" altLang="zh-TW" dirty="0" smtClean="0"/>
              <a:t>–</a:t>
            </a:r>
            <a:r>
              <a:rPr kumimoji="1" lang="en-US" altLang="zh-TW" dirty="0" smtClean="0"/>
              <a:t> Debye temperature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dirty="0" smtClean="0"/>
                  <a:t>Estimate the phonon contribution in specific heat.</a:t>
                </a:r>
              </a:p>
              <a:p>
                <a:r>
                  <a:rPr kumimoji="1" lang="en-US" altLang="zh-TW" dirty="0" smtClean="0"/>
                  <a:t>Low temperature</a:t>
                </a:r>
                <a:r>
                  <a:rPr kumimoji="1" lang="en-US" altLang="zh-TW" dirty="0" smtClean="0">
                    <a:sym typeface="Wingdings"/>
                  </a:rPr>
                  <a:t> Specific heat proportional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i="1" smtClean="0">
                            <a:latin typeface="Cambria Math" charset="0"/>
                            <a:sym typeface="Wingdings"/>
                          </a:rPr>
                        </m:ctrlPr>
                      </m:sSupPr>
                      <m:e>
                        <m:r>
                          <a:rPr kumimoji="1" lang="en-US" altLang="zh-TW" b="0" i="1" smtClean="0">
                            <a:latin typeface="Cambria Math" charset="0"/>
                            <a:sym typeface="Wingdings"/>
                          </a:rPr>
                          <m:t>𝑇</m:t>
                        </m:r>
                      </m:e>
                      <m:sup>
                        <m:r>
                          <a:rPr kumimoji="1" lang="en-US" altLang="zh-TW" b="0" i="1" smtClean="0">
                            <a:latin typeface="Cambria Math" charset="0"/>
                            <a:sym typeface="Wingdings"/>
                          </a:rPr>
                          <m:t>3</m:t>
                        </m:r>
                      </m:sup>
                    </m:sSup>
                  </m:oMath>
                </a14:m>
                <a:r>
                  <a:rPr kumimoji="1" lang="en-US" altLang="zh-TW" dirty="0" smtClean="0"/>
                  <a:t> </a:t>
                </a:r>
              </a:p>
              <a:p>
                <a:endParaRPr kumimoji="1" lang="en-US" altLang="zh-TW" dirty="0"/>
              </a:p>
              <a:p>
                <a:r>
                  <a:rPr kumimoji="1" lang="en-US" altLang="zh-TW" dirty="0" smtClean="0"/>
                  <a:t>What’s the standard of this specific heat issue?</a:t>
                </a:r>
              </a:p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838200" y="4261449"/>
            <a:ext cx="10215113" cy="155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893997" y="3915710"/>
            <a:ext cx="103517" cy="846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" y="4762461"/>
                <a:ext cx="12192000" cy="1970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TW" sz="2400" b="1" dirty="0" smtClean="0">
                    <a:solidFill>
                      <a:srgbClr val="FF0000"/>
                    </a:solidFill>
                  </a:rPr>
                  <a:t>Debye temperature: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24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24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𝜽</m:t>
                          </m:r>
                        </m:e>
                        <m:sub>
                          <m:r>
                            <a:rPr kumimoji="1" lang="en-US" altLang="zh-TW" sz="24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𝑫</m:t>
                          </m:r>
                        </m:sub>
                      </m:sSub>
                      <m:r>
                        <a:rPr kumimoji="1" lang="en-US" altLang="zh-TW" sz="2400" b="1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zh-TW" sz="24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zh-TW" sz="2400" b="1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ℏ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TW" sz="2400" b="1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2400" b="1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TW" sz="2400" b="1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𝑩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zh-TW" sz="24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24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𝝎</m:t>
                          </m:r>
                        </m:e>
                        <m:sub>
                          <m:r>
                            <a:rPr kumimoji="1" lang="en-US" altLang="zh-TW" sz="24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kumimoji="1" lang="en-US" altLang="zh-TW" sz="2400" b="1" dirty="0" smtClean="0">
                  <a:solidFill>
                    <a:srgbClr val="FF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TW" sz="24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zh-TW" sz="2400" b="1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2400" b="1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kumimoji="1" lang="en-US" altLang="zh-TW" sz="2400" b="1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𝑫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zh-TW" sz="24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𝟑</m:t>
                          </m:r>
                        </m:sup>
                      </m:sSup>
                      <m:r>
                        <a:rPr kumimoji="1" lang="en-US" altLang="zh-TW" sz="2400" b="1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=</m:t>
                      </m:r>
                      <m:r>
                        <a:rPr kumimoji="1" lang="en-US" altLang="zh-TW" sz="2400" b="1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𝟔</m:t>
                      </m:r>
                      <m:sSup>
                        <m:sSupPr>
                          <m:ctrlPr>
                            <a:rPr kumimoji="1" lang="en-US" altLang="zh-TW" sz="24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TW" sz="24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𝝅</m:t>
                          </m:r>
                        </m:e>
                        <m:sup>
                          <m:r>
                            <a:rPr kumimoji="1" lang="en-US" altLang="zh-TW" sz="24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𝟐</m:t>
                          </m:r>
                        </m:sup>
                      </m:sSup>
                      <m:r>
                        <a:rPr kumimoji="1" lang="en-US" altLang="zh-TW" sz="2400" b="1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  <m:sSup>
                        <m:sSupPr>
                          <m:ctrlPr>
                            <a:rPr kumimoji="1" lang="en-US" altLang="zh-TW" sz="24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zh-TW" sz="2400" b="1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2400" b="1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𝝊</m:t>
                              </m:r>
                            </m:e>
                            <m:sub>
                              <m:r>
                                <a:rPr kumimoji="1" lang="en-US" altLang="zh-TW" sz="2400" b="1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𝒔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zh-TW" sz="24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kumimoji="1" lang="en-US" altLang="zh-TW" sz="2400" b="1" dirty="0" smtClean="0">
                  <a:solidFill>
                    <a:srgbClr val="FF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zh-TW" sz="24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𝝆</m:t>
                    </m:r>
                  </m:oMath>
                </a14:m>
                <a:r>
                  <a:rPr kumimoji="1" lang="en-US" altLang="zh-TW" sz="2400" b="1" dirty="0" smtClean="0">
                    <a:solidFill>
                      <a:srgbClr val="FF0000"/>
                    </a:solidFill>
                  </a:rPr>
                  <a:t> is crystal density,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b="1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2400" b="1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𝝊</m:t>
                        </m:r>
                      </m:e>
                      <m:sub>
                        <m:r>
                          <a:rPr kumimoji="1" lang="en-US" altLang="zh-TW" sz="2400" b="1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kumimoji="1" lang="en-US" altLang="zh-TW" sz="2400" b="1" dirty="0" smtClean="0">
                    <a:solidFill>
                      <a:srgbClr val="FF0000"/>
                    </a:solidFill>
                  </a:rPr>
                  <a:t> is sound wave speed in crystal</a:t>
                </a:r>
                <a:endParaRPr kumimoji="1" lang="zh-TW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4762461"/>
                <a:ext cx="12192000" cy="1970348"/>
              </a:xfrm>
              <a:prstGeom prst="rect">
                <a:avLst/>
              </a:prstGeom>
              <a:blipFill rotWithShape="0">
                <a:blip r:embed="rId3"/>
                <a:stretch>
                  <a:fillRect t="-2477" b="-61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669265" y="4456649"/>
            <a:ext cx="158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mtClean="0"/>
              <a:t>0K</a:t>
            </a:r>
            <a:endParaRPr kumimoji="1"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0832978" y="4551661"/>
            <a:ext cx="158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mtClean="0"/>
              <a:t>Bigger K</a:t>
            </a:r>
            <a:endParaRPr kumimoji="1"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519717" y="3958303"/>
            <a:ext cx="2311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mtClean="0"/>
              <a:t>Proportional to T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2360401" y="3955217"/>
                <a:ext cx="2311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 smtClean="0"/>
                  <a:t>Proportional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i="1" smtClean="0">
                            <a:latin typeface="Cambria Math" charset="0"/>
                            <a:sym typeface="Wingdings"/>
                          </a:rPr>
                        </m:ctrlPr>
                      </m:sSupPr>
                      <m:e>
                        <m:r>
                          <a:rPr kumimoji="1" lang="en-US" altLang="zh-TW" b="0" i="1" smtClean="0">
                            <a:latin typeface="Cambria Math" charset="0"/>
                            <a:sym typeface="Wingdings"/>
                          </a:rPr>
                          <m:t>𝑇</m:t>
                        </m:r>
                      </m:e>
                      <m:sup>
                        <m:r>
                          <a:rPr kumimoji="1" lang="en-US" altLang="zh-TW" b="0" i="1" smtClean="0">
                            <a:latin typeface="Cambria Math" charset="0"/>
                            <a:sym typeface="Wingdings"/>
                          </a:rPr>
                          <m:t>3</m:t>
                        </m:r>
                      </m:sup>
                    </m:sSup>
                  </m:oMath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401" y="3955217"/>
                <a:ext cx="2311879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111"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向右箭號 11"/>
          <p:cNvSpPr/>
          <p:nvPr/>
        </p:nvSpPr>
        <p:spPr>
          <a:xfrm>
            <a:off x="8120870" y="5853471"/>
            <a:ext cx="4071129" cy="479143"/>
          </a:xfrm>
          <a:prstGeom prst="rightArrow">
            <a:avLst>
              <a:gd name="adj1" fmla="val 42799"/>
              <a:gd name="adj2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7932712" y="4786064"/>
            <a:ext cx="4428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b="1" dirty="0" smtClean="0">
                <a:solidFill>
                  <a:srgbClr val="FF0000"/>
                </a:solidFill>
              </a:rPr>
              <a:t>Connection between:</a:t>
            </a:r>
          </a:p>
          <a:p>
            <a:r>
              <a:rPr kumimoji="1" lang="en-US" altLang="zh-TW" sz="2400" b="1" dirty="0" smtClean="0">
                <a:solidFill>
                  <a:srgbClr val="FF0000"/>
                </a:solidFill>
              </a:rPr>
              <a:t>Phonon and temperature</a:t>
            </a:r>
          </a:p>
          <a:p>
            <a:r>
              <a:rPr kumimoji="1" lang="en-US" altLang="zh-TW" sz="2400" b="1" dirty="0" smtClean="0">
                <a:solidFill>
                  <a:srgbClr val="FF0000"/>
                </a:solidFill>
                <a:sym typeface="Wingdings"/>
              </a:rPr>
              <a:t> Our band gap also involve in!</a:t>
            </a:r>
            <a:endParaRPr kumimoji="1"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0832978" y="6311900"/>
            <a:ext cx="1857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mtClean="0"/>
              <a:t>Next page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259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Band gap under the 4K and 77K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charset="0"/>
                          </a:rPr>
                          <m:t>𝑔</m:t>
                        </m:r>
                      </m:sub>
                    </m:sSub>
                    <m:r>
                      <a:rPr kumimoji="1" lang="en-US" altLang="zh-TW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kumimoji="1" lang="en-US" altLang="zh-TW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kumimoji="1" lang="en-US" altLang="zh-TW" b="0" i="1" smtClean="0">
                        <a:latin typeface="Cambria Math" charset="0"/>
                      </a:rPr>
                      <m:t>−</m:t>
                    </m:r>
                    <m:r>
                      <a:rPr kumimoji="1" lang="en-US" altLang="zh-TW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f>
                      <m:fPr>
                        <m:ctrlPr>
                          <a:rPr kumimoji="1" lang="mr-IN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1" lang="mr-IN" altLang="zh-TW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TW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𝑇</m:t>
                            </m:r>
                          </m:e>
                          <m:sup>
                            <m:r>
                              <a:rPr kumimoji="1" lang="en-US" altLang="zh-TW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  <m: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den>
                    </m:f>
                  </m:oMath>
                </a14:m>
                <a:endParaRPr kumimoji="1" lang="en-US" altLang="zh-TW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kumimoji="1" lang="en-US" altLang="zh-TW" dirty="0" smtClean="0"/>
                  <a:t> is direct or indirect band gap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en-US" altLang="zh-TW" dirty="0" smtClean="0"/>
                  <a:t> is the band gap of 0K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kumimoji="1" lang="en-US" altLang="zh-TW" dirty="0" smtClean="0"/>
                  <a:t> and </a:t>
                </a:r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</m:oMath>
                </a14:m>
                <a:r>
                  <a:rPr kumimoji="1" lang="en-US" altLang="zh-TW" dirty="0" smtClean="0"/>
                  <a:t> are the constants in experiment</a:t>
                </a:r>
              </a:p>
              <a:p>
                <a:endParaRPr kumimoji="1" lang="en-US" altLang="zh-TW" dirty="0"/>
              </a:p>
              <a:p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charset="0"/>
                      </a:rPr>
                      <m:t>𝑇</m:t>
                    </m:r>
                    <m:r>
                      <a:rPr kumimoji="1" lang="en-US" altLang="zh-TW" b="0" i="1" smtClean="0">
                        <a:latin typeface="Cambria Math" charset="0"/>
                      </a:rPr>
                      <m:t>≪</m:t>
                    </m:r>
                    <m:r>
                      <a:rPr kumimoji="1" lang="en-US" altLang="zh-TW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r>
                  <a:rPr kumimoji="1" lang="en-US" altLang="zh-TW" dirty="0" smtClean="0"/>
                  <a:t> </a:t>
                </a:r>
                <a:r>
                  <a:rPr kumimoji="1" lang="en-US" altLang="zh-TW" dirty="0" smtClean="0">
                    <a:sym typeface="Wingdings"/>
                  </a:rPr>
                  <a:t> </a:t>
                </a:r>
                <a14:m>
                  <m:oMath xmlns:m="http://schemas.openxmlformats.org/officeDocument/2006/math">
                    <m:r>
                      <a:rPr kumimoji="1" lang="en-US" altLang="zh-TW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∆</m:t>
                    </m:r>
                    <m:sSub>
                      <m:sSubPr>
                        <m:ctrlPr>
                          <a:rPr kumimoji="1" lang="en-US" altLang="zh-TW" b="1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</m:ctrlPr>
                      </m:sSubPr>
                      <m:e>
                        <m:r>
                          <a:rPr kumimoji="1" lang="en-US" altLang="zh-TW" b="1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𝑬</m:t>
                        </m:r>
                      </m:e>
                      <m:sub>
                        <m:r>
                          <a:rPr kumimoji="1" lang="en-US" altLang="zh-TW" b="1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𝒈</m:t>
                        </m:r>
                      </m:sub>
                    </m:sSub>
                    <m:r>
                      <a:rPr kumimoji="1" lang="en-US" altLang="zh-TW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∝</m:t>
                    </m:r>
                    <m:sSup>
                      <m:sSupPr>
                        <m:ctrlPr>
                          <a:rPr kumimoji="1" lang="en-US" altLang="zh-TW" b="1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</m:ctrlPr>
                      </m:sSupPr>
                      <m:e>
                        <m:r>
                          <a:rPr kumimoji="1" lang="en-US" altLang="zh-TW" b="1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𝑻</m:t>
                        </m:r>
                      </m:e>
                      <m:sup>
                        <m:r>
                          <a:rPr kumimoji="1" lang="en-US" altLang="zh-TW" b="1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𝟐</m:t>
                        </m:r>
                      </m:sup>
                    </m:sSup>
                  </m:oMath>
                </a14:m>
                <a:endParaRPr kumimoji="1" lang="zh-TW" altLang="en-US" b="1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849" y="1424618"/>
            <a:ext cx="4368800" cy="5433382"/>
          </a:xfrm>
          <a:prstGeom prst="rect">
            <a:avLst/>
          </a:prstGeom>
        </p:spPr>
      </p:pic>
      <p:sp>
        <p:nvSpPr>
          <p:cNvPr id="5" name="框架 4"/>
          <p:cNvSpPr/>
          <p:nvPr/>
        </p:nvSpPr>
        <p:spPr>
          <a:xfrm>
            <a:off x="7712014" y="1552755"/>
            <a:ext cx="655609" cy="4624208"/>
          </a:xfrm>
          <a:prstGeom prst="frame">
            <a:avLst>
              <a:gd name="adj1" fmla="val 233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830793" y="1338709"/>
            <a:ext cx="32090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 smtClean="0">
                <a:solidFill>
                  <a:srgbClr val="FF0000"/>
                </a:solidFill>
              </a:rPr>
              <a:t>Indirect band gap</a:t>
            </a:r>
          </a:p>
          <a:p>
            <a:pPr marL="285750" indent="-285750">
              <a:buFont typeface="Wingdings" charset="2"/>
              <a:buChar char="è"/>
            </a:pPr>
            <a:r>
              <a:rPr kumimoji="1" lang="en-US" altLang="zh-TW" sz="2800" dirty="0" smtClean="0">
                <a:solidFill>
                  <a:srgbClr val="FF0000"/>
                </a:solidFill>
                <a:sym typeface="Wingdings"/>
              </a:rPr>
              <a:t>Lower band gap</a:t>
            </a:r>
          </a:p>
          <a:p>
            <a:pPr marL="285750" indent="-285750">
              <a:buFont typeface="Wingdings" charset="2"/>
              <a:buChar char="è"/>
            </a:pPr>
            <a:r>
              <a:rPr kumimoji="1" lang="en-US" altLang="zh-TW" sz="2800" dirty="0" smtClean="0">
                <a:solidFill>
                  <a:srgbClr val="FF0000"/>
                </a:solidFill>
                <a:sym typeface="Wingdings"/>
              </a:rPr>
              <a:t>Prefer to use it!</a:t>
            </a:r>
            <a:r>
              <a:rPr kumimoji="1" lang="en-US" altLang="zh-TW" sz="2800" dirty="0" smtClean="0">
                <a:solidFill>
                  <a:srgbClr val="FF0000"/>
                </a:solidFill>
              </a:rPr>
              <a:t> </a:t>
            </a:r>
            <a:endParaRPr kumimoji="1"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框架 6"/>
          <p:cNvSpPr/>
          <p:nvPr/>
        </p:nvSpPr>
        <p:spPr>
          <a:xfrm>
            <a:off x="8367623" y="2346385"/>
            <a:ext cx="707366" cy="3830578"/>
          </a:xfrm>
          <a:prstGeom prst="frame">
            <a:avLst>
              <a:gd name="adj1" fmla="val 5720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613270" y="5317152"/>
            <a:ext cx="5193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 smtClean="0">
                <a:solidFill>
                  <a:srgbClr val="7030A0"/>
                </a:solidFill>
              </a:rPr>
              <a:t>Since it will go down</a:t>
            </a:r>
          </a:p>
          <a:p>
            <a:pPr marL="285750" indent="-285750">
              <a:buFont typeface="Wingdings" charset="2"/>
              <a:buChar char="è"/>
            </a:pPr>
            <a:r>
              <a:rPr kumimoji="1" lang="en-US" altLang="zh-TW" sz="2400" dirty="0" smtClean="0">
                <a:solidFill>
                  <a:srgbClr val="7030A0"/>
                </a:solidFill>
                <a:sym typeface="Wingdings"/>
              </a:rPr>
              <a:t>Higher temperature(77K)</a:t>
            </a:r>
          </a:p>
          <a:p>
            <a:pPr marL="285750" indent="-285750">
              <a:buFont typeface="Wingdings" charset="2"/>
              <a:buChar char="è"/>
            </a:pPr>
            <a:r>
              <a:rPr kumimoji="1" lang="en-US" altLang="zh-TW" sz="2400" dirty="0" smtClean="0">
                <a:solidFill>
                  <a:srgbClr val="7030A0"/>
                </a:solidFill>
                <a:sym typeface="Wingdings"/>
              </a:rPr>
              <a:t>Can get more electron-hole pair</a:t>
            </a:r>
            <a:endParaRPr kumimoji="1" lang="zh-TW" altLang="en-US" sz="2400" dirty="0">
              <a:solidFill>
                <a:srgbClr val="7030A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24258" y="6311900"/>
            <a:ext cx="867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mtClean="0">
                <a:hlinkClick r:id="rId4"/>
              </a:rPr>
              <a:t>[Paper]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02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Luke phonon amplification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Nuclear recoil vs. Give out phonon+ e-h as a function of temperature</a:t>
            </a:r>
          </a:p>
          <a:p>
            <a:r>
              <a:rPr kumimoji="1" lang="en-US" altLang="zh-TW" dirty="0"/>
              <a:t>Nuclear recoil vs. Give out phonon</a:t>
            </a:r>
            <a:r>
              <a:rPr kumimoji="1" lang="en-US" altLang="zh-TW" dirty="0" smtClean="0"/>
              <a:t>+ e-h </a:t>
            </a:r>
            <a:r>
              <a:rPr kumimoji="1" lang="en-US" altLang="zh-TW" dirty="0"/>
              <a:t>as a function of </a:t>
            </a:r>
            <a:r>
              <a:rPr kumimoji="1" lang="en-US" altLang="zh-TW" dirty="0" smtClean="0"/>
              <a:t>field</a:t>
            </a:r>
          </a:p>
          <a:p>
            <a:r>
              <a:rPr kumimoji="1" lang="en-US" altLang="zh-TW" dirty="0" smtClean="0"/>
              <a:t>Something like breakdown voltage or others?</a:t>
            </a:r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48293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177" y="226802"/>
            <a:ext cx="8873979" cy="6365797"/>
          </a:xfrm>
        </p:spPr>
      </p:pic>
      <p:sp>
        <p:nvSpPr>
          <p:cNvPr id="5" name="框架 4"/>
          <p:cNvSpPr/>
          <p:nvPr/>
        </p:nvSpPr>
        <p:spPr>
          <a:xfrm>
            <a:off x="1417177" y="2693324"/>
            <a:ext cx="4285354" cy="24938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3740727" y="3178867"/>
                <a:ext cx="769758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TW" sz="4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𝜶</m:t>
                    </m:r>
                  </m:oMath>
                </a14:m>
                <a:r>
                  <a:rPr kumimoji="1" lang="en-US" altLang="zh-TW" sz="4000" b="1" dirty="0" smtClean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kumimoji="1" lang="en-US" altLang="zh-TW" sz="4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𝜷</m:t>
                    </m:r>
                  </m:oMath>
                </a14:m>
                <a:r>
                  <a:rPr kumimoji="1" lang="en-US" altLang="zh-TW" sz="4000" b="1" dirty="0" smtClean="0">
                    <a:solidFill>
                      <a:srgbClr val="FF0000"/>
                    </a:solidFill>
                  </a:rPr>
                  <a:t> could be found!</a:t>
                </a:r>
                <a:endParaRPr kumimoji="1" lang="zh-TW" altLang="en-US" sz="4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727" y="3178867"/>
                <a:ext cx="7697586" cy="707886"/>
              </a:xfrm>
              <a:prstGeom prst="rect">
                <a:avLst/>
              </a:prstGeom>
              <a:blipFill rotWithShape="0">
                <a:blip r:embed="rId3"/>
                <a:stretch>
                  <a:fillRect t="-15385" b="-35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26963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Second: </a:t>
            </a:r>
            <a:br>
              <a:rPr kumimoji="1" lang="en-US" altLang="zh-TW" dirty="0" smtClean="0"/>
            </a:br>
            <a:r>
              <a:rPr kumimoji="1" lang="en-US" altLang="zh-TW" dirty="0" smtClean="0"/>
              <a:t>Our study topic of Ge detector 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056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86" y="1825625"/>
            <a:ext cx="10145427" cy="4351338"/>
          </a:xfr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TW" dirty="0" smtClean="0"/>
              <a:t>Shallow doping</a:t>
            </a:r>
            <a:br>
              <a:rPr kumimoji="1" lang="en-US" altLang="zh-TW" dirty="0" smtClean="0"/>
            </a:br>
            <a:r>
              <a:rPr kumimoji="1" lang="en-US" altLang="zh-TW" dirty="0" smtClean="0"/>
              <a:t>Trap</a:t>
            </a:r>
            <a:endParaRPr kumimoji="1" lang="zh-TW" altLang="en-US" dirty="0"/>
          </a:p>
        </p:txBody>
      </p:sp>
      <p:sp>
        <p:nvSpPr>
          <p:cNvPr id="6" name="甜甜圈 5"/>
          <p:cNvSpPr/>
          <p:nvPr/>
        </p:nvSpPr>
        <p:spPr>
          <a:xfrm>
            <a:off x="5536277" y="2709949"/>
            <a:ext cx="548640" cy="548640"/>
          </a:xfrm>
          <a:prstGeom prst="donut">
            <a:avLst>
              <a:gd name="adj" fmla="val 326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7" name="甜甜圈 6"/>
          <p:cNvSpPr/>
          <p:nvPr/>
        </p:nvSpPr>
        <p:spPr>
          <a:xfrm>
            <a:off x="10620073" y="4036478"/>
            <a:ext cx="548640" cy="548640"/>
          </a:xfrm>
          <a:prstGeom prst="donut">
            <a:avLst>
              <a:gd name="adj" fmla="val 326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920014" y="2006177"/>
            <a:ext cx="72486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b="1" dirty="0" smtClean="0">
                <a:solidFill>
                  <a:srgbClr val="FF0000"/>
                </a:solidFill>
              </a:rPr>
              <a:t>Donor from impurities ( available free electron)</a:t>
            </a:r>
          </a:p>
          <a:p>
            <a:r>
              <a:rPr kumimoji="1" lang="en-US" altLang="zh-TW" sz="2800" b="1" dirty="0" smtClean="0">
                <a:solidFill>
                  <a:srgbClr val="FF0000"/>
                </a:solidFill>
              </a:rPr>
              <a:t>N-type</a:t>
            </a:r>
            <a:endParaRPr kumimoji="1"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237019" y="4765670"/>
            <a:ext cx="86942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b="1" dirty="0" smtClean="0">
                <a:solidFill>
                  <a:srgbClr val="FF0000"/>
                </a:solidFill>
              </a:rPr>
              <a:t>Acceptor from impurities ( available free hole)</a:t>
            </a:r>
          </a:p>
          <a:p>
            <a:r>
              <a:rPr kumimoji="1" lang="en-US" altLang="zh-TW" sz="2800" b="1" dirty="0" smtClean="0">
                <a:solidFill>
                  <a:srgbClr val="FF0000"/>
                </a:solidFill>
              </a:rPr>
              <a:t>P-type</a:t>
            </a:r>
            <a:endParaRPr kumimoji="1" lang="zh-TW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019" y="191684"/>
            <a:ext cx="6705830" cy="186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596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Let us divide the topic into two parts:</a:t>
            </a:r>
            <a:br>
              <a:rPr kumimoji="1" lang="en-US" altLang="zh-TW" dirty="0" smtClean="0"/>
            </a:br>
            <a:r>
              <a:rPr kumimoji="1" lang="en-US" altLang="zh-TW" dirty="0" smtClean="0"/>
              <a:t>Nuclear recoil and Electron recoil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183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087" y="1469501"/>
            <a:ext cx="5855797" cy="516333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Auger recombination-electron and hole pair</a:t>
            </a:r>
            <a:br>
              <a:rPr kumimoji="1" lang="en-US" altLang="zh-TW" dirty="0" smtClean="0"/>
            </a:br>
            <a:r>
              <a:rPr kumimoji="1" lang="en-US" altLang="zh-TW" dirty="0" smtClean="0"/>
              <a:t>Impact ionization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01" y="2069970"/>
            <a:ext cx="4470400" cy="3962400"/>
          </a:xfrm>
        </p:spPr>
      </p:pic>
      <p:sp>
        <p:nvSpPr>
          <p:cNvPr id="6" name="文字方塊 5"/>
          <p:cNvSpPr txBox="1"/>
          <p:nvPr/>
        </p:nvSpPr>
        <p:spPr>
          <a:xfrm>
            <a:off x="3922857" y="3528407"/>
            <a:ext cx="686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è"/>
            </a:pPr>
            <a:r>
              <a:rPr kumimoji="1" lang="en-US" altLang="zh-TW" sz="2400" dirty="0" smtClean="0">
                <a:solidFill>
                  <a:srgbClr val="FF0000"/>
                </a:solidFill>
                <a:sym typeface="Wingdings"/>
              </a:rPr>
              <a:t>Electron will have high energy</a:t>
            </a:r>
          </a:p>
          <a:p>
            <a:pPr marL="285750" indent="-285750">
              <a:buFont typeface="Wingdings" charset="2"/>
              <a:buChar char="è"/>
            </a:pPr>
            <a:r>
              <a:rPr kumimoji="1" lang="en-US" altLang="zh-TW" sz="2400" dirty="0" smtClean="0">
                <a:solidFill>
                  <a:srgbClr val="FF0000"/>
                </a:solidFill>
                <a:sym typeface="Wingdings"/>
              </a:rPr>
              <a:t>Ionize the nearby atom</a:t>
            </a:r>
          </a:p>
          <a:p>
            <a:pPr marL="285750" indent="-285750">
              <a:buFont typeface="Wingdings" charset="2"/>
              <a:buChar char="è"/>
            </a:pPr>
            <a:r>
              <a:rPr kumimoji="1" lang="en-US" altLang="zh-TW" sz="2400" dirty="0" smtClean="0">
                <a:solidFill>
                  <a:srgbClr val="FF0000"/>
                </a:solidFill>
                <a:sym typeface="Wingdings"/>
              </a:rPr>
              <a:t>Give out many electron-hole pair</a:t>
            </a:r>
          </a:p>
        </p:txBody>
      </p:sp>
      <p:sp>
        <p:nvSpPr>
          <p:cNvPr id="9" name="框架 8"/>
          <p:cNvSpPr/>
          <p:nvPr/>
        </p:nvSpPr>
        <p:spPr>
          <a:xfrm>
            <a:off x="269701" y="2237849"/>
            <a:ext cx="611448" cy="695351"/>
          </a:xfrm>
          <a:prstGeom prst="frame">
            <a:avLst>
              <a:gd name="adj1" fmla="val 34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" y="1709052"/>
            <a:ext cx="546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 smtClean="0">
                <a:solidFill>
                  <a:srgbClr val="0070C0"/>
                </a:solidFill>
              </a:rPr>
              <a:t>High energy electron under the </a:t>
            </a:r>
            <a:r>
              <a:rPr kumimoji="1" lang="en-US" altLang="zh-TW" b="1" smtClean="0">
                <a:solidFill>
                  <a:srgbClr val="0070C0"/>
                </a:solidFill>
              </a:rPr>
              <a:t>high voltage </a:t>
            </a:r>
            <a:endParaRPr kumimoji="1"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005838" y="6080949"/>
            <a:ext cx="345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 smtClean="0">
                <a:solidFill>
                  <a:srgbClr val="FF0000"/>
                </a:solidFill>
              </a:rPr>
              <a:t>Avalanche Auger  generation</a:t>
            </a:r>
            <a:endParaRPr kumimoji="1"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098868" y="5727006"/>
            <a:ext cx="65171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 smtClean="0">
                <a:solidFill>
                  <a:srgbClr val="FF0000"/>
                </a:solidFill>
              </a:rPr>
              <a:t>Give out many electron-hole pairs</a:t>
            </a:r>
          </a:p>
          <a:p>
            <a:r>
              <a:rPr kumimoji="1" lang="en-US" altLang="zh-TW" sz="3200" b="1" dirty="0" smtClean="0">
                <a:solidFill>
                  <a:srgbClr val="FF0000"/>
                </a:solidFill>
                <a:sym typeface="Wingdings"/>
              </a:rPr>
              <a:t> Then?</a:t>
            </a:r>
            <a:endParaRPr kumimoji="1" lang="zh-TW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4308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Phonon emission/absorption- </a:t>
            </a:r>
            <a:br>
              <a:rPr kumimoji="1" lang="en-US" altLang="zh-TW" dirty="0" smtClean="0"/>
            </a:br>
            <a:r>
              <a:rPr kumimoji="1" lang="en-US" altLang="zh-TW" dirty="0" err="1" smtClean="0"/>
              <a:t>Shockly</a:t>
            </a:r>
            <a:r>
              <a:rPr kumimoji="1" lang="en-US" altLang="zh-TW" dirty="0" smtClean="0"/>
              <a:t>-Read-Hall(SRH) recombination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611" y="1787758"/>
            <a:ext cx="8112261" cy="4740783"/>
          </a:xfrm>
        </p:spPr>
      </p:pic>
      <p:sp>
        <p:nvSpPr>
          <p:cNvPr id="5" name="文字方塊 4"/>
          <p:cNvSpPr txBox="1"/>
          <p:nvPr/>
        </p:nvSpPr>
        <p:spPr>
          <a:xfrm>
            <a:off x="0" y="2119183"/>
            <a:ext cx="53533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 smtClean="0">
                <a:solidFill>
                  <a:srgbClr val="FF0000"/>
                </a:solidFill>
              </a:rPr>
              <a:t>Trap:</a:t>
            </a:r>
          </a:p>
          <a:p>
            <a:pPr marL="514350" indent="-514350">
              <a:buAutoNum type="arabicPeriod"/>
            </a:pPr>
            <a:r>
              <a:rPr kumimoji="1" lang="en-US" altLang="zh-TW" sz="3200" b="1" dirty="0" smtClean="0">
                <a:solidFill>
                  <a:srgbClr val="FF0000"/>
                </a:solidFill>
              </a:rPr>
              <a:t>The defect of crystal </a:t>
            </a:r>
          </a:p>
          <a:p>
            <a:pPr marL="514350" indent="-514350">
              <a:buAutoNum type="arabicPeriod"/>
            </a:pPr>
            <a:r>
              <a:rPr kumimoji="1" lang="en-US" altLang="zh-TW" sz="3200" b="1" dirty="0" smtClean="0">
                <a:solidFill>
                  <a:srgbClr val="FF0000"/>
                </a:solidFill>
              </a:rPr>
              <a:t>impurity</a:t>
            </a:r>
            <a:endParaRPr kumimoji="1" lang="zh-TW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0243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Reverse bias Breakdown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Maximum reverse bias voltage</a:t>
            </a:r>
          </a:p>
          <a:p>
            <a:endParaRPr kumimoji="1" lang="en-US" altLang="zh-TW" dirty="0"/>
          </a:p>
          <a:p>
            <a:r>
              <a:rPr kumimoji="1" lang="en-US" altLang="zh-TW" dirty="0" smtClean="0"/>
              <a:t>Two type of breakdown </a:t>
            </a:r>
          </a:p>
          <a:p>
            <a:r>
              <a:rPr kumimoji="1" lang="en-US" altLang="zh-TW" dirty="0" smtClean="0"/>
              <a:t>- </a:t>
            </a:r>
            <a:r>
              <a:rPr kumimoji="1" lang="en-US" altLang="zh-TW" b="1" dirty="0" smtClean="0">
                <a:solidFill>
                  <a:srgbClr val="FF0000"/>
                </a:solidFill>
              </a:rPr>
              <a:t>Avalanche breakdown</a:t>
            </a:r>
          </a:p>
          <a:p>
            <a:pPr lvl="1"/>
            <a:r>
              <a:rPr kumimoji="1" lang="en-US" altLang="zh-TW" dirty="0" smtClean="0"/>
              <a:t>Charge Multiplication ( impact ionization ) under the electric field</a:t>
            </a:r>
          </a:p>
          <a:p>
            <a:pPr lvl="1"/>
            <a:r>
              <a:rPr kumimoji="1" lang="en-US" altLang="zh-TW" dirty="0" smtClean="0"/>
              <a:t>In the depletion of the region</a:t>
            </a:r>
          </a:p>
          <a:p>
            <a:r>
              <a:rPr kumimoji="1" lang="en-US" altLang="zh-TW" dirty="0" smtClean="0"/>
              <a:t>- Zener breakdown</a:t>
            </a:r>
          </a:p>
          <a:p>
            <a:pPr lvl="1"/>
            <a:r>
              <a:rPr lang="en-US" altLang="zh-TW" dirty="0"/>
              <a:t>Quantum mechanical tunneling of carriers through the bandgap </a:t>
            </a:r>
            <a:endParaRPr lang="en-US" altLang="zh-TW" dirty="0" smtClean="0"/>
          </a:p>
          <a:p>
            <a:pPr lvl="1"/>
            <a:r>
              <a:rPr lang="en-US" altLang="zh-TW" dirty="0"/>
              <a:t>H</a:t>
            </a:r>
            <a:r>
              <a:rPr lang="en-US" altLang="zh-TW" dirty="0" smtClean="0"/>
              <a:t>ighly </a:t>
            </a:r>
            <a:r>
              <a:rPr lang="en-US" altLang="zh-TW" dirty="0"/>
              <a:t>doped p-n junctions.</a:t>
            </a:r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094029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What’s Depletion layer in this case?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6540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字方塊 18"/>
          <p:cNvSpPr txBox="1"/>
          <p:nvPr/>
        </p:nvSpPr>
        <p:spPr>
          <a:xfrm>
            <a:off x="335019" y="5155179"/>
            <a:ext cx="3058218" cy="167423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endParaRPr kumimoji="1"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5685905" y="5019377"/>
            <a:ext cx="3416531" cy="1744263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endParaRPr kumimoji="1"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Definition clarification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Since in the most of the paper</a:t>
            </a:r>
          </a:p>
          <a:p>
            <a:r>
              <a:rPr kumimoji="1" lang="en-US" altLang="zh-TW" dirty="0" smtClean="0">
                <a:sym typeface="Wingdings"/>
              </a:rPr>
              <a:t> Electron-hole pair used for both “ionization” and “excitation”</a:t>
            </a:r>
          </a:p>
          <a:p>
            <a:r>
              <a:rPr kumimoji="1" lang="en-US" altLang="zh-TW" dirty="0" smtClean="0">
                <a:sym typeface="Wingdings"/>
              </a:rPr>
              <a:t> Check with the definitions</a:t>
            </a:r>
          </a:p>
          <a:p>
            <a:r>
              <a:rPr kumimoji="1" lang="en-US" altLang="zh-TW" dirty="0" smtClean="0">
                <a:sym typeface="Wingdings"/>
              </a:rPr>
              <a:t> “Ionization” is for “An electron gets rid of the nuclear and goes to infinite place”</a:t>
            </a:r>
            <a:r>
              <a:rPr kumimoji="1" lang="en-US" altLang="zh-TW" dirty="0">
                <a:sym typeface="Wingdings"/>
              </a:rPr>
              <a:t> </a:t>
            </a:r>
            <a:r>
              <a:rPr kumimoji="1" lang="en-US" altLang="zh-TW" dirty="0" smtClean="0">
                <a:sym typeface="Wingdings"/>
              </a:rPr>
              <a:t>( Ion-electron pair =&gt; electron-hole pair)</a:t>
            </a:r>
          </a:p>
          <a:p>
            <a:r>
              <a:rPr kumimoji="1" lang="en-US" altLang="zh-TW" dirty="0" smtClean="0">
                <a:sym typeface="Wingdings"/>
              </a:rPr>
              <a:t> “Excitation” is for “An electron jumps from valence band to conductive band”</a:t>
            </a:r>
          </a:p>
          <a:p>
            <a:endParaRPr kumimoji="1" lang="en-US" altLang="zh-TW" dirty="0" smtClean="0">
              <a:sym typeface="Wingdings"/>
            </a:endParaRPr>
          </a:p>
        </p:txBody>
      </p:sp>
      <p:sp>
        <p:nvSpPr>
          <p:cNvPr id="4" name="橢圓 3"/>
          <p:cNvSpPr/>
          <p:nvPr/>
        </p:nvSpPr>
        <p:spPr>
          <a:xfrm>
            <a:off x="1147156" y="5395567"/>
            <a:ext cx="1263534" cy="12635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3557243" y="5365742"/>
            <a:ext cx="264793" cy="264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6617451" y="6394308"/>
            <a:ext cx="264793" cy="264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6617451" y="5222213"/>
            <a:ext cx="264793" cy="264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7281949" y="6394308"/>
            <a:ext cx="317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Valence band</a:t>
            </a:r>
            <a:endParaRPr kumimoji="1"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281949" y="5117674"/>
            <a:ext cx="317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Conduction band</a:t>
            </a:r>
            <a:endParaRPr kumimoji="1"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310591" y="6438825"/>
            <a:ext cx="317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mtClean="0"/>
              <a:t>Atom</a:t>
            </a:r>
            <a:endParaRPr kumimoji="1"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677688" y="4790375"/>
            <a:ext cx="3175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Electron (~infinite)</a:t>
            </a:r>
          </a:p>
          <a:p>
            <a:r>
              <a:rPr kumimoji="1" lang="en-US" altLang="zh-TW" dirty="0" smtClean="0"/>
              <a:t>Out of the crystal</a:t>
            </a:r>
            <a:endParaRPr kumimoji="1"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281949" y="5807631"/>
            <a:ext cx="270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 smtClean="0">
                <a:solidFill>
                  <a:srgbClr val="FF0000"/>
                </a:solidFill>
              </a:rPr>
              <a:t>0.67eV</a:t>
            </a:r>
            <a:endParaRPr kumimoji="1"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597553" y="5807631"/>
            <a:ext cx="270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 smtClean="0">
                <a:solidFill>
                  <a:srgbClr val="FF0000"/>
                </a:solidFill>
              </a:rPr>
              <a:t>0.01eV</a:t>
            </a:r>
            <a:endParaRPr kumimoji="1"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582438" y="6474435"/>
            <a:ext cx="270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 smtClean="0">
                <a:solidFill>
                  <a:schemeClr val="accent6">
                    <a:lumMod val="75000"/>
                  </a:schemeClr>
                </a:solidFill>
              </a:rPr>
              <a:t>Ionization</a:t>
            </a:r>
            <a:endParaRPr kumimoji="1" lang="zh-TW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9102436" y="6497588"/>
            <a:ext cx="270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 smtClean="0">
                <a:solidFill>
                  <a:schemeClr val="accent6">
                    <a:lumMod val="75000"/>
                  </a:schemeClr>
                </a:solidFill>
              </a:rPr>
              <a:t>Excitation</a:t>
            </a:r>
            <a:endParaRPr kumimoji="1" lang="zh-TW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2512691" y="5365742"/>
            <a:ext cx="264793" cy="2647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9165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Extreme temperature-20K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i="1" dirty="0" smtClean="0">
                <a:solidFill>
                  <a:srgbClr val="FF0000"/>
                </a:solidFill>
              </a:rPr>
              <a:t>ionization </a:t>
            </a:r>
            <a:r>
              <a:rPr lang="en-US" altLang="zh-TW" i="1" dirty="0">
                <a:solidFill>
                  <a:srgbClr val="FF0000"/>
                </a:solidFill>
              </a:rPr>
              <a:t>energy of the </a:t>
            </a:r>
            <a:r>
              <a:rPr lang="en-US" altLang="zh-TW" i="1" dirty="0" smtClean="0">
                <a:solidFill>
                  <a:srgbClr val="FF0000"/>
                </a:solidFill>
              </a:rPr>
              <a:t>dopants</a:t>
            </a:r>
            <a:r>
              <a:rPr lang="en-US" altLang="zh-TW" dirty="0"/>
              <a:t>!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/>
              <a:t>R</a:t>
            </a:r>
            <a:r>
              <a:rPr lang="en-US" altLang="zh-TW" dirty="0" smtClean="0"/>
              <a:t>equire </a:t>
            </a:r>
            <a:r>
              <a:rPr lang="en-US" altLang="zh-TW" dirty="0"/>
              <a:t>some energy to ionize and produce carriers in the semiconductor. This energy is usually </a:t>
            </a:r>
            <a:r>
              <a:rPr lang="en-US" altLang="zh-TW" dirty="0" smtClean="0"/>
              <a:t>thermal! ( From temperature fluctuation )</a:t>
            </a:r>
          </a:p>
          <a:p>
            <a:endParaRPr lang="en-US" altLang="zh-TW" dirty="0"/>
          </a:p>
          <a:p>
            <a:r>
              <a:rPr lang="en-US" altLang="zh-TW" dirty="0"/>
              <a:t>I</a:t>
            </a:r>
            <a:r>
              <a:rPr lang="en-US" altLang="zh-TW" dirty="0" smtClean="0"/>
              <a:t>f </a:t>
            </a:r>
            <a:r>
              <a:rPr lang="en-US" altLang="zh-TW" dirty="0"/>
              <a:t>the temperature is </a:t>
            </a:r>
            <a:r>
              <a:rPr lang="en-US" altLang="zh-TW" dirty="0">
                <a:solidFill>
                  <a:srgbClr val="FF0000"/>
                </a:solidFill>
              </a:rPr>
              <a:t>too low</a:t>
            </a:r>
            <a:r>
              <a:rPr lang="en-US" altLang="zh-TW" dirty="0"/>
              <a:t>, the dopants will </a:t>
            </a:r>
            <a:r>
              <a:rPr lang="en-US" altLang="zh-TW" dirty="0">
                <a:solidFill>
                  <a:srgbClr val="FF0000"/>
                </a:solidFill>
              </a:rPr>
              <a:t>not be sufficiently ionized </a:t>
            </a:r>
            <a:r>
              <a:rPr lang="en-US" altLang="zh-TW" dirty="0"/>
              <a:t>and </a:t>
            </a:r>
            <a:r>
              <a:rPr lang="en-US" altLang="zh-TW" dirty="0">
                <a:solidFill>
                  <a:srgbClr val="FF0000"/>
                </a:solidFill>
              </a:rPr>
              <a:t>there will be insufficient carriers</a:t>
            </a:r>
            <a:r>
              <a:rPr lang="en-US" altLang="zh-TW" dirty="0"/>
              <a:t>. 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The </a:t>
            </a:r>
            <a:r>
              <a:rPr lang="en-US" altLang="zh-TW" dirty="0"/>
              <a:t>result is a condition called "</a:t>
            </a:r>
            <a:r>
              <a:rPr lang="en-US" altLang="zh-TW" dirty="0">
                <a:solidFill>
                  <a:srgbClr val="FF0000"/>
                </a:solidFill>
              </a:rPr>
              <a:t>freeze-out</a:t>
            </a:r>
            <a:r>
              <a:rPr lang="en-US" altLang="zh-TW" dirty="0"/>
              <a:t>." For example, Si (dopant ionization energy ~0.05 eV) freezes out at about 40 K and Ge (ionization energy ~0.01 eV) at about 20 K. Thus, for example, Ge devices in general operate to lower temperatures than Si devices.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64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4K and 77K different </a:t>
            </a:r>
            <a:r>
              <a:rPr kumimoji="1" lang="mr-IN" altLang="zh-TW" dirty="0" smtClean="0"/>
              <a:t>–</a:t>
            </a:r>
            <a:r>
              <a:rPr kumimoji="1" lang="en-US" altLang="zh-TW" dirty="0" smtClean="0"/>
              <a:t> 20K different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I</a:t>
            </a:r>
            <a:r>
              <a:rPr kumimoji="1" lang="en-US" altLang="zh-TW" dirty="0" smtClean="0"/>
              <a:t>n 77K</a:t>
            </a:r>
          </a:p>
          <a:p>
            <a:r>
              <a:rPr kumimoji="1" lang="en-US" altLang="zh-TW" dirty="0" smtClean="0">
                <a:sym typeface="Wingdings"/>
              </a:rPr>
              <a:t> Thermally, carrier (electron/hole) will pop up without any signal</a:t>
            </a:r>
          </a:p>
          <a:p>
            <a:r>
              <a:rPr kumimoji="1" lang="en-US" altLang="zh-TW" dirty="0" smtClean="0">
                <a:sym typeface="Wingdings"/>
              </a:rPr>
              <a:t> It need to totally depletion with the high voltage</a:t>
            </a:r>
          </a:p>
          <a:p>
            <a:endParaRPr kumimoji="1" lang="en-US" altLang="zh-TW" dirty="0">
              <a:sym typeface="Wingdings"/>
            </a:endParaRPr>
          </a:p>
          <a:p>
            <a:r>
              <a:rPr kumimoji="1" lang="en-US" altLang="zh-TW" dirty="0" smtClean="0">
                <a:sym typeface="Wingdings"/>
              </a:rPr>
              <a:t>In 4K</a:t>
            </a:r>
          </a:p>
          <a:p>
            <a:r>
              <a:rPr kumimoji="1" lang="en-US" altLang="zh-TW" dirty="0" smtClean="0">
                <a:sym typeface="Wingdings"/>
              </a:rPr>
              <a:t> It will be in a low temperature </a:t>
            </a:r>
          </a:p>
          <a:p>
            <a:r>
              <a:rPr kumimoji="1" lang="en-US" altLang="zh-TW" dirty="0" smtClean="0">
                <a:sym typeface="Wingdings"/>
              </a:rPr>
              <a:t> It needs only a low voltage to drift the electron-hole pair</a:t>
            </a:r>
          </a:p>
          <a:p>
            <a:r>
              <a:rPr kumimoji="1" lang="en-US" altLang="zh-TW" dirty="0" smtClean="0">
                <a:sym typeface="Wingdings"/>
              </a:rPr>
              <a:t> Below the 20K</a:t>
            </a:r>
          </a:p>
        </p:txBody>
      </p:sp>
    </p:spTree>
    <p:extLst>
      <p:ext uri="{BB962C8B-B14F-4D97-AF65-F5344CB8AC3E}">
        <p14:creationId xmlns:p14="http://schemas.microsoft.com/office/powerpoint/2010/main" val="197982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Bulk leakage current </a:t>
            </a:r>
            <a:br>
              <a:rPr kumimoji="1" lang="en-US" altLang="zh-TW" dirty="0" smtClean="0"/>
            </a:br>
            <a:r>
              <a:rPr kumimoji="1" lang="en-US" altLang="zh-TW" dirty="0" smtClean="0"/>
              <a:t>Surface leakage current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Below 20K</a:t>
            </a:r>
          </a:p>
          <a:p>
            <a:r>
              <a:rPr kumimoji="1" lang="en-US" altLang="zh-TW" dirty="0" smtClean="0">
                <a:sym typeface="Wingdings"/>
              </a:rPr>
              <a:t> There is no thermal excitation</a:t>
            </a:r>
          </a:p>
          <a:p>
            <a:r>
              <a:rPr kumimoji="1" lang="en-US" altLang="zh-TW" dirty="0" smtClean="0">
                <a:sym typeface="Wingdings"/>
              </a:rPr>
              <a:t> No leakage current to be supposed</a:t>
            </a:r>
          </a:p>
          <a:p>
            <a:endParaRPr kumimoji="1" lang="en-US" altLang="zh-TW" dirty="0">
              <a:sym typeface="Wingdings"/>
            </a:endParaRPr>
          </a:p>
          <a:p>
            <a:r>
              <a:rPr kumimoji="1" lang="en-US" altLang="zh-TW" dirty="0" smtClean="0">
                <a:sym typeface="Wingdings"/>
              </a:rPr>
              <a:t>Higher than this one</a:t>
            </a:r>
          </a:p>
          <a:p>
            <a:r>
              <a:rPr kumimoji="1" lang="en-US" altLang="zh-TW" dirty="0" smtClean="0">
                <a:sym typeface="Wingdings"/>
              </a:rPr>
              <a:t> Need to find out the relation between.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778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Well-defined! The initial process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When the dark matter comes</a:t>
            </a:r>
            <a:r>
              <a:rPr kumimoji="1" lang="mr-IN" altLang="zh-TW" dirty="0" smtClean="0"/>
              <a:t>…</a:t>
            </a:r>
            <a:r>
              <a:rPr kumimoji="1" lang="en-US" altLang="zh-TW" dirty="0" smtClean="0"/>
              <a:t>.</a:t>
            </a:r>
          </a:p>
          <a:p>
            <a:endParaRPr kumimoji="1" lang="en-US" altLang="zh-TW" dirty="0" smtClean="0"/>
          </a:p>
          <a:p>
            <a:r>
              <a:rPr kumimoji="1" lang="en-US" altLang="zh-TW" dirty="0" smtClean="0"/>
              <a:t>Nuclear recoil </a:t>
            </a:r>
            <a:r>
              <a:rPr kumimoji="1" lang="en-US" altLang="zh-TW" dirty="0" err="1" smtClean="0"/>
              <a:t>v.s</a:t>
            </a:r>
            <a:r>
              <a:rPr kumimoji="1" lang="en-US" altLang="zh-TW" dirty="0" smtClean="0"/>
              <a:t> Electron recoil</a:t>
            </a:r>
          </a:p>
          <a:p>
            <a:endParaRPr kumimoji="1" lang="en-US" altLang="zh-TW" dirty="0"/>
          </a:p>
          <a:p>
            <a:r>
              <a:rPr kumimoji="1" lang="en-US" altLang="zh-TW" dirty="0" smtClean="0"/>
              <a:t>Let define it well to see how we can process  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450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Nuclear recoil</a:t>
            </a:r>
            <a:endParaRPr kumimoji="1"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1461485" y="2070031"/>
            <a:ext cx="581891" cy="58189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947825" y="1690688"/>
            <a:ext cx="3325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 smtClean="0"/>
              <a:t>Dark matter</a:t>
            </a:r>
            <a:endParaRPr kumimoji="1" lang="zh-TW" altLang="en-US" sz="2400" dirty="0"/>
          </a:p>
        </p:txBody>
      </p:sp>
      <p:sp>
        <p:nvSpPr>
          <p:cNvPr id="6" name="橢圓 5"/>
          <p:cNvSpPr/>
          <p:nvPr/>
        </p:nvSpPr>
        <p:spPr>
          <a:xfrm>
            <a:off x="974842" y="3745027"/>
            <a:ext cx="1414549" cy="1414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7" name="直線接點 6"/>
          <p:cNvCxnSpPr/>
          <p:nvPr/>
        </p:nvCxnSpPr>
        <p:spPr>
          <a:xfrm>
            <a:off x="1752431" y="2639254"/>
            <a:ext cx="872836" cy="486604"/>
          </a:xfrm>
          <a:prstGeom prst="line">
            <a:avLst/>
          </a:prstGeom>
          <a:ln w="635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>
            <a:stCxn id="9" idx="0"/>
          </p:cNvCxnSpPr>
          <p:nvPr/>
        </p:nvCxnSpPr>
        <p:spPr>
          <a:xfrm flipV="1">
            <a:off x="1682117" y="3138238"/>
            <a:ext cx="883921" cy="606789"/>
          </a:xfrm>
          <a:prstGeom prst="line">
            <a:avLst/>
          </a:prstGeom>
          <a:ln w="635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2583010" y="3130645"/>
            <a:ext cx="1321031" cy="7593"/>
          </a:xfrm>
          <a:prstGeom prst="line">
            <a:avLst/>
          </a:prstGeom>
          <a:ln w="635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1034071" y="5097200"/>
            <a:ext cx="3325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smtClean="0"/>
              <a:t>Nuclear</a:t>
            </a:r>
            <a:endParaRPr kumimoji="1" lang="zh-TW" altLang="en-US" sz="2400" dirty="0"/>
          </a:p>
        </p:txBody>
      </p:sp>
      <p:cxnSp>
        <p:nvCxnSpPr>
          <p:cNvPr id="11" name="直線接點 10"/>
          <p:cNvCxnSpPr/>
          <p:nvPr/>
        </p:nvCxnSpPr>
        <p:spPr>
          <a:xfrm flipV="1">
            <a:off x="3904041" y="2651922"/>
            <a:ext cx="753687" cy="484966"/>
          </a:xfrm>
          <a:prstGeom prst="line">
            <a:avLst/>
          </a:prstGeom>
          <a:ln w="635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4231009" y="2127490"/>
            <a:ext cx="581891" cy="58189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4032889" y="1697209"/>
            <a:ext cx="3325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 smtClean="0"/>
              <a:t>Dark matter</a:t>
            </a:r>
            <a:endParaRPr kumimoji="1" lang="zh-TW" altLang="en-US" sz="2400" dirty="0"/>
          </a:p>
        </p:txBody>
      </p:sp>
      <p:cxnSp>
        <p:nvCxnSpPr>
          <p:cNvPr id="14" name="直線接點 13"/>
          <p:cNvCxnSpPr/>
          <p:nvPr/>
        </p:nvCxnSpPr>
        <p:spPr>
          <a:xfrm flipH="1" flipV="1">
            <a:off x="3969158" y="3125113"/>
            <a:ext cx="765462" cy="805501"/>
          </a:xfrm>
          <a:prstGeom prst="line">
            <a:avLst/>
          </a:prstGeom>
          <a:ln w="635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3987170" y="3745027"/>
            <a:ext cx="1414549" cy="1414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4130225" y="5143575"/>
            <a:ext cx="3325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 smtClean="0"/>
              <a:t>Nuclear</a:t>
            </a:r>
            <a:endParaRPr kumimoji="1"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-1411429" y="5846349"/>
            <a:ext cx="93099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200" b="1" dirty="0" smtClean="0">
                <a:solidFill>
                  <a:srgbClr val="FF0000"/>
                </a:solidFill>
              </a:rPr>
              <a:t>Nuclear recoil (scattering off)</a:t>
            </a:r>
          </a:p>
          <a:p>
            <a:pPr algn="ctr"/>
            <a:r>
              <a:rPr kumimoji="1" lang="en-US" altLang="zh-TW" sz="3200" b="1" dirty="0" smtClean="0">
                <a:solidFill>
                  <a:srgbClr val="FF0000"/>
                </a:solidFill>
              </a:rPr>
              <a:t>NR</a:t>
            </a:r>
            <a:endParaRPr kumimoji="1"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5615419" y="1476887"/>
            <a:ext cx="68321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800" b="1" dirty="0" smtClean="0">
                <a:solidFill>
                  <a:srgbClr val="7030A0"/>
                </a:solidFill>
              </a:rPr>
              <a:t>After Nuclear recoil</a:t>
            </a:r>
          </a:p>
          <a:p>
            <a:pPr algn="ctr"/>
            <a:r>
              <a:rPr kumimoji="1" lang="en-US" altLang="zh-TW" sz="2800" b="1" dirty="0" smtClean="0">
                <a:solidFill>
                  <a:srgbClr val="7030A0"/>
                </a:solidFill>
                <a:sym typeface="Wingdings"/>
              </a:rPr>
              <a:t> It will collide with electrons and atoms</a:t>
            </a:r>
            <a:endParaRPr kumimoji="1" lang="en-US" altLang="zh-TW" sz="2800" b="1" dirty="0" smtClean="0">
              <a:solidFill>
                <a:srgbClr val="7030A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429621" y="3062036"/>
            <a:ext cx="4881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b="1" dirty="0" smtClean="0">
                <a:solidFill>
                  <a:srgbClr val="FF0000"/>
                </a:solidFill>
              </a:rPr>
              <a:t>Non-SM Weak interaction</a:t>
            </a:r>
            <a:endParaRPr kumimoji="1"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20" name="向右箭號 19"/>
          <p:cNvSpPr/>
          <p:nvPr/>
        </p:nvSpPr>
        <p:spPr>
          <a:xfrm>
            <a:off x="4140785" y="1426931"/>
            <a:ext cx="2091514" cy="277524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4952311" y="901043"/>
            <a:ext cx="898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 smtClean="0">
                <a:solidFill>
                  <a:srgbClr val="FFC000"/>
                </a:solidFill>
              </a:rPr>
              <a:t>t</a:t>
            </a:r>
            <a:endParaRPr kumimoji="1" lang="zh-TW" altLang="en-US" sz="3200" b="1" dirty="0">
              <a:solidFill>
                <a:srgbClr val="FFC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060848" y="2369148"/>
            <a:ext cx="61311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200" b="1" dirty="0" smtClean="0"/>
              <a:t>Electrons </a:t>
            </a:r>
            <a:r>
              <a:rPr kumimoji="1" lang="en-US" altLang="zh-TW" sz="3200" b="1" dirty="0" smtClean="0">
                <a:sym typeface="Wingdings"/>
              </a:rPr>
              <a:t> e-h pairs</a:t>
            </a:r>
          </a:p>
          <a:p>
            <a:pPr algn="ctr"/>
            <a:r>
              <a:rPr kumimoji="1" lang="en-US" altLang="zh-TW" sz="3200" b="1" dirty="0" smtClean="0">
                <a:sym typeface="Wingdings"/>
              </a:rPr>
              <a:t>(Effective ionization energy)</a:t>
            </a:r>
          </a:p>
          <a:p>
            <a:pPr algn="ctr"/>
            <a:r>
              <a:rPr kumimoji="1" lang="en-US" altLang="zh-TW" sz="3200" b="1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Electronic stopping of heavy ion</a:t>
            </a:r>
          </a:p>
          <a:p>
            <a:pPr algn="ctr"/>
            <a:endParaRPr kumimoji="1" lang="en-US" altLang="zh-TW" sz="3200" b="1" dirty="0" smtClean="0">
              <a:sym typeface="Wingdings"/>
            </a:endParaRPr>
          </a:p>
          <a:p>
            <a:pPr algn="ctr"/>
            <a:r>
              <a:rPr kumimoji="1" lang="en-US" altLang="zh-TW" sz="3200" b="1" dirty="0" smtClean="0"/>
              <a:t>Atoms</a:t>
            </a:r>
            <a:r>
              <a:rPr kumimoji="1" lang="en-US" altLang="zh-TW" sz="3200" b="1" dirty="0" smtClean="0">
                <a:sym typeface="Wingdings"/>
              </a:rPr>
              <a:t> phonons</a:t>
            </a:r>
          </a:p>
          <a:p>
            <a:pPr algn="ctr"/>
            <a:r>
              <a:rPr kumimoji="1" lang="en-US" altLang="zh-TW" sz="3200" b="1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Nuclear stopping of heavy ion</a:t>
            </a:r>
          </a:p>
          <a:p>
            <a:pPr algn="ctr"/>
            <a:endParaRPr kumimoji="1" lang="en-US" altLang="zh-TW" sz="3200" b="1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6233346" y="5528424"/>
            <a:ext cx="58473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800" b="1" dirty="0" smtClean="0">
                <a:solidFill>
                  <a:schemeClr val="accent6">
                    <a:lumMod val="75000"/>
                  </a:schemeClr>
                </a:solidFill>
              </a:rPr>
              <a:t>What’s the fraction of them?</a:t>
            </a:r>
          </a:p>
          <a:p>
            <a:pPr algn="ctr"/>
            <a:r>
              <a:rPr kumimoji="1" lang="en-US" altLang="zh-TW" sz="2800" b="1" dirty="0" smtClean="0">
                <a:solidFill>
                  <a:schemeClr val="accent6">
                    <a:lumMod val="75000"/>
                  </a:schemeClr>
                </a:solidFill>
              </a:rPr>
              <a:t>We need to know this to initiate!</a:t>
            </a:r>
          </a:p>
          <a:p>
            <a:pPr algn="ctr"/>
            <a:r>
              <a:rPr kumimoji="1" lang="en-US" altLang="zh-TW" sz="2800" b="1" dirty="0" smtClean="0">
                <a:solidFill>
                  <a:schemeClr val="accent6">
                    <a:lumMod val="75000"/>
                  </a:schemeClr>
                </a:solidFill>
              </a:rPr>
              <a:t>Depend on the velocity of DM</a:t>
            </a:r>
            <a:endParaRPr kumimoji="1" lang="zh-TW" alt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2503171" y="4140555"/>
                <a:ext cx="4037565" cy="963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sz="2800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TW" sz="2800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𝟏𝟎</m:t>
                        </m:r>
                      </m:e>
                      <m:sup>
                        <m:r>
                          <a:rPr kumimoji="1" lang="en-US" altLang="zh-TW" sz="2800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−</m:t>
                        </m:r>
                        <m:r>
                          <a:rPr kumimoji="1" lang="en-US" altLang="zh-TW" sz="2800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𝟒</m:t>
                        </m:r>
                      </m:sup>
                    </m:sSup>
                    <m:r>
                      <a:rPr kumimoji="1" lang="en-US" altLang="zh-TW" sz="2800" b="1" i="0" smtClean="0">
                        <a:solidFill>
                          <a:srgbClr val="FF0000"/>
                        </a:solidFill>
                        <a:latin typeface="Cambria Math" charset="0"/>
                      </a:rPr>
                      <m:t>~</m:t>
                    </m:r>
                    <m:sSup>
                      <m:sSupPr>
                        <m:ctrlPr>
                          <a:rPr kumimoji="1" lang="en-US" altLang="zh-TW" sz="2800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TW" sz="2800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𝟏𝟎</m:t>
                        </m:r>
                      </m:e>
                      <m:sup>
                        <m:r>
                          <a:rPr kumimoji="1" lang="en-US" altLang="zh-TW" sz="2800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kumimoji="1" lang="en-US" altLang="zh-TW" sz="2800" b="1" dirty="0" smtClean="0">
                    <a:solidFill>
                      <a:srgbClr val="FF0000"/>
                    </a:solidFill>
                  </a:rPr>
                  <a:t>eV</a:t>
                </a:r>
              </a:p>
              <a:p>
                <a:pPr algn="ctr"/>
                <a:r>
                  <a:rPr kumimoji="1" lang="en-US" altLang="zh-TW" sz="2800" b="1" dirty="0" smtClean="0">
                    <a:solidFill>
                      <a:srgbClr val="FF0000"/>
                    </a:solidFill>
                  </a:rPr>
                  <a:t>Event rate dependent</a:t>
                </a:r>
                <a:endParaRPr kumimoji="1" lang="zh-TW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171" y="4140555"/>
                <a:ext cx="4037565" cy="963854"/>
              </a:xfrm>
              <a:prstGeom prst="rect">
                <a:avLst/>
              </a:prstGeom>
              <a:blipFill rotWithShape="0">
                <a:blip r:embed="rId2"/>
                <a:stretch>
                  <a:fillRect t="-4430" b="-170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字方塊 25"/>
          <p:cNvSpPr txBox="1"/>
          <p:nvPr/>
        </p:nvSpPr>
        <p:spPr>
          <a:xfrm>
            <a:off x="650942" y="5558044"/>
            <a:ext cx="6241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 smtClean="0">
                <a:solidFill>
                  <a:schemeClr val="accent6">
                    <a:lumMod val="50000"/>
                  </a:schemeClr>
                </a:solidFill>
              </a:rPr>
              <a:t>Fake-Feynman diagram of DM-Nuclear scattering</a:t>
            </a:r>
            <a:endParaRPr kumimoji="1" lang="zh-TW" alt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7898478" y="574747"/>
            <a:ext cx="4904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dirty="0" err="1" smtClean="0">
                <a:solidFill>
                  <a:srgbClr val="FF0000"/>
                </a:solidFill>
              </a:rPr>
              <a:t>dEdX</a:t>
            </a:r>
            <a:r>
              <a:rPr kumimoji="1" lang="en-US" altLang="zh-TW" sz="3200" dirty="0" smtClean="0">
                <a:solidFill>
                  <a:srgbClr val="FF0000"/>
                </a:solidFill>
              </a:rPr>
              <a:t> only!</a:t>
            </a:r>
            <a:endParaRPr kumimoji="1"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53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29174</TotalTime>
  <Words>1581</Words>
  <Application>Microsoft Macintosh PowerPoint</Application>
  <PresentationFormat>寬螢幕</PresentationFormat>
  <Paragraphs>303</Paragraphs>
  <Slides>37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5" baseType="lpstr">
      <vt:lpstr>Calibri</vt:lpstr>
      <vt:lpstr>Calibri Light</vt:lpstr>
      <vt:lpstr>Cambria Math</vt:lpstr>
      <vt:lpstr>Mangal</vt:lpstr>
      <vt:lpstr>Wingdings</vt:lpstr>
      <vt:lpstr>新細明體</vt:lpstr>
      <vt:lpstr>Arial</vt:lpstr>
      <vt:lpstr>Office 佈景主題</vt:lpstr>
      <vt:lpstr>Development of the physics process in Ge detector</vt:lpstr>
      <vt:lpstr>Luke phonon amplification</vt:lpstr>
      <vt:lpstr>Luke phonon amplification</vt:lpstr>
      <vt:lpstr>Definition clarification</vt:lpstr>
      <vt:lpstr>Extreme temperature-20K</vt:lpstr>
      <vt:lpstr>4K and 77K different – 20K different </vt:lpstr>
      <vt:lpstr>Bulk leakage current  Surface leakage current</vt:lpstr>
      <vt:lpstr>Well-defined! The initial process</vt:lpstr>
      <vt:lpstr>Nuclear recoil</vt:lpstr>
      <vt:lpstr>Electron recoil</vt:lpstr>
      <vt:lpstr>PowerPoint 簡報</vt:lpstr>
      <vt:lpstr>Initiated by Prof. Dongming</vt:lpstr>
      <vt:lpstr>Initiated by Prof. Dongming</vt:lpstr>
      <vt:lpstr>Initiated by Prof. Dongming</vt:lpstr>
      <vt:lpstr>Initiated by Prof. Dongming</vt:lpstr>
      <vt:lpstr>PowerPoint 簡報</vt:lpstr>
      <vt:lpstr>PowerPoint 簡報</vt:lpstr>
      <vt:lpstr>Let define the parameters </vt:lpstr>
      <vt:lpstr>The issue we can concern to explore</vt:lpstr>
      <vt:lpstr>The issue we can concern to explore</vt:lpstr>
      <vt:lpstr>Problem</vt:lpstr>
      <vt:lpstr>First:  Basic Solid-State Physics in Crystal </vt:lpstr>
      <vt:lpstr>Bloch’s theorem- Electron wave function </vt:lpstr>
      <vt:lpstr>The picture for the Bloch wave</vt:lpstr>
      <vt:lpstr>Band theory and Band gap</vt:lpstr>
      <vt:lpstr>Direct and indirect band gap -Energy and momentum conservation</vt:lpstr>
      <vt:lpstr>Direct and indirect band gap -Energy and momentum conservation</vt:lpstr>
      <vt:lpstr>Debye model – Debye temperature</vt:lpstr>
      <vt:lpstr>Band gap under the 4K and 77K</vt:lpstr>
      <vt:lpstr>PowerPoint 簡報</vt:lpstr>
      <vt:lpstr>Second:  Our study topic of Ge detector </vt:lpstr>
      <vt:lpstr>Shallow doping Trap</vt:lpstr>
      <vt:lpstr>Let us divide the topic into two parts: Nuclear recoil and Electron recoil</vt:lpstr>
      <vt:lpstr>Auger recombination-electron and hole pair Impact ionization</vt:lpstr>
      <vt:lpstr>Phonon emission/absorption-  Shockly-Read-Hall(SRH) recombination</vt:lpstr>
      <vt:lpstr>Reverse bias Breakdown </vt:lpstr>
      <vt:lpstr>What’s Depletion layer in this case?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the physics process in the Ge detector</dc:title>
  <dc:creator>Chih-Hsiang Yeh</dc:creator>
  <cp:lastModifiedBy>Chih-Hsiang Yeh</cp:lastModifiedBy>
  <cp:revision>107</cp:revision>
  <cp:lastPrinted>2019-07-15T07:37:18Z</cp:lastPrinted>
  <dcterms:created xsi:type="dcterms:W3CDTF">2019-06-25T11:33:14Z</dcterms:created>
  <dcterms:modified xsi:type="dcterms:W3CDTF">2019-07-20T11:16:54Z</dcterms:modified>
</cp:coreProperties>
</file>