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1" r:id="rId7"/>
    <p:sldId id="260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 snapToGrid="0" snapToObjects="1">
      <p:cViewPr>
        <p:scale>
          <a:sx n="93" d="100"/>
          <a:sy n="93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04A43-01B3-664E-88FA-F80B39191A6D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56EA-AA32-C84F-9A59-E263683E1D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081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 smtClean="0"/>
              <a:t>按一下以編輯母片副標題樣式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045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16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881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762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80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555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618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853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960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603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39B-D131-0B4D-99C8-55B03575E82B}" type="datetimeFigureOut">
              <a:rPr kumimoji="1" lang="zh-TW" altLang="en-US" smtClean="0"/>
              <a:t>2019/9/12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32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 smtClean="0"/>
              <a:t>按一下以編輯母片文字樣式</a:t>
            </a:r>
          </a:p>
          <a:p>
            <a:pPr lvl="1"/>
            <a:r>
              <a:rPr kumimoji="1" lang="zh-TW" altLang="en-US" dirty="0" smtClean="0"/>
              <a:t>第二層</a:t>
            </a:r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</a:p>
          <a:p>
            <a:pPr lvl="4"/>
            <a:r>
              <a:rPr kumimoji="1" lang="zh-TW" altLang="en-US" dirty="0" smtClean="0"/>
              <a:t>第五層</a:t>
            </a:r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3467B39B-D131-0B4D-99C8-55B03575E82B}" type="datetimeFigureOut">
              <a:rPr kumimoji="1" lang="zh-TW" altLang="en-US" smtClean="0"/>
              <a:pPr/>
              <a:t>2019/9/12</a:t>
            </a:fld>
            <a:endParaRPr kumimoji="1"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780D-5F93-4A47-B367-96D2B1C551C8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5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Impurities issue</a:t>
            </a:r>
            <a:br>
              <a:rPr kumimoji="1" lang="en-US" altLang="zh-TW" dirty="0" smtClean="0"/>
            </a:br>
            <a:r>
              <a:rPr kumimoji="1" lang="en-US" altLang="zh-TW" dirty="0" smtClean="0"/>
              <a:t>-Ionization rate 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Chih-Hsiang Yeh</a:t>
            </a:r>
          </a:p>
          <a:p>
            <a:r>
              <a:rPr kumimoji="1" lang="en-US" altLang="zh-TW" dirty="0" smtClean="0"/>
              <a:t>9/13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38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Neutral impurity scattering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Basically, since we have already known the concentration of the neutral impurity, we assumed the value of it is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charset="0"/>
                      </a:rPr>
                      <m:t>2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15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TW" dirty="0" smtClean="0"/>
              </a:p>
              <a:p>
                <a:r>
                  <a:rPr kumimoji="1" lang="en-US" altLang="zh-TW" dirty="0" smtClean="0"/>
                  <a:t>We have the formula:</a:t>
                </a:r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022600"/>
            <a:ext cx="3251200" cy="800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3957637"/>
            <a:ext cx="5143500" cy="876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5200650"/>
            <a:ext cx="4940300" cy="6096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99593" y="5810250"/>
            <a:ext cx="92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It depends </a:t>
            </a:r>
            <a:r>
              <a:rPr kumimoji="1" lang="en-US" altLang="zh-TW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on the temperature. </a:t>
            </a:r>
            <a:endParaRPr kumimoji="1" lang="zh-TW" altLang="en-US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</a:rPr>
              <a:t>No-electric-field-zone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Note!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smtClean="0"/>
              <a:t>The cases as follows are </a:t>
            </a:r>
            <a:br>
              <a:rPr kumimoji="1" lang="en-US" altLang="zh-TW" dirty="0" smtClean="0"/>
            </a:br>
            <a:r>
              <a:rPr kumimoji="1" lang="en-US" altLang="zh-TW" dirty="0" smtClean="0"/>
              <a:t>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Induced</a:t>
            </a:r>
            <a:r>
              <a:rPr kumimoji="1" lang="en-US" altLang="zh-TW" dirty="0" smtClean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e</a:t>
            </a:r>
            <a:r>
              <a:rPr kumimoji="1" lang="en-US" altLang="zh-TW" dirty="0" smtClean="0">
                <a:solidFill>
                  <a:srgbClr val="FF0000"/>
                </a:solidFill>
              </a:rPr>
              <a:t>lectric field</a:t>
            </a:r>
            <a:r>
              <a:rPr kumimoji="1" lang="en-US" altLang="zh-TW" dirty="0" smtClean="0"/>
              <a:t>”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FF0000"/>
                </a:solidFill>
              </a:rPr>
              <a:t>E</a:t>
            </a:r>
            <a:r>
              <a:rPr kumimoji="1" lang="en-US" altLang="zh-TW" sz="3200" b="1" dirty="0" smtClean="0">
                <a:solidFill>
                  <a:srgbClr val="FF0000"/>
                </a:solidFill>
              </a:rPr>
              <a:t>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High-electric-field approximation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Since in the high electric field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It can make the electrons accelerated to “Saturation” cases.</a:t>
                </a:r>
              </a:p>
              <a:p>
                <a:endParaRPr kumimoji="1" lang="en-US" altLang="zh-TW" dirty="0">
                  <a:sym typeface="Wingdings"/>
                </a:endParaRPr>
              </a:p>
              <a:p>
                <a:r>
                  <a:rPr kumimoji="1" lang="en-US" altLang="zh-TW" dirty="0" smtClean="0">
                    <a:sym typeface="Wingdings"/>
                  </a:rPr>
                  <a:t>Why? After the calculation 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You can find that </a:t>
                </a:r>
                <a:r>
                  <a:rPr kumimoji="1"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7</m:t>
                        </m:r>
                      </m:sup>
                    </m:sSup>
                    <m:r>
                      <a:rPr kumimoji="1" lang="en-US" altLang="zh-TW" b="0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charset="0"/>
                          </a:rPr>
                          <m:t>𝑐𝑚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TW" dirty="0" smtClean="0"/>
                  <a:t> is the enough velocity for electron to ionize other electrons ~0.01eV</a:t>
                </a:r>
              </a:p>
              <a:p>
                <a:endParaRPr kumimoji="1" lang="en-US" altLang="zh-TW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8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6612" y="5361676"/>
            <a:ext cx="92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Two-region model approximation</a:t>
            </a:r>
            <a:endParaRPr kumimoji="1" lang="zh-TW" altLang="en-US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FF0000"/>
                </a:solidFill>
              </a:rPr>
              <a:t>E</a:t>
            </a:r>
            <a:r>
              <a:rPr kumimoji="1" lang="en-US" altLang="zh-TW" sz="3200" b="1" dirty="0" smtClean="0">
                <a:solidFill>
                  <a:srgbClr val="FF0000"/>
                </a:solidFill>
              </a:rPr>
              <a:t>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06" y="4875796"/>
            <a:ext cx="4655718" cy="17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28130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What’s the real mobility of the electrons under this condition?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8011" cy="4351338"/>
              </a:xfrm>
            </p:spPr>
            <p:txBody>
              <a:bodyPr/>
              <a:lstStyle/>
              <a:p>
                <a:r>
                  <a:rPr kumimoji="1" lang="en-US" altLang="zh-TW" dirty="0" smtClean="0">
                    <a:sym typeface="Wingdings"/>
                  </a:rPr>
                  <a:t>The first region - Normal region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We will have a constant for the mobility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Since the formula of that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  <a:sym typeface="Wingding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TW" i="1" smtClean="0">
                                <a:latin typeface="Cambria Math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𝐸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= 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𝜇</m:t>
                    </m:r>
                  </m:oMath>
                </a14:m>
                <a:r>
                  <a:rPr kumimoji="1" lang="en-US" altLang="zh-TW" dirty="0" smtClean="0">
                    <a:sym typeface="Wingdings"/>
                  </a:rPr>
                  <a:t> ( Supposed to be a constant)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The second region </a:t>
                </a:r>
                <a:r>
                  <a:rPr kumimoji="1" lang="mr-IN" altLang="zh-TW" dirty="0" smtClean="0">
                    <a:sym typeface="Wingdings"/>
                  </a:rPr>
                  <a:t>–</a:t>
                </a:r>
                <a:r>
                  <a:rPr kumimoji="1" lang="en-US" altLang="zh-TW" dirty="0" smtClean="0">
                    <a:sym typeface="Wingdings"/>
                  </a:rPr>
                  <a:t> Saturation region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Empirical formula</a:t>
                </a:r>
              </a:p>
              <a:p>
                <a:endParaRPr kumimoji="1" lang="en-US" altLang="zh-TW" dirty="0">
                  <a:sym typeface="Wingdings"/>
                </a:endParaRPr>
              </a:p>
              <a:p>
                <a:endParaRPr kumimoji="1" lang="en-US" altLang="zh-TW" dirty="0" smtClean="0"/>
              </a:p>
              <a:p>
                <a:endParaRPr kumimoji="1" lang="en-US" altLang="zh-TW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8011" cy="4351338"/>
              </a:xfrm>
              <a:blipFill rotWithShape="0">
                <a:blip r:embed="rId2"/>
                <a:stretch>
                  <a:fillRect l="-932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64456" y="6135663"/>
            <a:ext cx="92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Two-region model approximation</a:t>
            </a:r>
            <a:endParaRPr kumimoji="1" lang="zh-TW" altLang="en-US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solidFill>
                  <a:srgbClr val="FF0000"/>
                </a:solidFill>
              </a:rPr>
              <a:t>E</a:t>
            </a:r>
            <a:r>
              <a:rPr kumimoji="1" lang="en-US" altLang="zh-TW" sz="3200" b="1" dirty="0" smtClean="0">
                <a:solidFill>
                  <a:srgbClr val="FF0000"/>
                </a:solidFill>
              </a:rPr>
              <a:t>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32" y="5582501"/>
            <a:ext cx="3462068" cy="12754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62" y="4030846"/>
            <a:ext cx="3236104" cy="21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What’s the issue now?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We want to discuss whether the concentration of the charged impurity is enough for the signal to have the avalanche process.</a:t>
            </a:r>
          </a:p>
          <a:p>
            <a:r>
              <a:rPr kumimoji="1" lang="en-US" altLang="zh-TW" dirty="0" smtClean="0"/>
              <a:t>! First, we need to find out the ionization rate </a:t>
            </a:r>
          </a:p>
          <a:p>
            <a:r>
              <a:rPr kumimoji="1" lang="en-US" altLang="zh-TW" dirty="0" smtClean="0"/>
              <a:t>Correlated to the concentration and the temperatures (4,77K)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But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..</a:t>
            </a:r>
          </a:p>
          <a:p>
            <a:r>
              <a:rPr kumimoji="1" lang="en-US" altLang="zh-TW" dirty="0" smtClean="0"/>
              <a:t>I found that it is not so related to that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Check this issue with Prof. </a:t>
            </a:r>
            <a:r>
              <a:rPr kumimoji="1" lang="en-US" altLang="zh-TW" dirty="0" err="1" smtClean="0"/>
              <a:t>Dongming</a:t>
            </a:r>
            <a:r>
              <a:rPr kumimoji="1" lang="en-US" altLang="zh-TW" dirty="0" smtClean="0"/>
              <a:t> first, since it will directly influence the gain factor.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44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Because</a:t>
            </a:r>
            <a:r>
              <a:rPr kumimoji="1" lang="mr-IN" altLang="zh-TW" dirty="0" smtClean="0"/>
              <a:t>…</a:t>
            </a:r>
            <a:r>
              <a:rPr kumimoji="1" lang="en-US" altLang="zh-TW" dirty="0" smtClean="0"/>
              <a:t>.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1. The same temperature</a:t>
            </a:r>
          </a:p>
          <a:p>
            <a:r>
              <a:rPr kumimoji="1" lang="en-US" altLang="zh-TW" dirty="0" smtClean="0">
                <a:sym typeface="Wingdings"/>
              </a:rPr>
              <a:t> For the phonon and neutral impurity, they have the same mobility</a:t>
            </a:r>
          </a:p>
          <a:p>
            <a:endParaRPr kumimoji="1" lang="en-US" altLang="zh-TW" dirty="0" smtClean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2. The different “charged impurities concentration”</a:t>
            </a:r>
          </a:p>
          <a:p>
            <a:r>
              <a:rPr kumimoji="1" lang="en-US" altLang="zh-TW" dirty="0" smtClean="0">
                <a:sym typeface="Wingdings"/>
              </a:rPr>
              <a:t> It can only affects “ionized impurity scattering”</a:t>
            </a:r>
          </a:p>
          <a:p>
            <a:r>
              <a:rPr kumimoji="1" lang="en-US" altLang="zh-TW" dirty="0" smtClean="0">
                <a:sym typeface="Wingdings"/>
              </a:rPr>
              <a:t> When the temperature goes down </a:t>
            </a:r>
          </a:p>
          <a:p>
            <a:r>
              <a:rPr kumimoji="1" lang="en-US" altLang="zh-TW" dirty="0" smtClean="0">
                <a:sym typeface="Wingdings"/>
              </a:rPr>
              <a:t> The mobility will be bigger.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 The effect of it will be smaller for the total mobility!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9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My results ( Not sure )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04" y="1842878"/>
            <a:ext cx="4560459" cy="4351338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39" y="1842878"/>
            <a:ext cx="4560459" cy="435133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429772" y="5969148"/>
            <a:ext cx="2260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4K</a:t>
            </a:r>
          </a:p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The same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90231" y="5969148"/>
            <a:ext cx="3671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77K</a:t>
            </a:r>
          </a:p>
          <a:p>
            <a:pPr algn="ctr"/>
            <a:r>
              <a:rPr kumimoji="1" lang="en-US" altLang="zh-TW" sz="2400" b="1" dirty="0" smtClean="0">
                <a:solidFill>
                  <a:srgbClr val="FF0000"/>
                </a:solidFill>
              </a:rPr>
              <a:t>Very little difference</a:t>
            </a:r>
            <a:endParaRPr kumimoji="1"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22431" y="3536681"/>
            <a:ext cx="5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err="1" smtClean="0">
                <a:solidFill>
                  <a:srgbClr val="FF0000"/>
                </a:solidFill>
              </a:rPr>
              <a:t>E_Saturation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950680" y="3569157"/>
            <a:ext cx="5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 err="1" smtClean="0">
                <a:solidFill>
                  <a:srgbClr val="FF0000"/>
                </a:solidFill>
              </a:rPr>
              <a:t>E_Saturation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7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Next Step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Will discuss with Prof. </a:t>
            </a:r>
            <a:r>
              <a:rPr kumimoji="1" lang="en-US" altLang="zh-TW" dirty="0" err="1" smtClean="0"/>
              <a:t>Dongming</a:t>
            </a:r>
            <a:r>
              <a:rPr kumimoji="1" lang="en-US" altLang="zh-TW" dirty="0" smtClean="0"/>
              <a:t> tomorrow first.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After figuring it out, and we just finish paving the way for getting out the “pure” gain without the noise.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 Then I will have a chat on this issue with Prof. Henry Wong, and see the next step of the project. </a:t>
            </a:r>
          </a:p>
          <a:p>
            <a:r>
              <a:rPr kumimoji="1" lang="en-US" altLang="zh-TW" dirty="0" smtClean="0">
                <a:sym typeface="Wingdings"/>
              </a:rPr>
              <a:t> I think the next step is to take the leakage current into account.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74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Issues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As the report before, we can shed the light on “the ionization rate” to figure out the “Gain”.</a:t>
            </a:r>
          </a:p>
          <a:p>
            <a:r>
              <a:rPr kumimoji="1" lang="en-US" altLang="zh-TW" dirty="0" smtClean="0">
                <a:sym typeface="Wingdings"/>
              </a:rPr>
              <a:t> Note! We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only</a:t>
            </a:r>
            <a:r>
              <a:rPr kumimoji="1" lang="en-US" altLang="zh-TW" dirty="0" smtClean="0">
                <a:sym typeface="Wingdings"/>
              </a:rPr>
              <a:t> discuss about the signal</a:t>
            </a:r>
            <a:r>
              <a:rPr kumimoji="1" lang="en-US" altLang="zh-TW" dirty="0" smtClean="0"/>
              <a:t> now.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Upon the knowledge of the Ge ionization rate</a:t>
            </a:r>
          </a:p>
          <a:p>
            <a:r>
              <a:rPr kumimoji="1" lang="en-US" altLang="zh-TW" dirty="0" smtClean="0">
                <a:sym typeface="Wingdings"/>
              </a:rPr>
              <a:t> Based on them and build the similar structure to see</a:t>
            </a:r>
          </a:p>
          <a:p>
            <a:r>
              <a:rPr kumimoji="1" lang="en-US" altLang="zh-TW" dirty="0" smtClean="0">
                <a:sym typeface="Wingdings"/>
              </a:rPr>
              <a:t> Reminder: We found that “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Mobility</a:t>
            </a:r>
            <a:r>
              <a:rPr kumimoji="1" lang="en-US" altLang="zh-TW" dirty="0" smtClean="0">
                <a:sym typeface="Wingdings"/>
              </a:rPr>
              <a:t>” is the key to this issue</a:t>
            </a:r>
          </a:p>
          <a:p>
            <a:r>
              <a:rPr kumimoji="1" lang="en-US" altLang="zh-TW" dirty="0" smtClean="0">
                <a:sym typeface="Wingdings"/>
              </a:rPr>
              <a:t> We need to know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the exact processes </a:t>
            </a:r>
            <a:r>
              <a:rPr kumimoji="1" lang="en-US" altLang="zh-TW" dirty="0" smtClean="0">
                <a:sym typeface="Wingdings"/>
              </a:rPr>
              <a:t>affecting it.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010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Just in case ( Right! ) 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× 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kumimoji="1"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num>
                      <m:den>
                        <m:r>
                          <a:rPr kumimoji="1" lang="en-US" altLang="zh-TW" i="1">
                            <a:latin typeface="Cambria Math" charset="0"/>
                          </a:rPr>
                          <m:t>𝑒</m:t>
                        </m:r>
                      </m:den>
                    </m:f>
                    <m:r>
                      <a:rPr kumimoji="1" lang="en-US" altLang="zh-TW" i="1">
                        <a:latin typeface="Cambria Math" charset="0"/>
                      </a:rPr>
                      <m:t>=</m:t>
                    </m:r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endParaRPr kumimoji="1" lang="en-US" altLang="zh-TW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kumimoji="1" lang="en-US" altLang="zh-TW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b>
                      <m:sSubPr>
                        <m:ctrlPr>
                          <a:rPr kumimoji="1" lang="en-US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𝑀𝐹𝑃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TW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</m:oMath>
                </a14:m>
                <a:endParaRPr kumimoji="1" lang="en-US" altLang="zh-TW" dirty="0">
                  <a:ea typeface="Cambria Math" charset="0"/>
                  <a:cs typeface="Cambria Math" charset="0"/>
                </a:endParaRPr>
              </a:p>
              <a:p>
                <a:endParaRPr kumimoji="1" lang="en-US" altLang="zh-TW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1690688"/>
            <a:ext cx="6376987" cy="40245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597217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smtClean="0">
                <a:solidFill>
                  <a:srgbClr val="FF0000"/>
                </a:solidFill>
              </a:rPr>
              <a:t>Important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point: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(1)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Mean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free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path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(2)Ionization</a:t>
            </a:r>
            <a:r>
              <a:rPr kumimoji="1"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FF0000"/>
                </a:solidFill>
              </a:rPr>
              <a:t>energy</a:t>
            </a:r>
            <a:endParaRPr kumimoji="1"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to know?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Mobility</a:t>
            </a:r>
          </a:p>
          <a:p>
            <a:r>
              <a:rPr kumimoji="1" lang="en-US" altLang="zh-TW" dirty="0" smtClean="0">
                <a:sym typeface="Wingdings"/>
              </a:rPr>
              <a:t>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More</a:t>
            </a:r>
            <a:r>
              <a:rPr kumimoji="1" lang="en-US" altLang="zh-TW" dirty="0" smtClean="0">
                <a:sym typeface="Wingdings"/>
              </a:rPr>
              <a:t> the scatterings happens, </a:t>
            </a:r>
            <a:r>
              <a:rPr kumimoji="1" lang="en-US" altLang="zh-TW" dirty="0" smtClean="0">
                <a:solidFill>
                  <a:srgbClr val="FF0000"/>
                </a:solidFill>
                <a:sym typeface="Wingdings"/>
              </a:rPr>
              <a:t>less</a:t>
            </a:r>
            <a:r>
              <a:rPr kumimoji="1" lang="en-US" altLang="zh-TW" dirty="0" smtClean="0">
                <a:sym typeface="Wingdings"/>
              </a:rPr>
              <a:t> the mobility will be.</a:t>
            </a:r>
          </a:p>
          <a:p>
            <a:endParaRPr kumimoji="1" lang="en-US" altLang="zh-TW" dirty="0" smtClean="0">
              <a:sym typeface="Wingdings"/>
            </a:endParaRPr>
          </a:p>
          <a:p>
            <a:r>
              <a:rPr kumimoji="1" lang="en-US" altLang="zh-TW" dirty="0" smtClean="0">
                <a:sym typeface="Wingdings"/>
              </a:rPr>
              <a:t>First of all, due to the complicated processes, we need to cut them into many pieces to see it clearly!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Then, we need to sum them up for getting the “total mobility”!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9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圖說文字 3"/>
          <p:cNvSpPr/>
          <p:nvPr/>
        </p:nvSpPr>
        <p:spPr>
          <a:xfrm>
            <a:off x="5229226" y="585788"/>
            <a:ext cx="6472238" cy="2214562"/>
          </a:xfrm>
          <a:prstGeom prst="wedgeEllipseCallout">
            <a:avLst>
              <a:gd name="adj1" fmla="val -6263"/>
              <a:gd name="adj2" fmla="val 177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Total Mobility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zh-TW" dirty="0" smtClean="0"/>
                  <a:t>Use the empirical formula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i="1" smtClean="0">
                            <a:latin typeface="Cambria Math" charset="0"/>
                            <a:sym typeface="Wingdings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1</m:t>
                        </m:r>
                      </m:num>
                      <m:den>
                        <m:r>
                          <a:rPr kumimoji="1" lang="mr-IN" altLang="zh-TW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𝜇</m:t>
                        </m:r>
                      </m:den>
                    </m:f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=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  <a:sym typeface="Wingdings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+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  <a:sym typeface="Wingdings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+</m:t>
                    </m:r>
                    <m:f>
                      <m:fPr>
                        <m:ctrlPr>
                          <a:rPr kumimoji="1" lang="mr-IN" altLang="zh-TW" b="0" i="1" smtClean="0">
                            <a:latin typeface="Cambria Math" charset="0"/>
                            <a:sym typeface="Wingdings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charset="0"/>
                            <a:sym typeface="Wingdings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  <a:sym typeface="Wingdings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kumimoji="1" lang="en-US" altLang="zh-TW" b="0" i="1" smtClean="0">
                        <a:latin typeface="Cambria Math" charset="0"/>
                        <a:sym typeface="Wingdings"/>
                      </a:rPr>
                      <m:t>+…</m:t>
                    </m:r>
                  </m:oMath>
                </a14:m>
                <a:endParaRPr kumimoji="1" lang="en-US" altLang="zh-TW" dirty="0" smtClean="0"/>
              </a:p>
              <a:p>
                <a:endParaRPr kumimoji="1" lang="en-US" altLang="zh-TW" dirty="0" smtClean="0"/>
              </a:p>
              <a:p>
                <a:r>
                  <a:rPr kumimoji="1" lang="en-US" altLang="zh-TW" dirty="0" smtClean="0"/>
                  <a:t>All of them need to be summed up and see. 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 smtClean="0"/>
                  <a:t>Go finding out the exact processes now!</a:t>
                </a:r>
              </a:p>
              <a:p>
                <a:r>
                  <a:rPr kumimoji="1" lang="en-US" altLang="zh-TW" dirty="0" smtClean="0"/>
                  <a:t>-Note: I won’t list all of the calculations but the one related to the “charge concentration”</a:t>
                </a:r>
              </a:p>
              <a:p>
                <a:r>
                  <a:rPr kumimoji="1" lang="en-US" altLang="zh-TW" dirty="0" smtClean="0">
                    <a:sym typeface="Wingdings"/>
                  </a:rPr>
                  <a:t> We want to check if the concentration is ok or not. 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2029" b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372101" y="843231"/>
            <a:ext cx="63293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 smtClean="0"/>
              <a:t>Other good question:</a:t>
            </a:r>
          </a:p>
          <a:p>
            <a:pPr algn="ctr"/>
            <a:endParaRPr kumimoji="1" lang="en-US" altLang="zh-TW" sz="2000" dirty="0"/>
          </a:p>
          <a:p>
            <a:pPr algn="ctr"/>
            <a:r>
              <a:rPr kumimoji="1" lang="en-US" altLang="zh-TW" sz="2000" dirty="0" smtClean="0"/>
              <a:t>We always said “Low-concentration”</a:t>
            </a:r>
          </a:p>
          <a:p>
            <a:pPr algn="ctr"/>
            <a:r>
              <a:rPr kumimoji="1" lang="en-US" altLang="zh-TW" sz="2000" dirty="0" smtClean="0"/>
              <a:t>Is it possible for it to be too low to produce the process?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224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Note!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 smtClean="0"/>
              <a:t>The cases as follows are </a:t>
            </a:r>
            <a:br>
              <a:rPr kumimoji="1" lang="en-US" altLang="zh-TW" dirty="0" smtClean="0"/>
            </a:br>
            <a:r>
              <a:rPr kumimoji="1" lang="en-US" altLang="zh-TW" dirty="0" smtClean="0"/>
              <a:t>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No electric field</a:t>
            </a:r>
            <a:r>
              <a:rPr kumimoji="1" lang="en-US" altLang="zh-TW" dirty="0" smtClean="0"/>
              <a:t>”</a:t>
            </a:r>
            <a:endParaRPr kumimoji="1"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524000" y="35099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kumimoji="1" lang="en-US" altLang="zh-TW" sz="4000" dirty="0" smtClean="0"/>
              <a:t>I will tell you when going to the </a:t>
            </a:r>
            <a:r>
              <a:rPr kumimoji="1" lang="en-US" altLang="zh-TW" sz="4000" dirty="0" smtClean="0">
                <a:solidFill>
                  <a:srgbClr val="7030A0"/>
                </a:solidFill>
              </a:rPr>
              <a:t>“Saturation cases”</a:t>
            </a:r>
            <a:endParaRPr kumimoji="1" lang="zh-TW" altLang="en-US" sz="4000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</a:rPr>
              <a:t>No-electric-field-zone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Ionized impurities scattering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Charged impurities </a:t>
            </a:r>
            <a:r>
              <a:rPr kumimoji="1" lang="en-US" altLang="zh-TW" dirty="0" smtClean="0">
                <a:sym typeface="Wingdings"/>
              </a:rPr>
              <a:t> The issue of the temperature!</a:t>
            </a:r>
          </a:p>
          <a:p>
            <a:r>
              <a:rPr kumimoji="1" lang="en-US" altLang="zh-TW" dirty="0" smtClean="0">
                <a:sym typeface="Wingdings"/>
              </a:rPr>
              <a:t>Highly depend on the temperature</a:t>
            </a:r>
          </a:p>
          <a:p>
            <a:r>
              <a:rPr kumimoji="1" lang="en-US" altLang="zh-TW" dirty="0" smtClean="0">
                <a:sym typeface="Wingdings"/>
              </a:rPr>
              <a:t>CW model  Well describe the phenomenon!</a:t>
            </a:r>
          </a:p>
          <a:p>
            <a:endParaRPr kumimoji="1" lang="en-US" altLang="zh-TW" dirty="0" smtClean="0">
              <a:sym typeface="Wingding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9" y="4850121"/>
            <a:ext cx="6311900" cy="1206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19" y="3685068"/>
            <a:ext cx="5041900" cy="81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392319" y="3501990"/>
                <a:ext cx="2671762" cy="998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kumimoji="1" lang="en-US" altLang="zh-TW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zh-TW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mr-IN" altLang="zh-TW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1" lang="mr-IN" altLang="zh-TW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zh-TW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kumimoji="1" lang="en-US" altLang="zh-TW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TW" sz="24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kumimoji="1" lang="en-US" altLang="zh-TW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1" lang="en-US" altLang="zh-TW" sz="2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319" y="3501990"/>
                <a:ext cx="2671762" cy="9986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</a:rPr>
              <a:t>No-electric-field-zone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Charged concentration density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181"/>
            <a:ext cx="6008015" cy="438855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343651" y="1690688"/>
                <a:ext cx="5386387" cy="421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Temperature-dependent 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charged concentration density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Lower than “ionization energy”</a:t>
                </a:r>
              </a:p>
              <a:p>
                <a:pPr algn="ctr"/>
                <a:r>
                  <a:rPr kumimoji="1" lang="en-US" altLang="zh-TW" sz="200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  <a:sym typeface="Wingdings"/>
                  </a:rPr>
                  <a:t>120K</a:t>
                </a: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 Density of the charged concentration will get smaller since the insufficient fluctuation. </a:t>
                </a: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  <a:sym typeface="Wingding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f>
                        <m:fPr>
                          <m:ctrlPr>
                            <a:rPr kumimoji="1" lang="mr-IN" altLang="zh-TW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mr-IN" altLang="zh-TW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1" lang="mr-IN" altLang="zh-TW" sz="20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TW" sz="200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TW" sz="2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kumimoji="1" lang="en-US" altLang="zh-TW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TW" sz="2000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endParaRPr kumimoji="1" lang="en-US" altLang="zh-TW" sz="2000" dirty="0"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1 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∗120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kumimoji="1" lang="en-US" altLang="zh-TW" sz="2000" dirty="0" smtClean="0">
                    <a:latin typeface="Arial" charset="0"/>
                    <a:ea typeface="Arial" charset="0"/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kumimoji="1" lang="en-US" altLang="zh-TW" sz="20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 : </m:t>
                    </m:r>
                    <m:f>
                      <m:fPr>
                        <m:ctrlPr>
                          <a:rPr kumimoji="1" lang="mr-IN" altLang="zh-TW" sz="2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TW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mr-IN" altLang="zh-TW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mr-IN" altLang="zh-TW" sz="2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kumimoji="1" lang="en-US" altLang="zh-TW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kumimoji="1" lang="zh-TW" altLang="en-US" sz="2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1" y="1690688"/>
                <a:ext cx="5386387" cy="4214487"/>
              </a:xfrm>
              <a:prstGeom prst="rect">
                <a:avLst/>
              </a:prstGeom>
              <a:blipFill rotWithShape="0">
                <a:blip r:embed="rId3"/>
                <a:stretch>
                  <a:fillRect t="-578" r="-1019" b="-59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0" y="6334780"/>
            <a:ext cx="12430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We can get the charged concentration correlated with the temperature!</a:t>
            </a:r>
            <a:endParaRPr kumimoji="1" lang="zh-TW" alt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</a:rPr>
              <a:t>No-electric-field-zone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Acoustic phonon scattering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“Quantized” energy package ( vibration )</a:t>
            </a:r>
          </a:p>
          <a:p>
            <a:r>
              <a:rPr kumimoji="1" lang="en-US" altLang="zh-TW" dirty="0" smtClean="0"/>
              <a:t>Related to the temperature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3257550"/>
            <a:ext cx="4749800" cy="9144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3993" y="4882069"/>
            <a:ext cx="9244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Obviously, it only depends on the temperature. </a:t>
            </a:r>
            <a:endParaRPr kumimoji="1" lang="zh-TW" altLang="en-US" sz="32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528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412412" y="-28069"/>
            <a:ext cx="7300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smtClean="0">
                <a:solidFill>
                  <a:srgbClr val="FF0000"/>
                </a:solidFill>
              </a:rPr>
              <a:t>No-electric-field-zone</a:t>
            </a:r>
            <a:endParaRPr kumimoji="1"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10177</TotalTime>
  <Words>864</Words>
  <Application>Microsoft Macintosh PowerPoint</Application>
  <PresentationFormat>寬螢幕</PresentationFormat>
  <Paragraphs>118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Wingdings</vt:lpstr>
      <vt:lpstr>新細明體</vt:lpstr>
      <vt:lpstr>Arial</vt:lpstr>
      <vt:lpstr>Office 佈景主題</vt:lpstr>
      <vt:lpstr>Impurities issue -Ionization rate </vt:lpstr>
      <vt:lpstr>Issues</vt:lpstr>
      <vt:lpstr>Just in case ( Right! ) </vt:lpstr>
      <vt:lpstr>How to know?</vt:lpstr>
      <vt:lpstr>Total Mobility</vt:lpstr>
      <vt:lpstr>Note! The cases as follows are  “No electric field”</vt:lpstr>
      <vt:lpstr>Ionized impurities scattering</vt:lpstr>
      <vt:lpstr>Charged concentration density</vt:lpstr>
      <vt:lpstr>Acoustic phonon scattering</vt:lpstr>
      <vt:lpstr>Neutral impurity scattering</vt:lpstr>
      <vt:lpstr>Note! The cases as follows are  “Induced electric field”</vt:lpstr>
      <vt:lpstr>High-electric-field approximation</vt:lpstr>
      <vt:lpstr>What’s the real mobility of the electrons under this condition?</vt:lpstr>
      <vt:lpstr>What’s the issue now?</vt:lpstr>
      <vt:lpstr>Because….</vt:lpstr>
      <vt:lpstr>My results ( Not sure )</vt:lpstr>
      <vt:lpstr>Next Step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Impurities issue Ionization rate for them</dc:title>
  <dc:creator>Chih-Hsiang Yeh</dc:creator>
  <cp:lastModifiedBy>Chih-Hsiang Yeh</cp:lastModifiedBy>
  <cp:revision>26</cp:revision>
  <cp:lastPrinted>2019-09-12T02:22:07Z</cp:lastPrinted>
  <dcterms:created xsi:type="dcterms:W3CDTF">2019-09-09T15:42:45Z</dcterms:created>
  <dcterms:modified xsi:type="dcterms:W3CDTF">2019-09-17T13:30:11Z</dcterms:modified>
</cp:coreProperties>
</file>