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2" r:id="rId5"/>
    <p:sldId id="263" r:id="rId6"/>
    <p:sldId id="267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68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718"/>
  </p:normalViewPr>
  <p:slideViewPr>
    <p:cSldViewPr snapToGrid="0" snapToObjects="1">
      <p:cViewPr>
        <p:scale>
          <a:sx n="89" d="100"/>
          <a:sy n="89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79379-13E0-B040-BEB1-A6E12A5C3BBD}" type="datetimeFigureOut">
              <a:rPr kumimoji="1" lang="zh-TW" altLang="en-US" smtClean="0"/>
              <a:t>2019/8/20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4047-1B6D-C345-ADCB-3F8C66224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834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4047-1B6D-C345-ADCB-3F8C662242B4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28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EB45D-BAFA-8A49-8393-8194F44B4E89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576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1FED-C9FC-8544-A20C-87319CBA8B8A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875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AADC-FF72-0D44-8866-BB4EADB567DC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D978-2F93-1E48-A370-1FC14FCF02C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578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2680-CEAE-F540-8584-B1639D2D655E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0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900-9B56-8A47-BBCF-4275361A797A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91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549-0347-3445-B7B1-87A0261BBA55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41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F79-30EC-DD47-9B33-148940D68926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55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2088-3C1E-D042-BA18-19C5AA1A1730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90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C57-E362-664C-B40B-98AE35C7EA7E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748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8665-33A0-254C-A041-552D73468C0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99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4A5B-4A42-414B-8C5A-41F7F4474A7B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27CD0-7920-C640-A8CD-0A862F52FD29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AD5C-6C2F-6D42-9009-DF67783FCD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11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>
                <a:solidFill>
                  <a:srgbClr val="FF0000"/>
                </a:solidFill>
              </a:rPr>
              <a:t>Direct Detection of the Dark Matter:</a:t>
            </a:r>
            <a:br>
              <a:rPr kumimoji="1" lang="en-US" altLang="zh-TW" sz="5400" dirty="0" smtClean="0">
                <a:solidFill>
                  <a:srgbClr val="FF0000"/>
                </a:solidFill>
              </a:rPr>
            </a:br>
            <a:r>
              <a:rPr kumimoji="1" lang="en-US" altLang="zh-TW" sz="4000" dirty="0" smtClean="0">
                <a:solidFill>
                  <a:srgbClr val="FF0000"/>
                </a:solidFill>
              </a:rPr>
              <a:t>Germanium detector Internal Amplification(</a:t>
            </a:r>
            <a:r>
              <a:rPr kumimoji="1" lang="en-US" altLang="zh-TW" sz="4000" dirty="0" err="1" smtClean="0">
                <a:solidFill>
                  <a:srgbClr val="FF0000"/>
                </a:solidFill>
              </a:rPr>
              <a:t>GeIA</a:t>
            </a:r>
            <a:r>
              <a:rPr kumimoji="1" lang="en-US" altLang="zh-TW" sz="4000" dirty="0" smtClean="0">
                <a:solidFill>
                  <a:srgbClr val="FF0000"/>
                </a:solidFill>
              </a:rPr>
              <a:t>)</a:t>
            </a:r>
            <a:br>
              <a:rPr kumimoji="1" lang="en-US" altLang="zh-TW" sz="4000" dirty="0" smtClean="0">
                <a:solidFill>
                  <a:srgbClr val="FF0000"/>
                </a:solidFill>
              </a:rPr>
            </a:br>
            <a:r>
              <a:rPr kumimoji="1" lang="en-US" altLang="zh-TW" sz="4000" dirty="0" smtClean="0">
                <a:solidFill>
                  <a:srgbClr val="FF0000"/>
                </a:solidFill>
              </a:rPr>
              <a:t>(Battle between “liquid Ne-77K” and “He-4K”) </a:t>
            </a:r>
            <a:endParaRPr kumimoji="1"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6397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*Chih-Hsiang Yeh, </a:t>
            </a:r>
            <a:r>
              <a:rPr kumimoji="1" lang="en-US" altLang="zh-TW" dirty="0" err="1" smtClean="0"/>
              <a:t>Tsz</a:t>
            </a:r>
            <a:r>
              <a:rPr kumimoji="1" lang="en-US" altLang="zh-TW" dirty="0" smtClean="0"/>
              <a:t>-King Henry Wong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Institute of Physics, Academic </a:t>
            </a:r>
            <a:r>
              <a:rPr kumimoji="1" lang="en-US" altLang="zh-TW" dirty="0" err="1" smtClean="0"/>
              <a:t>Sinica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IoPAS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August 21, 2019 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ABF4-4598-CC46-9611-F81E0E27E58C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6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Parameter(1): Mean free path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*Definition:</a:t>
            </a:r>
          </a:p>
          <a:p>
            <a:r>
              <a:rPr kumimoji="1" lang="en-US" altLang="zh-TW" dirty="0" smtClean="0"/>
              <a:t>How far the electron(hole) can run without colliding with others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(Relaxation time) * (velocity)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CB7F-BAF9-394E-89EF-3DBDD164409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90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Parameter(2): Relaxation time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TW" dirty="0" smtClean="0"/>
                  <a:t>How long the electron(hole) can run without colliding with others</a:t>
                </a:r>
              </a:p>
              <a:p>
                <a:r>
                  <a:rPr kumimoji="1" lang="en-US" altLang="zh-TW" dirty="0" smtClean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×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𝑒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 smtClean="0">
                    <a:ea typeface="Cambria Math" charset="0"/>
                    <a:cs typeface="Cambria Math" charset="0"/>
                  </a:rPr>
                  <a:t>(1)</a:t>
                </a:r>
                <a14:m>
                  <m:oMath xmlns:m="http://schemas.openxmlformats.org/officeDocument/2006/math">
                    <m:r>
                      <a:rPr kumimoji="1" lang="mr-IN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kumimoji="1" lang="en-US" altLang="zh-TW" dirty="0" smtClean="0"/>
                  <a:t>(mobility)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</a:rPr>
                          <m:t>(1+</m:t>
                        </m:r>
                        <m:f>
                          <m:fPr>
                            <m:ctrlPr>
                              <a:rPr kumimoji="1" lang="mr-IN" altLang="zh-TW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𝑠𝑎𝑡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TW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den>
                    </m:f>
                  </m:oMath>
                </a14:m>
                <a:endParaRPr kumimoji="1" lang="en-US" altLang="zh-TW" dirty="0" smtClean="0"/>
              </a:p>
              <a:p>
                <a:endParaRPr kumimoji="1" lang="en-US" altLang="zh-TW" b="0" dirty="0" smtClean="0"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TW" b="0" dirty="0" smtClean="0">
                    <a:ea typeface="Cambria Math" charset="0"/>
                    <a:cs typeface="Cambria Math" charset="0"/>
                  </a:rPr>
                  <a:t>(2)m*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TW" dirty="0" smtClean="0"/>
                  <a:t>(Effective mass): bounded electron (F=m*a)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Use effective mass to do the approximation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electron</a:t>
                </a:r>
                <a:r>
                  <a:rPr kumimoji="1" lang="zh-TW" altLang="en-US" dirty="0" smtClean="0">
                    <a:sym typeface="Wingdings"/>
                  </a:rPr>
                  <a:t>* </a:t>
                </a:r>
                <a:r>
                  <a:rPr kumimoji="1" lang="en-US" altLang="zh-TW" dirty="0" smtClean="0">
                    <a:sym typeface="Wingdings"/>
                  </a:rPr>
                  <a:t>=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0.21</a:t>
                </a:r>
                <a:r>
                  <a:rPr kumimoji="1" lang="zh-TW" altLang="en-US" dirty="0" smtClean="0">
                    <a:sym typeface="Wingdings"/>
                  </a:rPr>
                  <a:t>*</a:t>
                </a:r>
                <a:r>
                  <a:rPr kumimoji="1" lang="en-US" altLang="zh-TW" dirty="0" smtClean="0">
                    <a:sym typeface="Wingdings"/>
                  </a:rPr>
                  <a:t>(free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e-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mass),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hole</a:t>
                </a:r>
                <a:r>
                  <a:rPr kumimoji="1" lang="zh-TW" altLang="en-US" dirty="0" smtClean="0">
                    <a:sym typeface="Wingdings"/>
                  </a:rPr>
                  <a:t>* </a:t>
                </a:r>
                <a:r>
                  <a:rPr kumimoji="1" lang="en-US" altLang="zh-TW" dirty="0" smtClean="0">
                    <a:sym typeface="Wingdings"/>
                  </a:rPr>
                  <a:t>=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0.12</a:t>
                </a:r>
                <a:r>
                  <a:rPr kumimoji="1" lang="zh-TW" altLang="en-US" dirty="0" smtClean="0">
                    <a:sym typeface="Wingdings"/>
                  </a:rPr>
                  <a:t>*</a:t>
                </a:r>
                <a:r>
                  <a:rPr kumimoji="1" lang="en-US" altLang="zh-TW" dirty="0" smtClean="0">
                    <a:sym typeface="Wingdings"/>
                  </a:rPr>
                  <a:t>(free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e-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mass)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endParaRPr kumimoji="1" lang="en-US" altLang="zh-TW" dirty="0" smtClean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(3)e(Charge constant)</a:t>
                </a:r>
                <a:endParaRPr kumimoji="1" lang="en-US" altLang="zh-TW" dirty="0" smtClean="0">
                  <a:sym typeface="Wingdings"/>
                </a:endParaRPr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C98F-3401-ED44-AE72-D4FC27B393D8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71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Parameter(3): Velocity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825625"/>
            <a:ext cx="8496300" cy="50292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>
            <a:off x="7915275" y="2914650"/>
            <a:ext cx="71438" cy="33147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310563" y="4340225"/>
            <a:ext cx="40714" cy="188912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7674769" y="3714750"/>
                <a:ext cx="1271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𝒔𝒂𝒕</m:t>
                          </m:r>
                        </m:sub>
                      </m:sSub>
                    </m:oMath>
                  </m:oMathPara>
                </a14:m>
                <a:endParaRPr kumimoji="1" lang="zh-TW" altLang="en-US" sz="2400" b="1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769" y="3714750"/>
                <a:ext cx="127158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79F9-6572-7F4A-9A0C-083E815167D6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6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Parameter(4):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Ionization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rate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690688"/>
            <a:ext cx="6376987" cy="4024587"/>
          </a:xfrm>
        </p:spPr>
      </p:pic>
      <p:sp>
        <p:nvSpPr>
          <p:cNvPr id="5" name="文字方塊 4"/>
          <p:cNvSpPr txBox="1"/>
          <p:nvPr/>
        </p:nvSpPr>
        <p:spPr>
          <a:xfrm>
            <a:off x="0" y="597217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>
                <a:solidFill>
                  <a:srgbClr val="FF0000"/>
                </a:solidFill>
              </a:rPr>
              <a:t>Important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point: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(1)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Mean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free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path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(2)Ionization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energy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3757613" y="4729299"/>
            <a:ext cx="1597051" cy="1114426"/>
          </a:xfrm>
          <a:prstGeom prst="donut">
            <a:avLst>
              <a:gd name="adj" fmla="val 1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甜甜圈 6"/>
          <p:cNvSpPr/>
          <p:nvPr/>
        </p:nvSpPr>
        <p:spPr>
          <a:xfrm>
            <a:off x="5875352" y="4729299"/>
            <a:ext cx="1597051" cy="1114426"/>
          </a:xfrm>
          <a:prstGeom prst="donut">
            <a:avLst>
              <a:gd name="adj" fmla="val 1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甜甜圈 7"/>
          <p:cNvSpPr/>
          <p:nvPr/>
        </p:nvSpPr>
        <p:spPr>
          <a:xfrm>
            <a:off x="3598878" y="1727702"/>
            <a:ext cx="630224" cy="439772"/>
          </a:xfrm>
          <a:prstGeom prst="donut">
            <a:avLst>
              <a:gd name="adj" fmla="val 1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甜甜圈 8"/>
          <p:cNvSpPr/>
          <p:nvPr/>
        </p:nvSpPr>
        <p:spPr>
          <a:xfrm>
            <a:off x="4868085" y="1727702"/>
            <a:ext cx="630224" cy="439772"/>
          </a:xfrm>
          <a:prstGeom prst="donut">
            <a:avLst>
              <a:gd name="adj" fmla="val 1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2540-A2B6-034E-8BFB-D03DBA826D3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Results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Ionization rate(1/cm)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089"/>
            <a:ext cx="5391150" cy="5143937"/>
          </a:xfrm>
        </p:spPr>
      </p:pic>
      <p:sp>
        <p:nvSpPr>
          <p:cNvPr id="7" name="文字方塊 6"/>
          <p:cNvSpPr txBox="1"/>
          <p:nvPr/>
        </p:nvSpPr>
        <p:spPr>
          <a:xfrm>
            <a:off x="5729289" y="184785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</a:rPr>
              <a:t>How many e-h can be produced per centimeter?</a:t>
            </a:r>
          </a:p>
          <a:p>
            <a:endParaRPr kumimoji="1" lang="en-US" altLang="zh-TW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rabicParenBoth"/>
            </a:pP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</a:rPr>
              <a:t>Hole’s rate is bigger than electron’s for both of the temperature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  <a:sym typeface="Wingdings"/>
              </a:rPr>
              <a:t>*</a:t>
            </a:r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P-type detector ( Benefit )</a:t>
            </a:r>
            <a:r>
              <a:rPr kumimoji="1" lang="en-US" altLang="zh-TW" b="1" dirty="0" smtClean="0">
                <a:solidFill>
                  <a:srgbClr val="7030A0"/>
                </a:solidFill>
                <a:sym typeface="Wingdings"/>
              </a:rPr>
              <a:t>	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729289" y="3569812"/>
            <a:ext cx="582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</a:rPr>
              <a:t>(2) At 4K, the rates of both electron and hole are bigger than 77K individually.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*4K is the winner in this case.</a:t>
            </a: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5729289" y="4661754"/>
                <a:ext cx="5829300" cy="768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</a:rPr>
                  <a:t>(3) We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</a:rPr>
                  <a:t>need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</a:rPr>
                  <a:t>at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</a:rPr>
                  <a:t>least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𝟑</m:t>
                    </m:r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sup>
                    </m:sSup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𝑽</m:t>
                        </m:r>
                      </m:num>
                      <m:den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𝒄𝒎</m:t>
                        </m:r>
                      </m:den>
                    </m:f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zh-TW" altLang="en-US" b="1" dirty="0" smtClean="0">
                    <a:solidFill>
                      <a:srgbClr val="7030A0"/>
                    </a:solidFill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to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drive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the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Ge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electron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and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hole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if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this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case</a:t>
                </a:r>
                <a:r>
                  <a:rPr kumimoji="1" lang="zh-TW" altLang="en-US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happens.</a:t>
                </a: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89" y="4661754"/>
                <a:ext cx="5829300" cy="768159"/>
              </a:xfrm>
              <a:prstGeom prst="rect">
                <a:avLst/>
              </a:prstGeom>
              <a:blipFill rotWithShape="0">
                <a:blip r:embed="rId3"/>
                <a:stretch>
                  <a:fillRect l="-941" b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90CD-5410-414F-9AFB-586E53EE4D21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1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Prospect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751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 smtClean="0"/>
                  <a:t>For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the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ionization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rate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of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the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Ge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electron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and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hole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4K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is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bigger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than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77K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for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both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of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them.</a:t>
                </a:r>
              </a:p>
              <a:p>
                <a:endParaRPr kumimoji="1" lang="en-US" altLang="zh-TW" dirty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We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need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to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use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more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than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>
                        <a:latin typeface="Cambria Math" charset="0"/>
                      </a:rPr>
                      <m:t>𝟑</m:t>
                    </m:r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sup>
                    </m:sSup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𝑽</m:t>
                        </m:r>
                      </m:num>
                      <m:den>
                        <m:r>
                          <a:rPr kumimoji="1" lang="en-US" altLang="zh-TW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𝒄𝒎</m:t>
                        </m:r>
                      </m:den>
                    </m:f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to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drive</a:t>
                </a:r>
                <a:r>
                  <a:rPr kumimoji="1" lang="zh-TW" altLang="en-US" dirty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Ge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electron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and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hole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 smtClean="0"/>
                  <a:t>Next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step:</a:t>
                </a:r>
              </a:p>
              <a:p>
                <a:r>
                  <a:rPr kumimoji="1" lang="en-US" altLang="zh-TW" dirty="0" smtClean="0"/>
                  <a:t>(1)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Figure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out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the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 smtClean="0"/>
                  <a:t>ionization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rate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of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the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impurities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(2)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Jump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into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real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point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contact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detector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Use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real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electric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field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in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detector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to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figure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out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the</a:t>
                </a:r>
                <a:r>
                  <a:rPr kumimoji="1" lang="zh-TW" altLang="en-US" dirty="0" smtClean="0">
                    <a:sym typeface="Wingdings"/>
                  </a:rPr>
                  <a:t> </a:t>
                </a:r>
                <a:r>
                  <a:rPr kumimoji="1" lang="en-US" altLang="zh-TW" dirty="0" smtClean="0">
                    <a:sym typeface="Wingdings"/>
                  </a:rPr>
                  <a:t>gain.</a:t>
                </a:r>
                <a:endParaRPr kumimoji="1"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75188"/>
              </a:xfrm>
              <a:blipFill rotWithShape="0">
                <a:blip r:embed="rId3"/>
                <a:stretch>
                  <a:fillRect l="-928" t="-2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CC3-AAE4-424F-A092-E8666914269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0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BackUp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2680-CEAE-F540-8584-B1639D2D655E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6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Nuclear recoil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461485" y="2070031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47825" y="1690688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latin typeface="Arial" charset="0"/>
                <a:ea typeface="Arial" charset="0"/>
                <a:cs typeface="Arial" charset="0"/>
              </a:rPr>
              <a:t>Dark matter</a:t>
            </a:r>
            <a:endParaRPr kumimoji="1" lang="zh-TW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974842" y="3745027"/>
            <a:ext cx="1414549" cy="141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1752431" y="2639254"/>
            <a:ext cx="872836" cy="48660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9" idx="0"/>
          </p:cNvCxnSpPr>
          <p:nvPr/>
        </p:nvCxnSpPr>
        <p:spPr>
          <a:xfrm flipV="1">
            <a:off x="1682117" y="3138238"/>
            <a:ext cx="883921" cy="60678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583010" y="3130645"/>
            <a:ext cx="1321031" cy="7593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34071" y="5097200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Nuclear</a:t>
            </a:r>
            <a:endParaRPr kumimoji="1"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904041" y="2651922"/>
            <a:ext cx="753687" cy="484966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231009" y="2127490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032889" y="1697209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latin typeface="Arial" charset="0"/>
                <a:ea typeface="Arial" charset="0"/>
                <a:cs typeface="Arial" charset="0"/>
              </a:rPr>
              <a:t>Dark matter</a:t>
            </a:r>
            <a:endParaRPr kumimoji="1" lang="zh-TW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 flipV="1">
            <a:off x="3969158" y="3125113"/>
            <a:ext cx="765462" cy="805501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987170" y="3745027"/>
            <a:ext cx="1414549" cy="141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30225" y="5143575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Nuclear</a:t>
            </a:r>
            <a:endParaRPr kumimoji="1"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-1411429" y="5846349"/>
            <a:ext cx="9309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Nuclear recoil (scattering off)</a:t>
            </a:r>
          </a:p>
          <a:p>
            <a:pPr algn="ctr"/>
            <a:r>
              <a:rPr kumimoji="1" lang="en-US" altLang="zh-TW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NR</a:t>
            </a:r>
            <a:endParaRPr kumimoji="1" lang="zh-TW" altLang="en-US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15059" y="1649608"/>
            <a:ext cx="7211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After </a:t>
            </a:r>
            <a:r>
              <a:rPr kumimoji="1" lang="en-US" altLang="zh-TW" sz="24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nuclear </a:t>
            </a:r>
            <a:r>
              <a:rPr kumimoji="1" lang="en-US" altLang="zh-TW" sz="24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recoil</a:t>
            </a:r>
          </a:p>
          <a:p>
            <a:pPr algn="ctr"/>
            <a:r>
              <a:rPr kumimoji="1" lang="en-US" altLang="zh-TW" sz="24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 It will collide with electrons and atoms</a:t>
            </a:r>
            <a:endParaRPr kumimoji="1" lang="en-US" altLang="zh-TW" sz="2400" b="1" dirty="0" smtClean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429621" y="3062036"/>
            <a:ext cx="488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Non-SM Weak interaction</a:t>
            </a:r>
            <a:endParaRPr kumimoji="1" lang="zh-TW" alt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4140785" y="1426931"/>
            <a:ext cx="2091514" cy="27752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952311" y="901043"/>
            <a:ext cx="89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C000"/>
                </a:solidFill>
              </a:rPr>
              <a:t>t</a:t>
            </a:r>
            <a:endParaRPr kumimoji="1" lang="zh-TW" altLang="en-US" sz="3200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45321" y="2845528"/>
            <a:ext cx="61311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latin typeface="Arial" charset="0"/>
                <a:ea typeface="Arial" charset="0"/>
                <a:cs typeface="Arial" charset="0"/>
              </a:rPr>
              <a:t>Electrons </a:t>
            </a:r>
            <a:r>
              <a:rPr kumimoji="1" lang="en-US" altLang="zh-TW" sz="2800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 e-h pairs</a:t>
            </a:r>
          </a:p>
          <a:p>
            <a:pPr algn="ctr"/>
            <a:r>
              <a:rPr kumimoji="1" lang="en-US" altLang="zh-TW" sz="2800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(Effective ionization energy)</a:t>
            </a:r>
          </a:p>
          <a:p>
            <a:pPr algn="ctr"/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Electronic stopping of heavy ion</a:t>
            </a:r>
          </a:p>
          <a:p>
            <a:pPr algn="ctr"/>
            <a:endParaRPr kumimoji="1" lang="en-US" altLang="zh-TW" sz="3200" b="1" dirty="0" smtClean="0">
              <a:sym typeface="Wingdings"/>
            </a:endParaRPr>
          </a:p>
          <a:p>
            <a:pPr algn="ctr"/>
            <a:r>
              <a:rPr kumimoji="1" lang="en-US" altLang="zh-TW" sz="2800" b="1" dirty="0" smtClean="0">
                <a:latin typeface="Arial" charset="0"/>
                <a:ea typeface="Arial" charset="0"/>
                <a:cs typeface="Arial" charset="0"/>
              </a:rPr>
              <a:t>Atoms</a:t>
            </a:r>
            <a:r>
              <a:rPr kumimoji="1" lang="en-US" altLang="zh-TW" sz="2800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 phonons</a:t>
            </a:r>
          </a:p>
          <a:p>
            <a:pPr algn="ctr"/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Nuclear stopping of heavy ion</a:t>
            </a:r>
          </a:p>
          <a:p>
            <a:pPr algn="ctr"/>
            <a:endParaRPr kumimoji="1" lang="en-US" altLang="zh-TW" sz="2800" b="1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2503171" y="4140555"/>
                <a:ext cx="4037565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</m:t>
                        </m:r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𝟒</m:t>
                        </m:r>
                      </m:sup>
                    </m:sSup>
                    <m:r>
                      <a:rPr kumimoji="1" lang="en-US" altLang="zh-TW" sz="2800" b="1" i="0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~</m:t>
                    </m:r>
                    <m:sSup>
                      <m:sSupPr>
                        <m:ctrlP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TW" sz="2800" b="1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eV</a:t>
                </a:r>
              </a:p>
              <a:p>
                <a:pPr algn="ctr"/>
                <a:r>
                  <a:rPr kumimoji="1" lang="en-US" altLang="zh-TW" sz="2800" b="1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Event rate dependent</a:t>
                </a:r>
                <a:endParaRPr kumimoji="1" lang="zh-TW" altLang="en-US" sz="2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71" y="4140555"/>
                <a:ext cx="4037565" cy="963854"/>
              </a:xfrm>
              <a:prstGeom prst="rect">
                <a:avLst/>
              </a:prstGeom>
              <a:blipFill rotWithShape="0">
                <a:blip r:embed="rId3"/>
                <a:stretch>
                  <a:fillRect t="-5696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454068" y="5536988"/>
            <a:ext cx="624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Fake-Feynman diagram of DM-Nuclear scattering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7731789" y="5963288"/>
                <a:ext cx="4904509" cy="720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800" b="1" i="1" dirty="0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kumimoji="1" lang="en-US" altLang="zh-TW" sz="2800" b="1" i="1" dirty="0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𝒅𝑬</m:t>
                        </m:r>
                      </m:num>
                      <m:den>
                        <m:r>
                          <a:rPr kumimoji="1" lang="en-US" altLang="zh-TW" sz="2800" b="1" i="1" dirty="0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𝒅𝑿</m:t>
                        </m:r>
                      </m:den>
                    </m:f>
                  </m:oMath>
                </a14:m>
                <a:r>
                  <a:rPr kumimoji="1" lang="en-US" altLang="zh-TW" sz="2800" b="1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- dependent</a:t>
                </a:r>
                <a:endParaRPr kumimoji="1" lang="zh-TW" altLang="en-US" sz="2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789" y="5963288"/>
                <a:ext cx="4904509" cy="720903"/>
              </a:xfrm>
              <a:prstGeom prst="rect">
                <a:avLst/>
              </a:prstGeom>
              <a:blipFill rotWithShape="0"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框架 23"/>
          <p:cNvSpPr/>
          <p:nvPr/>
        </p:nvSpPr>
        <p:spPr>
          <a:xfrm>
            <a:off x="6232299" y="2639254"/>
            <a:ext cx="5944174" cy="1963321"/>
          </a:xfrm>
          <a:prstGeom prst="frame">
            <a:avLst>
              <a:gd name="adj1" fmla="val 38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6 點星形 26"/>
          <p:cNvSpPr/>
          <p:nvPr/>
        </p:nvSpPr>
        <p:spPr>
          <a:xfrm>
            <a:off x="5154364" y="2368815"/>
            <a:ext cx="1573632" cy="1573632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306399" y="2862828"/>
            <a:ext cx="1342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Focus!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日期版面配置區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B37F-34CD-4641-AFA8-8292CFEAC60A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33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Electron recoil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461485" y="2070031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47825" y="1690688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Dark matter</a:t>
            </a:r>
            <a:endParaRPr kumimoji="1"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974842" y="3745027"/>
            <a:ext cx="1414549" cy="141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1752431" y="2639254"/>
            <a:ext cx="872836" cy="48660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9" idx="0"/>
          </p:cNvCxnSpPr>
          <p:nvPr/>
        </p:nvCxnSpPr>
        <p:spPr>
          <a:xfrm flipV="1">
            <a:off x="1682117" y="3138238"/>
            <a:ext cx="883921" cy="60678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583010" y="3130645"/>
            <a:ext cx="1321031" cy="7593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34071" y="5097200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904041" y="2651922"/>
            <a:ext cx="753687" cy="484966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231009" y="2127490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032889" y="1697209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Dark matter</a:t>
            </a:r>
            <a:endParaRPr kumimoji="1" lang="zh-TW" altLang="en-US" sz="2400" dirty="0"/>
          </a:p>
        </p:txBody>
      </p:sp>
      <p:cxnSp>
        <p:nvCxnSpPr>
          <p:cNvPr id="14" name="直線接點 13"/>
          <p:cNvCxnSpPr/>
          <p:nvPr/>
        </p:nvCxnSpPr>
        <p:spPr>
          <a:xfrm flipH="1" flipV="1">
            <a:off x="3969158" y="3125113"/>
            <a:ext cx="765462" cy="805501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987170" y="3745027"/>
            <a:ext cx="1414549" cy="141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035493" y="5077728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-1393068" y="5892271"/>
            <a:ext cx="9309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 smtClean="0">
                <a:solidFill>
                  <a:srgbClr val="FF0000"/>
                </a:solidFill>
              </a:rPr>
              <a:t>Electron recoil (scattering off)</a:t>
            </a:r>
          </a:p>
          <a:p>
            <a:pPr algn="ctr"/>
            <a:r>
              <a:rPr kumimoji="1" lang="en-US" altLang="zh-TW" sz="3200" b="1" dirty="0">
                <a:solidFill>
                  <a:srgbClr val="FF0000"/>
                </a:solidFill>
              </a:rPr>
              <a:t>E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R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45986" y="1227401"/>
            <a:ext cx="6832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rgbClr val="7030A0"/>
                </a:solidFill>
              </a:rPr>
              <a:t>After the </a:t>
            </a:r>
            <a:r>
              <a:rPr kumimoji="1" lang="en-US" altLang="zh-TW" sz="2800" b="1" dirty="0" smtClean="0">
                <a:solidFill>
                  <a:srgbClr val="7030A0"/>
                </a:solidFill>
              </a:rPr>
              <a:t>electron </a:t>
            </a:r>
            <a:r>
              <a:rPr kumimoji="1" lang="en-US" altLang="zh-TW" sz="2800" b="1" dirty="0" smtClean="0">
                <a:solidFill>
                  <a:srgbClr val="7030A0"/>
                </a:solidFill>
              </a:rPr>
              <a:t>recoil</a:t>
            </a:r>
          </a:p>
          <a:p>
            <a:pPr algn="ctr"/>
            <a:r>
              <a:rPr kumimoji="1" lang="en-US" altLang="zh-TW" sz="2800" b="1" dirty="0" smtClean="0">
                <a:solidFill>
                  <a:srgbClr val="7030A0"/>
                </a:solidFill>
                <a:sym typeface="Wingdings"/>
              </a:rPr>
              <a:t> It will collide with electrons</a:t>
            </a:r>
            <a:endParaRPr kumimoji="1" lang="en-US" altLang="zh-TW" sz="2800" b="1" dirty="0" smtClean="0">
              <a:solidFill>
                <a:srgbClr val="7030A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429621" y="3062036"/>
            <a:ext cx="488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Non-SM Weak interaction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4140785" y="1426931"/>
            <a:ext cx="2091514" cy="27752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952311" y="901043"/>
            <a:ext cx="89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C000"/>
                </a:solidFill>
              </a:rPr>
              <a:t>t</a:t>
            </a:r>
            <a:endParaRPr kumimoji="1" lang="zh-TW" altLang="en-US" sz="3200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51128" y="2715359"/>
            <a:ext cx="6340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 smtClean="0"/>
              <a:t>Electrons </a:t>
            </a:r>
            <a:r>
              <a:rPr kumimoji="1" lang="en-US" altLang="zh-TW" sz="3200" b="1" dirty="0" smtClean="0">
                <a:sym typeface="Wingdings"/>
              </a:rPr>
              <a:t> e-h pairs</a:t>
            </a:r>
          </a:p>
          <a:p>
            <a:pPr algn="ctr"/>
            <a:r>
              <a:rPr kumimoji="1" lang="en-US" altLang="zh-TW" sz="3200" b="1" dirty="0" smtClean="0">
                <a:sym typeface="Wingdings"/>
              </a:rPr>
              <a:t>(Effective ionization energy</a:t>
            </a:r>
            <a:r>
              <a:rPr kumimoji="1" lang="en-US" altLang="zh-TW" sz="3200" b="1" dirty="0" smtClean="0">
                <a:sym typeface="Wingdings"/>
              </a:rPr>
              <a:t>)</a:t>
            </a:r>
            <a:endParaRPr kumimoji="1" lang="en-US" altLang="zh-TW" sz="3200" b="1" dirty="0" smtClean="0"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503171" y="4140555"/>
                <a:ext cx="4037565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𝟒</m:t>
                        </m:r>
                      </m:sup>
                    </m:sSup>
                    <m:r>
                      <a:rPr kumimoji="1" lang="en-US" altLang="zh-TW" sz="2800" b="1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~</m:t>
                    </m:r>
                    <m:sSup>
                      <m:sSupPr>
                        <m:ctrlP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TW" sz="2800" b="1" dirty="0" smtClean="0">
                    <a:solidFill>
                      <a:srgbClr val="FF0000"/>
                    </a:solidFill>
                  </a:rPr>
                  <a:t>eV</a:t>
                </a:r>
              </a:p>
              <a:p>
                <a:pPr algn="ctr"/>
                <a:r>
                  <a:rPr kumimoji="1" lang="en-US" altLang="zh-TW" sz="2800" b="1" dirty="0" smtClean="0">
                    <a:solidFill>
                      <a:srgbClr val="FF0000"/>
                    </a:solidFill>
                  </a:rPr>
                  <a:t>Event rate dependent</a:t>
                </a:r>
                <a:endParaRPr kumimoji="1"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71" y="4140555"/>
                <a:ext cx="4037565" cy="963854"/>
              </a:xfrm>
              <a:prstGeom prst="rect">
                <a:avLst/>
              </a:prstGeom>
              <a:blipFill rotWithShape="0">
                <a:blip r:embed="rId2"/>
                <a:stretch>
                  <a:fillRect t="-4430" b="-17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7124358" y="6077229"/>
            <a:ext cx="190845" cy="190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40247" y="5645415"/>
            <a:ext cx="1156677" cy="115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043012" y="5147115"/>
            <a:ext cx="603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No phonon basically! Can’t give nuclear much energy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7650312" y="5958154"/>
            <a:ext cx="1732165" cy="428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311270" y="5704074"/>
            <a:ext cx="17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Too big</a:t>
            </a:r>
            <a:r>
              <a:rPr kumimoji="1" lang="mr-IN" altLang="zh-TW" b="1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.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854694" y="5707897"/>
            <a:ext cx="17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Come on!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026113" y="6464455"/>
            <a:ext cx="78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smtClean="0">
                <a:solidFill>
                  <a:srgbClr val="FF0000"/>
                </a:solidFill>
              </a:rPr>
              <a:t>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540246" y="6454961"/>
            <a:ext cx="17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smtClean="0">
                <a:solidFill>
                  <a:srgbClr val="FF0000"/>
                </a:solidFill>
              </a:rPr>
              <a:t>Nuclear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框架 34"/>
          <p:cNvSpPr/>
          <p:nvPr/>
        </p:nvSpPr>
        <p:spPr>
          <a:xfrm>
            <a:off x="6043012" y="5077728"/>
            <a:ext cx="6148988" cy="1780272"/>
          </a:xfrm>
          <a:prstGeom prst="frame">
            <a:avLst>
              <a:gd name="adj1" fmla="val 3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50942" y="5558044"/>
            <a:ext cx="624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accent6">
                    <a:lumMod val="50000"/>
                  </a:schemeClr>
                </a:solidFill>
              </a:rPr>
              <a:t>Fake-Feynman diagram of DM-electron scattering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框架 36"/>
          <p:cNvSpPr/>
          <p:nvPr/>
        </p:nvSpPr>
        <p:spPr>
          <a:xfrm>
            <a:off x="6232299" y="2639255"/>
            <a:ext cx="5944174" cy="1291360"/>
          </a:xfrm>
          <a:prstGeom prst="frame">
            <a:avLst>
              <a:gd name="adj1" fmla="val 38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8" name="6 點星形 37"/>
          <p:cNvSpPr/>
          <p:nvPr/>
        </p:nvSpPr>
        <p:spPr>
          <a:xfrm>
            <a:off x="5154364" y="2368815"/>
            <a:ext cx="1573632" cy="1573632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306399" y="2862828"/>
            <a:ext cx="1342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Focus!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日期版面配置區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CFE4-DCAC-C449-A5E7-17ED7F9F345F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25" name="頁尾版面配置區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46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" y="166255"/>
            <a:ext cx="8141969" cy="6691745"/>
          </a:xfrm>
        </p:spPr>
      </p:pic>
      <p:sp>
        <p:nvSpPr>
          <p:cNvPr id="5" name="文字方塊 4"/>
          <p:cNvSpPr txBox="1"/>
          <p:nvPr/>
        </p:nvSpPr>
        <p:spPr>
          <a:xfrm>
            <a:off x="6517179" y="2244436"/>
            <a:ext cx="7631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Different DM Mass</a:t>
            </a:r>
          </a:p>
          <a:p>
            <a:r>
              <a:rPr kumimoji="1" lang="en-US" altLang="zh-TW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Different Recoil energy</a:t>
            </a:r>
          </a:p>
          <a:p>
            <a:r>
              <a:rPr kumimoji="1" lang="en-US" altLang="zh-TW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Different Relative event rate!</a:t>
            </a:r>
            <a:endParaRPr kumimoji="1" lang="zh-TW" altLang="en-US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092728" y="5369057"/>
            <a:ext cx="447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7030A0"/>
                </a:solidFill>
              </a:rPr>
              <a:t>GeV to MeV dark matters</a:t>
            </a:r>
            <a:endParaRPr kumimoji="1"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B8-94FF-154F-B145-EB20695307A6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32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Before the talk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Detector project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Cryogenic knowledge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Filled with “Solid-State Physics”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Try my best to explain the jargon well.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D42-95DF-444A-B016-BFCBFE5C2AD1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8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Qualitative and Quantitative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The principles of our experiment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The issues we are engaging in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The conclusion 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prospect 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F639-6AA7-C246-A93D-18E12058B9D2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0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å½æ carto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0" y="0"/>
            <a:ext cx="4941286" cy="32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469147" y="338766"/>
            <a:ext cx="6722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latin typeface="Arial" charset="0"/>
                <a:ea typeface="Arial" charset="0"/>
                <a:cs typeface="Arial" charset="0"/>
              </a:rPr>
              <a:t>Predicted by gravitation:</a:t>
            </a:r>
          </a:p>
          <a:p>
            <a:endParaRPr kumimoji="1"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TW" sz="2400" dirty="0" smtClean="0">
                <a:latin typeface="Arial" charset="0"/>
                <a:ea typeface="Arial" charset="0"/>
                <a:cs typeface="Arial" charset="0"/>
              </a:rPr>
              <a:t>The velocity of the stars </a:t>
            </a:r>
          </a:p>
          <a:p>
            <a:r>
              <a:rPr kumimoji="1" lang="en-US" altLang="zh-TW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en-US" altLang="zh-TW" sz="2400" dirty="0">
                <a:latin typeface="Arial" charset="0"/>
                <a:ea typeface="Arial" charset="0"/>
                <a:cs typeface="Arial" charset="0"/>
                <a:sym typeface="Wingdings"/>
              </a:rPr>
              <a:t>I</a:t>
            </a:r>
            <a:r>
              <a:rPr kumimoji="1" lang="en-US" altLang="zh-TW" sz="2400" dirty="0" smtClean="0">
                <a:latin typeface="Arial" charset="0"/>
                <a:ea typeface="Arial" charset="0"/>
                <a:cs typeface="Arial" charset="0"/>
              </a:rPr>
              <a:t>nconsistent with the existing law </a:t>
            </a:r>
          </a:p>
          <a:p>
            <a:pPr marL="342900" indent="-342900">
              <a:buFont typeface="Wingdings" charset="2"/>
              <a:buChar char="è"/>
            </a:pPr>
            <a:r>
              <a:rPr kumimoji="1" lang="en-US" altLang="zh-TW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Missing mass in our universe!</a:t>
            </a:r>
          </a:p>
          <a:p>
            <a:pPr marL="342900" indent="-342900">
              <a:buFont typeface="Wingdings" charset="2"/>
              <a:buChar char="è"/>
            </a:pPr>
            <a:endParaRPr kumimoji="1" lang="en-US" altLang="zh-TW" sz="2400" dirty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342900" indent="-342900">
              <a:buFont typeface="Wingdings" charset="2"/>
              <a:buChar char="è"/>
            </a:pPr>
            <a:r>
              <a:rPr kumimoji="1" lang="en-US" altLang="zh-TW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Weakly Interacting Massive Particles(WIMPs)</a:t>
            </a:r>
          </a:p>
        </p:txBody>
      </p:sp>
      <p:sp>
        <p:nvSpPr>
          <p:cNvPr id="5" name="框架 4"/>
          <p:cNvSpPr/>
          <p:nvPr/>
        </p:nvSpPr>
        <p:spPr>
          <a:xfrm>
            <a:off x="1" y="3762316"/>
            <a:ext cx="11559395" cy="3114136"/>
          </a:xfrm>
          <a:prstGeom prst="frame">
            <a:avLst>
              <a:gd name="adj1" fmla="val 1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915291" y="4844931"/>
            <a:ext cx="948905" cy="9489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7147" y="517585"/>
            <a:ext cx="207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WIMPs</a:t>
            </a:r>
            <a:endParaRPr kumimoji="1" lang="zh-TW" altLang="en-US" sz="32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7033" y="5927092"/>
            <a:ext cx="86235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Purity: Ge</a:t>
            </a:r>
          </a:p>
          <a:p>
            <a:r>
              <a:rPr kumimoji="1" lang="en-US" altLang="zh-TW" sz="2800" dirty="0" smtClean="0"/>
              <a:t>Impurity: Be, Al, Ga, (3A)-hole. “</a:t>
            </a:r>
            <a:r>
              <a:rPr kumimoji="1" lang="en-US" altLang="zh-TW" sz="2800" b="1" dirty="0" smtClean="0">
                <a:solidFill>
                  <a:srgbClr val="FF0000"/>
                </a:solidFill>
              </a:rPr>
              <a:t>P-type detector</a:t>
            </a:r>
            <a:r>
              <a:rPr kumimoji="1" lang="en-US" altLang="zh-TW" sz="2800" dirty="0" smtClean="0"/>
              <a:t>”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 </a:t>
            </a:r>
          </a:p>
          <a:p>
            <a:endParaRPr kumimoji="1"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53417" y="5093896"/>
            <a:ext cx="414069" cy="41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553416" y="4490814"/>
            <a:ext cx="414069" cy="41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712183" y="4104648"/>
            <a:ext cx="18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electron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60450" y="5488661"/>
            <a:ext cx="184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7030A0"/>
                </a:solidFill>
              </a:rPr>
              <a:t>hole</a:t>
            </a:r>
            <a:endParaRPr kumimoji="1"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8442" y="3977954"/>
            <a:ext cx="22837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smtClean="0"/>
              <a:t>E-h generated</a:t>
            </a:r>
          </a:p>
          <a:p>
            <a:r>
              <a:rPr kumimoji="1" lang="en-US" altLang="zh-TW" sz="2800" dirty="0" smtClean="0"/>
              <a:t>Mechanism:</a:t>
            </a:r>
          </a:p>
          <a:p>
            <a:r>
              <a:rPr kumimoji="1" lang="en-US" altLang="zh-TW" sz="2800" dirty="0" smtClean="0"/>
              <a:t>(1)Excitation</a:t>
            </a:r>
          </a:p>
          <a:p>
            <a:r>
              <a:rPr kumimoji="1" lang="en-US" altLang="zh-TW" sz="2800" dirty="0" smtClean="0"/>
              <a:t>(2)Ionization</a:t>
            </a:r>
            <a:endParaRPr kumimoji="1"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-34507" y="5030193"/>
            <a:ext cx="879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zh-TW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864196" y="4965441"/>
            <a:ext cx="879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zh-TW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直線箭頭接點 16"/>
          <p:cNvCxnSpPr/>
          <p:nvPr/>
        </p:nvCxnSpPr>
        <p:spPr>
          <a:xfrm>
            <a:off x="2870948" y="5300930"/>
            <a:ext cx="484106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420212" y="4734608"/>
            <a:ext cx="379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7030A0"/>
                </a:solidFill>
              </a:rPr>
              <a:t>Drifted in the crystal</a:t>
            </a:r>
            <a:endParaRPr kumimoji="1" lang="zh-TW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7760896" y="3288201"/>
            <a:ext cx="0" cy="3531443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460734" y="2973871"/>
            <a:ext cx="5365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chemeClr val="accent4">
                    <a:lumMod val="75000"/>
                  </a:schemeClr>
                </a:solidFill>
              </a:rPr>
              <a:t>Reach through region</a:t>
            </a:r>
          </a:p>
          <a:p>
            <a:pPr algn="ctr"/>
            <a:r>
              <a:rPr kumimoji="1" lang="en-US" altLang="zh-TW" sz="2400" b="1" dirty="0" smtClean="0">
                <a:solidFill>
                  <a:schemeClr val="accent4">
                    <a:lumMod val="75000"/>
                  </a:schemeClr>
                </a:solidFill>
              </a:rPr>
              <a:t>(Low E region)</a:t>
            </a:r>
            <a:endParaRPr kumimoji="1" lang="zh-TW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195149" y="2988486"/>
            <a:ext cx="5365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chemeClr val="accent4">
                    <a:lumMod val="75000"/>
                  </a:schemeClr>
                </a:solidFill>
              </a:rPr>
              <a:t>Avalanche region</a:t>
            </a:r>
          </a:p>
          <a:p>
            <a:pPr algn="ctr"/>
            <a:r>
              <a:rPr kumimoji="1" lang="en-US" altLang="zh-TW" sz="2400" b="1" dirty="0" smtClean="0">
                <a:solidFill>
                  <a:schemeClr val="accent4">
                    <a:lumMod val="75000"/>
                  </a:schemeClr>
                </a:solidFill>
              </a:rPr>
              <a:t>(High E region)</a:t>
            </a:r>
            <a:endParaRPr kumimoji="1" lang="zh-TW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986213" y="4012315"/>
            <a:ext cx="372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7030A0"/>
                </a:solidFill>
              </a:rPr>
              <a:t>Give out </a:t>
            </a:r>
            <a:r>
              <a:rPr kumimoji="1" lang="en-US" altLang="zh-TW" sz="2400" b="1" smtClean="0">
                <a:solidFill>
                  <a:srgbClr val="7030A0"/>
                </a:solidFill>
              </a:rPr>
              <a:t>many electrons</a:t>
            </a:r>
            <a:endParaRPr kumimoji="1" lang="zh-TW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2" name="直線箭頭接點 31"/>
          <p:cNvCxnSpPr/>
          <p:nvPr/>
        </p:nvCxnSpPr>
        <p:spPr>
          <a:xfrm flipV="1">
            <a:off x="7898920" y="4407035"/>
            <a:ext cx="912348" cy="9123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/>
          <p:cNvCxnSpPr/>
          <p:nvPr/>
        </p:nvCxnSpPr>
        <p:spPr>
          <a:xfrm flipV="1">
            <a:off x="7840588" y="5313021"/>
            <a:ext cx="1292726" cy="191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/>
          <p:cNvCxnSpPr/>
          <p:nvPr/>
        </p:nvCxnSpPr>
        <p:spPr>
          <a:xfrm>
            <a:off x="7839352" y="5297308"/>
            <a:ext cx="988344" cy="9943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8906151" y="4863209"/>
            <a:ext cx="213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b="1" dirty="0" smtClean="0">
                <a:solidFill>
                  <a:srgbClr val="7030A0"/>
                </a:solidFill>
              </a:rPr>
              <a:t>G(T,E</a:t>
            </a:r>
            <a:r>
              <a:rPr kumimoji="1" lang="mr-IN" altLang="zh-TW" sz="4800" b="1" dirty="0" smtClean="0">
                <a:solidFill>
                  <a:srgbClr val="7030A0"/>
                </a:solidFill>
              </a:rPr>
              <a:t>…</a:t>
            </a:r>
            <a:r>
              <a:rPr kumimoji="1" lang="en-US" altLang="zh-TW" sz="4800" b="1" dirty="0" smtClean="0">
                <a:solidFill>
                  <a:srgbClr val="7030A0"/>
                </a:solidFill>
              </a:rPr>
              <a:t>)</a:t>
            </a:r>
            <a:endParaRPr kumimoji="1"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878993" y="6100778"/>
            <a:ext cx="3586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b="1" smtClean="0">
                <a:solidFill>
                  <a:srgbClr val="7030A0"/>
                </a:solidFill>
              </a:rPr>
              <a:t>Amplification</a:t>
            </a:r>
            <a:endParaRPr kumimoji="1"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CF30-E8EB-374E-96ED-F9208029A9CB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43" name="頁尾版面配置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72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Examples from other people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139"/>
            <a:ext cx="6720969" cy="4856672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19" y="1384140"/>
            <a:ext cx="5697970" cy="5145002"/>
          </a:xfrm>
          <a:prstGeom prst="rect">
            <a:avLst/>
          </a:prstGeom>
        </p:spPr>
      </p:pic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5C4-E3FF-7241-B1C2-86ED53C8051B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0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Clarification(Solid-State Physics)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21439"/>
              </p:ext>
            </p:extLst>
          </p:nvPr>
        </p:nvGraphicFramePr>
        <p:xfrm>
          <a:off x="6090249" y="2084415"/>
          <a:ext cx="5574102" cy="38678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8034"/>
                <a:gridCol w="1858034"/>
                <a:gridCol w="1858034"/>
              </a:tblGrid>
              <a:tr h="128927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Excitation</a:t>
                      </a:r>
                    </a:p>
                    <a:p>
                      <a:r>
                        <a:rPr lang="en-US" altLang="zh-TW" dirty="0" smtClean="0"/>
                        <a:t>(Ionization)</a:t>
                      </a: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-Ge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Ionization</a:t>
                      </a:r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-Impurities</a:t>
                      </a:r>
                    </a:p>
                  </a:txBody>
                  <a:tcPr/>
                </a:tc>
              </a:tr>
              <a:tr h="128927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3.3eV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0.01eV</a:t>
                      </a:r>
                      <a:endParaRPr lang="zh-TW" altLang="en-US" dirty="0"/>
                    </a:p>
                  </a:txBody>
                  <a:tcPr/>
                </a:tc>
              </a:tr>
              <a:tr h="128927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77K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3.0eV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0.01eV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utoShape 8" descr="Ionizationãçåçæå°çµæ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5" y="3803131"/>
            <a:ext cx="3439124" cy="225964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6" y="1393452"/>
            <a:ext cx="3457754" cy="278851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05687" y="2427260"/>
            <a:ext cx="228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e-h pair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3844" y="4671342"/>
            <a:ext cx="2284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e-ion pair</a:t>
            </a:r>
          </a:p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(e-h pair)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0" y="591838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 smtClean="0">
                <a:solidFill>
                  <a:srgbClr val="FF0000"/>
                </a:solidFill>
              </a:rPr>
              <a:t>*In our topic, we call them “Ionization” and “e-h pair” totally</a:t>
            </a:r>
          </a:p>
          <a:p>
            <a:pPr algn="ctr"/>
            <a:r>
              <a:rPr kumimoji="1" lang="en-US" altLang="zh-TW" sz="2800" dirty="0" smtClean="0">
                <a:solidFill>
                  <a:srgbClr val="FF0000"/>
                </a:solidFill>
                <a:sym typeface="Wingdings"/>
              </a:rPr>
              <a:t> The one energy that can produce e-h pair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21570" y="1487442"/>
            <a:ext cx="91281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The energy to produce</a:t>
            </a:r>
            <a:r>
              <a:rPr lang="en-US" altLang="zh-TW" sz="2800" b="1" dirty="0" smtClean="0"/>
              <a:t> </a:t>
            </a:r>
            <a:r>
              <a:rPr lang="en-US" altLang="zh-TW" sz="2800" b="1" dirty="0" smtClean="0"/>
              <a:t>E-h pair</a:t>
            </a:r>
            <a:endParaRPr lang="zh-TW" altLang="en-US" sz="2800" b="1" dirty="0" smtClean="0"/>
          </a:p>
          <a:p>
            <a:endParaRPr kumimoji="1" lang="zh-TW" altLang="en-US" dirty="0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24A5-AD5F-9045-BAAC-3227D92CAA7D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8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Issue? </a:t>
            </a:r>
            <a:endParaRPr kumimoji="1" lang="zh-TW" altLang="en-US" dirty="0"/>
          </a:p>
        </p:txBody>
      </p:sp>
      <p:sp>
        <p:nvSpPr>
          <p:cNvPr id="4" name="6 點星形 3"/>
          <p:cNvSpPr/>
          <p:nvPr/>
        </p:nvSpPr>
        <p:spPr>
          <a:xfrm>
            <a:off x="1828800" y="1259457"/>
            <a:ext cx="2605178" cy="2605178"/>
          </a:xfrm>
          <a:prstGeom prst="star6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84407" y="1961881"/>
            <a:ext cx="1759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7200" dirty="0" smtClean="0">
                <a:solidFill>
                  <a:srgbClr val="7030A0"/>
                </a:solidFill>
              </a:rPr>
              <a:t>4K</a:t>
            </a:r>
            <a:endParaRPr kumimoji="1" lang="zh-TW" altLang="en-US" sz="7200" dirty="0">
              <a:solidFill>
                <a:srgbClr val="7030A0"/>
              </a:solidFill>
            </a:endParaRPr>
          </a:p>
        </p:txBody>
      </p:sp>
      <p:sp>
        <p:nvSpPr>
          <p:cNvPr id="6" name="橢圓圖說文字 5"/>
          <p:cNvSpPr/>
          <p:nvPr/>
        </p:nvSpPr>
        <p:spPr>
          <a:xfrm>
            <a:off x="3372928" y="255258"/>
            <a:ext cx="4925683" cy="1259457"/>
          </a:xfrm>
          <a:prstGeom prst="wedgeEllipseCallout">
            <a:avLst>
              <a:gd name="adj1" fmla="val -44301"/>
              <a:gd name="adj2" fmla="val 7482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592901" y="681304"/>
            <a:ext cx="448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7030A0"/>
                </a:solidFill>
              </a:rPr>
              <a:t>I have the low background!</a:t>
            </a:r>
            <a:endParaRPr kumimoji="1"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08824" y="3919568"/>
            <a:ext cx="426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rgbClr val="7030A0"/>
                </a:solidFill>
              </a:rPr>
              <a:t>Liquid Helium</a:t>
            </a:r>
            <a:endParaRPr kumimoji="1" lang="zh-TW" altLang="en-US" sz="3600" b="1" dirty="0">
              <a:solidFill>
                <a:srgbClr val="7030A0"/>
              </a:solidFill>
            </a:endParaRPr>
          </a:p>
        </p:txBody>
      </p:sp>
      <p:sp>
        <p:nvSpPr>
          <p:cNvPr id="15" name="6 點星形 14"/>
          <p:cNvSpPr/>
          <p:nvPr/>
        </p:nvSpPr>
        <p:spPr>
          <a:xfrm>
            <a:off x="7545238" y="2956132"/>
            <a:ext cx="2605178" cy="2605178"/>
          </a:xfrm>
          <a:prstGeom prst="star6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967932" y="3659514"/>
            <a:ext cx="1759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7200" dirty="0" smtClean="0">
                <a:solidFill>
                  <a:schemeClr val="accent6">
                    <a:lumMod val="75000"/>
                  </a:schemeClr>
                </a:solidFill>
              </a:rPr>
              <a:t>77K</a:t>
            </a:r>
            <a:endParaRPr kumimoji="1" lang="zh-TW" alt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06728" y="5561310"/>
            <a:ext cx="426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accent6">
                    <a:lumMod val="75000"/>
                  </a:schemeClr>
                </a:solidFill>
              </a:rPr>
              <a:t>Liquid Nitrogen</a:t>
            </a:r>
            <a:endParaRPr kumimoji="1" lang="zh-TW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橢圓圖說文字 18"/>
          <p:cNvSpPr/>
          <p:nvPr/>
        </p:nvSpPr>
        <p:spPr>
          <a:xfrm>
            <a:off x="7129731" y="1332152"/>
            <a:ext cx="4925683" cy="1259457"/>
          </a:xfrm>
          <a:prstGeom prst="wedgeEllipseCallout">
            <a:avLst>
              <a:gd name="adj1" fmla="val -6472"/>
              <a:gd name="adj2" fmla="val 12962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569678" y="1729435"/>
            <a:ext cx="448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6">
                    <a:lumMod val="75000"/>
                  </a:schemeClr>
                </a:solidFill>
              </a:rPr>
              <a:t>I’m easy to be achieved!</a:t>
            </a:r>
            <a:endParaRPr kumimoji="1"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28326" y="3334793"/>
            <a:ext cx="227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Versus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43851" y="4304378"/>
                <a:ext cx="6882441" cy="2246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2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Winner or Loser?</a:t>
                </a:r>
              </a:p>
              <a:p>
                <a:endParaRPr kumimoji="1" lang="en-US" altLang="zh-TW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𝑺𝒊𝒈𝒏𝒂𝒍</m:t>
                          </m:r>
                        </m:num>
                        <m:den>
                          <m:r>
                            <a:rPr kumimoji="1" lang="en-US" altLang="zh-TW" sz="4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𝑵𝒐𝒊𝒔𝒆</m:t>
                          </m:r>
                        </m:den>
                      </m:f>
                    </m:oMath>
                  </m:oMathPara>
                </a14:m>
                <a:endParaRPr kumimoji="1" lang="en-US" altLang="zh-TW" sz="40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" y="4304378"/>
                <a:ext cx="6882441" cy="2246449"/>
              </a:xfrm>
              <a:prstGeom prst="rect">
                <a:avLst/>
              </a:prstGeom>
              <a:blipFill rotWithShape="0">
                <a:blip r:embed="rId2"/>
                <a:stretch>
                  <a:fillRect l="-2214" t="-3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6745856" y="6151348"/>
            <a:ext cx="375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(Beijing Tsing-Hua University)</a:t>
            </a:r>
            <a:endParaRPr kumimoji="1" lang="zh-TW" altLang="en-US" sz="2400" dirty="0"/>
          </a:p>
        </p:txBody>
      </p:sp>
      <p:sp>
        <p:nvSpPr>
          <p:cNvPr id="23" name="日期版面配置區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40C6-518E-C941-9864-4DBCB673A7D0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05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Non-trivial issues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Breakdown voltage</a:t>
            </a:r>
          </a:p>
          <a:p>
            <a:r>
              <a:rPr kumimoji="1" lang="en-US" altLang="zh-TW" dirty="0" smtClean="0"/>
              <a:t>Leakage current</a:t>
            </a:r>
          </a:p>
          <a:p>
            <a:r>
              <a:rPr kumimoji="1" lang="mr-IN" altLang="zh-TW" dirty="0" smtClean="0"/>
              <a:t>……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Many issues at there!</a:t>
            </a:r>
          </a:p>
          <a:p>
            <a:endParaRPr kumimoji="1" lang="en-US" altLang="zh-TW" dirty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At the beginning, we start at “Gain” without other noises!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35F8-B328-BF45-AF0D-9C5EFD583C78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81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Gain factor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How do we know about the gain?</a:t>
            </a:r>
          </a:p>
          <a:p>
            <a:r>
              <a:rPr kumimoji="1" lang="en-US" altLang="zh-TW" dirty="0" smtClean="0">
                <a:sym typeface="Wingdings"/>
              </a:rPr>
              <a:t> We need to know about the number of e-h pair we can produce! 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*Ionization rate</a:t>
            </a:r>
          </a:p>
          <a:p>
            <a:r>
              <a:rPr kumimoji="1" lang="en-US" altLang="zh-TW" dirty="0" smtClean="0">
                <a:sym typeface="Wingdings"/>
              </a:rPr>
              <a:t> How many e-h pairs will be produced during the avalanche region?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656-7C32-B64A-835F-EF32C875AF78}" type="datetime1">
              <a:rPr kumimoji="1" lang="zh-TW" altLang="en-US" smtClean="0"/>
              <a:t>2019/8/21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GeIA group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D5C-6C2F-6D42-9009-DF67783FCDAD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63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903</Words>
  <Application>Microsoft Macintosh PowerPoint</Application>
  <PresentationFormat>寬螢幕</PresentationFormat>
  <Paragraphs>237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Cambria Math</vt:lpstr>
      <vt:lpstr>Mangal</vt:lpstr>
      <vt:lpstr>Wingdings</vt:lpstr>
      <vt:lpstr>新細明體</vt:lpstr>
      <vt:lpstr>Arial</vt:lpstr>
      <vt:lpstr>Office 佈景主題</vt:lpstr>
      <vt:lpstr>Direct Detection of the Dark Matter: Germanium detector Internal Amplification(GeIA) (Battle between “liquid Ne-77K” and “He-4K”) </vt:lpstr>
      <vt:lpstr>Before the talk….</vt:lpstr>
      <vt:lpstr>Outline – Qualitative and Quantitative</vt:lpstr>
      <vt:lpstr>PowerPoint 簡報</vt:lpstr>
      <vt:lpstr>Examples from other people</vt:lpstr>
      <vt:lpstr>Clarification(Solid-State Physics)</vt:lpstr>
      <vt:lpstr>Issue? </vt:lpstr>
      <vt:lpstr>Non-trivial issues</vt:lpstr>
      <vt:lpstr>Gain factor </vt:lpstr>
      <vt:lpstr>Parameter(1): Mean free path</vt:lpstr>
      <vt:lpstr>Parameter(2): Relaxation time</vt:lpstr>
      <vt:lpstr>Parameter(3): Velocity</vt:lpstr>
      <vt:lpstr>Parameter(4): Ionization rate</vt:lpstr>
      <vt:lpstr>Results – Ionization rate(1/cm)</vt:lpstr>
      <vt:lpstr>Conclusion and Prospect</vt:lpstr>
      <vt:lpstr>BackUp</vt:lpstr>
      <vt:lpstr>Nuclear recoil</vt:lpstr>
      <vt:lpstr>Electron recoil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Detection of the Dark Matter: Germanium detector Internal amplification (Battle of the liquid He and </dc:title>
  <dc:creator>Chih-Hsiang Yeh</dc:creator>
  <cp:lastModifiedBy>Chih-Hsiang Yeh</cp:lastModifiedBy>
  <cp:revision>38</cp:revision>
  <cp:lastPrinted>2019-08-21T05:54:43Z</cp:lastPrinted>
  <dcterms:created xsi:type="dcterms:W3CDTF">2019-08-20T14:58:34Z</dcterms:created>
  <dcterms:modified xsi:type="dcterms:W3CDTF">2019-08-21T13:12:28Z</dcterms:modified>
</cp:coreProperties>
</file>