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73" r:id="rId6"/>
    <p:sldId id="268" r:id="rId7"/>
    <p:sldId id="27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2"/>
    <p:restoredTop sz="94718"/>
  </p:normalViewPr>
  <p:slideViewPr>
    <p:cSldViewPr snapToGrid="0" snapToObjects="1">
      <p:cViewPr>
        <p:scale>
          <a:sx n="89" d="100"/>
          <a:sy n="89" d="100"/>
        </p:scale>
        <p:origin x="-7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79379-13E0-B040-BEB1-A6E12A5C3BBD}" type="datetimeFigureOut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4047-1B6D-C345-ADCB-3F8C66224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834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4047-1B6D-C345-ADCB-3F8C662242B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28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 smtClean="0"/>
              <a:t>按一下以編輯母片副標題樣式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FED-C9FC-8544-A20C-87319CBA8B8A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875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AADC-FF72-0D44-8866-BB4EADB567DC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D978-2F93-1E48-A370-1FC14FCF02C2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578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2680-CEAE-F540-8584-B1639D2D655E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00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900-9B56-8A47-BBCF-4275361A797A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916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549-0347-3445-B7B1-87A0261BBA55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41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F79-30EC-DD47-9B33-148940D68926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55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2088-3C1E-D042-BA18-19C5AA1A1730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90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C57-E362-664C-B40B-98AE35C7EA7E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748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8665-33A0-254C-A041-552D73468C02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992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4A5B-4A42-414B-8C5A-41F7F4474A7B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27CD0-7920-C640-A8CD-0A862F52FD29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11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>
                <a:solidFill>
                  <a:srgbClr val="FF0000"/>
                </a:solidFill>
              </a:rPr>
              <a:t>Direct Detection of the Dark Matter:</a:t>
            </a:r>
            <a:br>
              <a:rPr kumimoji="1" lang="en-US" altLang="zh-TW" sz="5400" dirty="0" smtClean="0">
                <a:solidFill>
                  <a:srgbClr val="FF0000"/>
                </a:solidFill>
              </a:rPr>
            </a:br>
            <a:r>
              <a:rPr kumimoji="1" lang="en-US" altLang="zh-TW" sz="4000" dirty="0" smtClean="0">
                <a:solidFill>
                  <a:srgbClr val="FF0000"/>
                </a:solidFill>
              </a:rPr>
              <a:t>Germanium detector Internal Amplification(</a:t>
            </a:r>
            <a:r>
              <a:rPr kumimoji="1" lang="en-US" altLang="zh-TW" sz="4000" dirty="0" err="1" smtClean="0">
                <a:solidFill>
                  <a:srgbClr val="FF0000"/>
                </a:solidFill>
              </a:rPr>
              <a:t>GeIA</a:t>
            </a:r>
            <a:r>
              <a:rPr kumimoji="1" lang="en-US" altLang="zh-TW" sz="4000" dirty="0" smtClean="0">
                <a:solidFill>
                  <a:srgbClr val="FF0000"/>
                </a:solidFill>
              </a:rPr>
              <a:t>)</a:t>
            </a:r>
            <a:r>
              <a:rPr kumimoji="1" lang="en-US" altLang="zh-TW" sz="4000" dirty="0">
                <a:solidFill>
                  <a:srgbClr val="FF0000"/>
                </a:solidFill>
              </a:rPr>
              <a:t/>
            </a:r>
            <a:br>
              <a:rPr kumimoji="1" lang="en-US" altLang="zh-TW" sz="4000" dirty="0">
                <a:solidFill>
                  <a:srgbClr val="FF0000"/>
                </a:solidFill>
              </a:rPr>
            </a:br>
            <a:endParaRPr kumimoji="1"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96397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*Chih-Hsiang Yeh, </a:t>
            </a:r>
            <a:r>
              <a:rPr kumimoji="1" lang="en-US" altLang="zh-TW" dirty="0" err="1" smtClean="0"/>
              <a:t>Tsz</a:t>
            </a:r>
            <a:r>
              <a:rPr kumimoji="1" lang="en-US" altLang="zh-TW" dirty="0" smtClean="0"/>
              <a:t>-King Henry Wong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Institute of Physics, Academic </a:t>
            </a:r>
            <a:r>
              <a:rPr kumimoji="1" lang="en-US" altLang="zh-TW" dirty="0" err="1" smtClean="0"/>
              <a:t>Sinica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IoPAS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August 21, 2019 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ABF4-4598-CC46-9611-F81E0E27E58C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6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Parameter(1): Mean free path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*Definition:</a:t>
            </a:r>
          </a:p>
          <a:p>
            <a:r>
              <a:rPr kumimoji="1" lang="en-US" altLang="zh-TW" dirty="0" smtClean="0"/>
              <a:t>How far the electron(hole) can run without colliding with others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(Relaxation time) * (velocity)</a:t>
            </a:r>
          </a:p>
          <a:p>
            <a:endParaRPr kumimoji="1"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CB7F-BAF9-394E-89EF-3DBDD1644092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90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Parameter(2): Relaxation time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TW" dirty="0" smtClean="0"/>
                  <a:t>How long the electron(hole) can run without colliding with others</a:t>
                </a:r>
              </a:p>
              <a:p>
                <a:r>
                  <a:rPr kumimoji="1" lang="en-US" altLang="zh-TW" dirty="0" smtClean="0"/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mr-IN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×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𝑒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 smtClean="0">
                    <a:ea typeface="Cambria Math" charset="0"/>
                    <a:cs typeface="Cambria Math" charset="0"/>
                  </a:rPr>
                  <a:t>(1)</a:t>
                </a:r>
                <a14:m>
                  <m:oMath xmlns:m="http://schemas.openxmlformats.org/officeDocument/2006/math">
                    <m:r>
                      <a:rPr kumimoji="1" lang="mr-IN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kumimoji="1" lang="en-US" altLang="zh-TW" dirty="0" smtClean="0"/>
                  <a:t>(mobility)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charset="0"/>
                          </a:rPr>
                          <m:t>(1+</m:t>
                        </m:r>
                        <m:f>
                          <m:fPr>
                            <m:ctrlPr>
                              <a:rPr kumimoji="1" lang="mr-IN" altLang="zh-TW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𝐸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𝑠𝑎𝑡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zh-TW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den>
                    </m:f>
                  </m:oMath>
                </a14:m>
                <a:endParaRPr kumimoji="1" lang="en-US" altLang="zh-TW" dirty="0" smtClean="0"/>
              </a:p>
              <a:p>
                <a:endParaRPr kumimoji="1" lang="en-US" altLang="zh-TW" b="0" dirty="0" smtClean="0">
                  <a:ea typeface="Cambria Math" charset="0"/>
                  <a:cs typeface="Cambria Math" charset="0"/>
                </a:endParaRPr>
              </a:p>
              <a:p>
                <a:r>
                  <a:rPr kumimoji="1" lang="en-US" altLang="zh-TW" b="0" dirty="0" smtClean="0">
                    <a:ea typeface="Cambria Math" charset="0"/>
                    <a:cs typeface="Cambria Math" charset="0"/>
                  </a:rPr>
                  <a:t>(2)m*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TW" dirty="0" smtClean="0"/>
                  <a:t>(Effective mass): bounded electron (F=m*a)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Use effective mass to do the approximation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electron</a:t>
                </a:r>
                <a:r>
                  <a:rPr kumimoji="1" lang="zh-TW" altLang="en-US" dirty="0" smtClean="0">
                    <a:sym typeface="Wingdings"/>
                  </a:rPr>
                  <a:t>* </a:t>
                </a:r>
                <a:r>
                  <a:rPr kumimoji="1" lang="en-US" altLang="zh-TW" dirty="0" smtClean="0">
                    <a:sym typeface="Wingdings"/>
                  </a:rPr>
                  <a:t>=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0.21</a:t>
                </a:r>
                <a:r>
                  <a:rPr kumimoji="1" lang="zh-TW" altLang="en-US" dirty="0" smtClean="0">
                    <a:sym typeface="Wingdings"/>
                  </a:rPr>
                  <a:t>*</a:t>
                </a:r>
                <a:r>
                  <a:rPr kumimoji="1" lang="en-US" altLang="zh-TW" dirty="0" smtClean="0">
                    <a:sym typeface="Wingdings"/>
                  </a:rPr>
                  <a:t>(free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e-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mass),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hole</a:t>
                </a:r>
                <a:r>
                  <a:rPr kumimoji="1" lang="zh-TW" altLang="en-US" dirty="0" smtClean="0">
                    <a:sym typeface="Wingdings"/>
                  </a:rPr>
                  <a:t>* </a:t>
                </a:r>
                <a:r>
                  <a:rPr kumimoji="1" lang="en-US" altLang="zh-TW" dirty="0" smtClean="0">
                    <a:sym typeface="Wingdings"/>
                  </a:rPr>
                  <a:t>=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0.12</a:t>
                </a:r>
                <a:r>
                  <a:rPr kumimoji="1" lang="zh-TW" altLang="en-US" dirty="0" smtClean="0">
                    <a:sym typeface="Wingdings"/>
                  </a:rPr>
                  <a:t>*</a:t>
                </a:r>
                <a:r>
                  <a:rPr kumimoji="1" lang="en-US" altLang="zh-TW" dirty="0" smtClean="0">
                    <a:sym typeface="Wingdings"/>
                  </a:rPr>
                  <a:t>(free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e-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mass)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endParaRPr kumimoji="1" lang="en-US" altLang="zh-TW" dirty="0" smtClean="0">
                  <a:sym typeface="Wingdings"/>
                </a:endParaRPr>
              </a:p>
              <a:p>
                <a:r>
                  <a:rPr kumimoji="1" lang="en-US" altLang="zh-TW" dirty="0" smtClean="0">
                    <a:sym typeface="Wingdings"/>
                  </a:rPr>
                  <a:t>(3)e(Charge constant)</a:t>
                </a:r>
              </a:p>
              <a:p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C98F-3401-ED44-AE72-D4FC27B393D8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71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Parameter(3): Velocity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825625"/>
            <a:ext cx="8496300" cy="50292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H="1">
            <a:off x="7915275" y="2914650"/>
            <a:ext cx="71438" cy="33147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310563" y="4340225"/>
            <a:ext cx="40714" cy="188912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674769" y="3714750"/>
                <a:ext cx="1271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𝒔𝒂𝒕</m:t>
                          </m:r>
                        </m:sub>
                      </m:sSub>
                    </m:oMath>
                  </m:oMathPara>
                </a14:m>
                <a:endParaRPr kumimoji="1" lang="zh-TW" altLang="en-US" sz="24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769" y="3714750"/>
                <a:ext cx="127158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79F9-6572-7F4A-9A0C-083E815167D6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6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Parameter(4):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Ionization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rate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690688"/>
            <a:ext cx="6376987" cy="4024587"/>
          </a:xfrm>
        </p:spPr>
      </p:pic>
      <p:sp>
        <p:nvSpPr>
          <p:cNvPr id="5" name="文字方塊 4"/>
          <p:cNvSpPr txBox="1"/>
          <p:nvPr/>
        </p:nvSpPr>
        <p:spPr>
          <a:xfrm>
            <a:off x="0" y="597217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smtClean="0">
                <a:solidFill>
                  <a:srgbClr val="FF0000"/>
                </a:solidFill>
              </a:rPr>
              <a:t>Important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point: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(1)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Mean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free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path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(2)Ionization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energy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甜甜圈 5"/>
          <p:cNvSpPr/>
          <p:nvPr/>
        </p:nvSpPr>
        <p:spPr>
          <a:xfrm>
            <a:off x="3757613" y="4729299"/>
            <a:ext cx="1597051" cy="1114426"/>
          </a:xfrm>
          <a:prstGeom prst="donut">
            <a:avLst>
              <a:gd name="adj" fmla="val 1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" name="甜甜圈 6"/>
          <p:cNvSpPr/>
          <p:nvPr/>
        </p:nvSpPr>
        <p:spPr>
          <a:xfrm>
            <a:off x="5875352" y="4729299"/>
            <a:ext cx="1597051" cy="1114426"/>
          </a:xfrm>
          <a:prstGeom prst="donut">
            <a:avLst>
              <a:gd name="adj" fmla="val 1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甜甜圈 7"/>
          <p:cNvSpPr/>
          <p:nvPr/>
        </p:nvSpPr>
        <p:spPr>
          <a:xfrm>
            <a:off x="3598878" y="1727702"/>
            <a:ext cx="630224" cy="439772"/>
          </a:xfrm>
          <a:prstGeom prst="donut">
            <a:avLst>
              <a:gd name="adj" fmla="val 1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甜甜圈 8"/>
          <p:cNvSpPr/>
          <p:nvPr/>
        </p:nvSpPr>
        <p:spPr>
          <a:xfrm>
            <a:off x="4868085" y="1727702"/>
            <a:ext cx="630224" cy="439772"/>
          </a:xfrm>
          <a:prstGeom prst="donut">
            <a:avLst>
              <a:gd name="adj" fmla="val 1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2540-A2B6-034E-8BFB-D03DBA826D32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Results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Ionization rate(1/cm)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13" y="1352403"/>
            <a:ext cx="5598974" cy="5342232"/>
          </a:xfrm>
        </p:spPr>
      </p:pic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90CD-5410-414F-9AFB-586E53EE4D21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41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Prospect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751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dirty="0" smtClean="0"/>
                  <a:t>For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the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ionization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rate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of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the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Ge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electron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and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hole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4K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is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bigger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than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77K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for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both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of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them.</a:t>
                </a:r>
              </a:p>
              <a:p>
                <a:endParaRPr kumimoji="1" lang="en-US" altLang="zh-TW" dirty="0">
                  <a:sym typeface="Wingdings"/>
                </a:endParaRPr>
              </a:p>
              <a:p>
                <a:r>
                  <a:rPr kumimoji="1" lang="en-US" altLang="zh-TW" dirty="0" smtClean="0">
                    <a:sym typeface="Wingdings"/>
                  </a:rPr>
                  <a:t>We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need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to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use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more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than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b="1" i="1">
                        <a:latin typeface="Cambria Math" charset="0"/>
                      </a:rPr>
                      <m:t>𝟑</m:t>
                    </m:r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sup>
                    </m:sSup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𝑽</m:t>
                        </m:r>
                      </m:num>
                      <m:den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𝒄𝒎</m:t>
                        </m:r>
                      </m:den>
                    </m:f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to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drive</a:t>
                </a:r>
                <a:r>
                  <a:rPr kumimoji="1" lang="zh-TW" altLang="en-US" dirty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Ge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electron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and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hole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 smtClean="0"/>
                  <a:t>Next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step:</a:t>
                </a:r>
              </a:p>
              <a:p>
                <a:r>
                  <a:rPr kumimoji="1" lang="en-US" altLang="zh-TW" dirty="0" smtClean="0"/>
                  <a:t>(1)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Figure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out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the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 smtClean="0"/>
                  <a:t>ionization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rate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of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the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impurities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(2)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Jump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into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real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point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contact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detector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Use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real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electric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field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in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detector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to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figure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out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gain.</a:t>
                </a:r>
                <a:endParaRPr kumimoji="1"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75188"/>
              </a:xfrm>
              <a:blipFill rotWithShape="0">
                <a:blip r:embed="rId3"/>
                <a:stretch>
                  <a:fillRect l="-928" t="-2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CC3-AAE4-424F-A092-E86669142692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0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294</Words>
  <Application>Microsoft Macintosh PowerPoint</Application>
  <PresentationFormat>寬螢幕</PresentationFormat>
  <Paragraphs>57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Cambria Math</vt:lpstr>
      <vt:lpstr>Wingdings</vt:lpstr>
      <vt:lpstr>新細明體</vt:lpstr>
      <vt:lpstr>Arial</vt:lpstr>
      <vt:lpstr>Office 佈景主題</vt:lpstr>
      <vt:lpstr>Direct Detection of the Dark Matter: Germanium detector Internal Amplification(GeIA) </vt:lpstr>
      <vt:lpstr>Parameter(1): Mean free path</vt:lpstr>
      <vt:lpstr>Parameter(2): Relaxation time</vt:lpstr>
      <vt:lpstr>Parameter(3): Velocity</vt:lpstr>
      <vt:lpstr>Parameter(4): Ionization rate</vt:lpstr>
      <vt:lpstr>Results – Ionization rate(1/cm)</vt:lpstr>
      <vt:lpstr>Conclusion and Prospect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Detection of the Dark Matter: Germanium detector Internal amplification (Battle of the liquid He and </dc:title>
  <dc:creator>Chih-Hsiang Yeh</dc:creator>
  <cp:lastModifiedBy>Chih-Hsiang Yeh</cp:lastModifiedBy>
  <cp:revision>39</cp:revision>
  <cp:lastPrinted>2019-08-21T13:34:59Z</cp:lastPrinted>
  <dcterms:created xsi:type="dcterms:W3CDTF">2019-08-20T14:58:34Z</dcterms:created>
  <dcterms:modified xsi:type="dcterms:W3CDTF">2019-08-21T13:36:09Z</dcterms:modified>
</cp:coreProperties>
</file>