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56" r:id="rId2"/>
    <p:sldId id="261" r:id="rId3"/>
    <p:sldId id="268" r:id="rId4"/>
    <p:sldId id="269" r:id="rId5"/>
    <p:sldId id="270" r:id="rId6"/>
    <p:sldId id="272" r:id="rId7"/>
    <p:sldId id="27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0"/>
  </p:normalViewPr>
  <p:slideViewPr>
    <p:cSldViewPr snapToGrid="0" snapToObjects="1">
      <p:cViewPr>
        <p:scale>
          <a:sx n="83" d="100"/>
          <a:sy n="83" d="100"/>
        </p:scale>
        <p:origin x="106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6DB4-6579-4F40-97A4-842F27833AF0}" type="datetimeFigureOut">
              <a:rPr kumimoji="1" lang="zh-TW" altLang="en-US" smtClean="0"/>
              <a:t>2019/6/20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7251D-254A-7E4C-8F08-93646940F54A}" type="slidenum">
              <a:rPr kumimoji="1" lang="zh-TW" altLang="en-US" smtClean="0"/>
              <a:t>‹#›</a:t>
            </a:fld>
            <a:endParaRPr kumimoji="1" lang="zh-TW" altLang="en-US"/>
          </a:p>
        </p:txBody>
      </p:sp>
    </p:spTree>
    <p:extLst>
      <p:ext uri="{BB962C8B-B14F-4D97-AF65-F5344CB8AC3E}">
        <p14:creationId xmlns:p14="http://schemas.microsoft.com/office/powerpoint/2010/main" val="203458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FEF7251D-254A-7E4C-8F08-93646940F54A}" type="slidenum">
              <a:rPr kumimoji="1" lang="zh-TW" altLang="en-US" smtClean="0"/>
              <a:t>2</a:t>
            </a:fld>
            <a:endParaRPr kumimoji="1" lang="zh-TW" altLang="en-US"/>
          </a:p>
        </p:txBody>
      </p:sp>
    </p:spTree>
    <p:extLst>
      <p:ext uri="{BB962C8B-B14F-4D97-AF65-F5344CB8AC3E}">
        <p14:creationId xmlns:p14="http://schemas.microsoft.com/office/powerpoint/2010/main" val="24549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r>
              <a:rPr kumimoji="1" lang="en-US" altLang="zh-TW" smtClean="0"/>
              <a:t>2019/6/14</a:t>
            </a:r>
            <a:endParaRPr kumimoji="1" lang="zh-TW" altLang="en-US"/>
          </a:p>
        </p:txBody>
      </p:sp>
      <p:sp>
        <p:nvSpPr>
          <p:cNvPr id="5" name="Footer Placeholder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kumimoji="1" lang="en-US" altLang="zh-TW" smtClean="0"/>
              <a:t>2019/6/14</a:t>
            </a:r>
            <a:endParaRPr kumimoji="1" lang="zh-TW" altLang="en-US"/>
          </a:p>
        </p:txBody>
      </p:sp>
      <p:sp>
        <p:nvSpPr>
          <p:cNvPr id="5" name="Footer Placeholder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kumimoji="1" lang="en-US" altLang="zh-TW" smtClean="0"/>
              <a:t>2019/6/14</a:t>
            </a:r>
            <a:endParaRPr kumimoji="1" lang="zh-TW" altLang="en-US"/>
          </a:p>
        </p:txBody>
      </p:sp>
      <p:sp>
        <p:nvSpPr>
          <p:cNvPr id="5" name="Footer Placeholder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kumimoji="1" lang="en-US" altLang="zh-TW" smtClean="0"/>
              <a:t>2019/6/14</a:t>
            </a:r>
            <a:endParaRPr kumimoji="1" lang="zh-TW" altLang="en-US"/>
          </a:p>
        </p:txBody>
      </p:sp>
      <p:sp>
        <p:nvSpPr>
          <p:cNvPr id="5" name="Footer Placeholder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r>
              <a:rPr kumimoji="1" lang="en-US" altLang="zh-TW" smtClean="0"/>
              <a:t>2019/6/14</a:t>
            </a:r>
            <a:endParaRPr kumimoji="1" lang="zh-TW" altLang="en-US"/>
          </a:p>
        </p:txBody>
      </p:sp>
      <p:sp>
        <p:nvSpPr>
          <p:cNvPr id="5" name="Footer Placeholder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r>
              <a:rPr kumimoji="1" lang="en-US" altLang="zh-TW" smtClean="0"/>
              <a:t>2019/6/14</a:t>
            </a:r>
            <a:endParaRPr kumimoji="1" lang="zh-TW" altLang="en-US"/>
          </a:p>
        </p:txBody>
      </p:sp>
      <p:sp>
        <p:nvSpPr>
          <p:cNvPr id="6" name="Footer Placeholder 5"/>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7" name="Slide Number Placeholder 6"/>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r>
              <a:rPr kumimoji="1" lang="en-US" altLang="zh-TW" smtClean="0"/>
              <a:t>2019/6/14</a:t>
            </a:r>
            <a:endParaRPr kumimoji="1" lang="zh-TW" altLang="en-US"/>
          </a:p>
        </p:txBody>
      </p:sp>
      <p:sp>
        <p:nvSpPr>
          <p:cNvPr id="8" name="Footer Placeholder 7"/>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9" name="Slide Number Placeholder 8"/>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r>
              <a:rPr kumimoji="1" lang="en-US" altLang="zh-TW" smtClean="0"/>
              <a:t>2019/6/14</a:t>
            </a:r>
            <a:endParaRPr kumimoji="1" lang="zh-TW" altLang="en-US"/>
          </a:p>
        </p:txBody>
      </p:sp>
      <p:sp>
        <p:nvSpPr>
          <p:cNvPr id="4" name="Footer Placeholder 3"/>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5" name="Slide Number Placeholder 4"/>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zh-TW" smtClean="0"/>
              <a:t>2019/6/14</a:t>
            </a:r>
            <a:endParaRPr kumimoji="1" lang="zh-TW" altLang="en-US"/>
          </a:p>
        </p:txBody>
      </p:sp>
      <p:sp>
        <p:nvSpPr>
          <p:cNvPr id="3" name="Footer Placeholder 2"/>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4" name="Slide Number Placeholder 3"/>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r>
              <a:rPr kumimoji="1" lang="en-US" altLang="zh-TW" smtClean="0"/>
              <a:t>2019/6/14</a:t>
            </a:r>
            <a:endParaRPr kumimoji="1" lang="zh-TW" altLang="en-US"/>
          </a:p>
        </p:txBody>
      </p:sp>
      <p:sp>
        <p:nvSpPr>
          <p:cNvPr id="6" name="Footer Placeholder 5"/>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7" name="Slide Number Placeholder 6"/>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r>
              <a:rPr kumimoji="1" lang="en-US" altLang="zh-TW" smtClean="0"/>
              <a:t>2019/6/14</a:t>
            </a:r>
            <a:endParaRPr kumimoji="1" lang="zh-TW" altLang="en-US"/>
          </a:p>
        </p:txBody>
      </p:sp>
      <p:sp>
        <p:nvSpPr>
          <p:cNvPr id="6" name="Footer Placeholder 5"/>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7" name="Slide Number Placeholder 6"/>
          <p:cNvSpPr>
            <a:spLocks noGrp="1"/>
          </p:cNvSpPr>
          <p:nvPr>
            <p:ph type="sldNum" sz="quarter" idx="12"/>
          </p:nvPr>
        </p:nvSpPr>
        <p:spPr/>
        <p:txBody>
          <a:bodyPr/>
          <a:lstStyle/>
          <a:p>
            <a:fld id="{1E17B35C-8675-E74F-B43C-98DA30162967}" type="slidenum">
              <a:rPr kumimoji="1" lang="zh-TW" altLang="en-US" smtClean="0"/>
              <a:t>‹#›</a:t>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zh-TW" smtClean="0"/>
              <a:t>2019/6/14</a:t>
            </a:r>
            <a:endParaRPr kumimoji="1"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TW" smtClean="0"/>
              <a:t>Dark matter researches with Solid-State Physics </a:t>
            </a:r>
            <a:endParaRPr kumimoji="1"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7B35C-8675-E74F-B43C-98DA30162967}" type="slidenum">
              <a:rPr kumimoji="1" lang="zh-TW" altLang="en-US" smtClean="0"/>
              <a:t>‹#›</a:t>
            </a:fld>
            <a:endParaRPr kumimoji="1" lang="zh-TW" altLang="en-US"/>
          </a:p>
        </p:txBody>
      </p:sp>
    </p:spTree>
    <p:extLst>
      <p:ext uri="{BB962C8B-B14F-4D97-AF65-F5344CB8AC3E}">
        <p14:creationId xmlns:p14="http://schemas.microsoft.com/office/powerpoint/2010/main" val="96181244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12192000" cy="3509963"/>
          </a:xfrm>
        </p:spPr>
        <p:txBody>
          <a:bodyPr>
            <a:normAutofit/>
          </a:bodyPr>
          <a:lstStyle/>
          <a:p>
            <a:r>
              <a:rPr kumimoji="1" lang="en-US" altLang="zh-TW" b="1" dirty="0" smtClean="0">
                <a:solidFill>
                  <a:srgbClr val="FF0000"/>
                </a:solidFill>
              </a:rPr>
              <a:t>Direct detection </a:t>
            </a:r>
            <a:r>
              <a:rPr kumimoji="1" lang="en-US" altLang="zh-TW" b="1" dirty="0" smtClean="0"/>
              <a:t>of </a:t>
            </a:r>
            <a:r>
              <a:rPr kumimoji="1" lang="en-US" altLang="zh-TW" b="1" dirty="0" smtClean="0">
                <a:solidFill>
                  <a:srgbClr val="FF0000"/>
                </a:solidFill>
              </a:rPr>
              <a:t>MeV-scale dark matter </a:t>
            </a:r>
            <a:r>
              <a:rPr kumimoji="1" lang="en-US" altLang="zh-TW" b="1" dirty="0" smtClean="0"/>
              <a:t>utilizing </a:t>
            </a:r>
            <a:r>
              <a:rPr kumimoji="1" lang="en-US" altLang="zh-TW" b="1" dirty="0" smtClean="0">
                <a:solidFill>
                  <a:srgbClr val="FF0000"/>
                </a:solidFill>
              </a:rPr>
              <a:t>germanium</a:t>
            </a:r>
            <a:r>
              <a:rPr kumimoji="1" lang="en-US" altLang="zh-TW" b="1" dirty="0" smtClean="0"/>
              <a:t> </a:t>
            </a:r>
            <a:r>
              <a:rPr kumimoji="1" lang="en-US" altLang="zh-TW" b="1" dirty="0" smtClean="0">
                <a:solidFill>
                  <a:srgbClr val="FF0000"/>
                </a:solidFill>
              </a:rPr>
              <a:t>internal amplification </a:t>
            </a:r>
            <a:r>
              <a:rPr kumimoji="1" lang="en-US" altLang="zh-TW" b="1" dirty="0" smtClean="0"/>
              <a:t>for the charge created by the </a:t>
            </a:r>
            <a:r>
              <a:rPr kumimoji="1" lang="en-US" altLang="zh-TW" b="1" dirty="0" smtClean="0">
                <a:solidFill>
                  <a:srgbClr val="FF0000"/>
                </a:solidFill>
              </a:rPr>
              <a:t>ionization of impurities</a:t>
            </a:r>
            <a:endParaRPr kumimoji="1" lang="zh-TW" altLang="en-US" b="1" dirty="0">
              <a:solidFill>
                <a:srgbClr val="FF0000"/>
              </a:solidFill>
            </a:endParaRPr>
          </a:p>
        </p:txBody>
      </p:sp>
      <mc:AlternateContent xmlns:mc="http://schemas.openxmlformats.org/markup-compatibility/2006">
        <mc:Choice xmlns:a14="http://schemas.microsoft.com/office/drawing/2010/main" Requires="a14">
          <p:sp>
            <p:nvSpPr>
              <p:cNvPr id="3" name="副標題 2"/>
              <p:cNvSpPr>
                <a:spLocks noGrp="1"/>
              </p:cNvSpPr>
              <p:nvPr>
                <p:ph type="subTitle" idx="1"/>
              </p:nvPr>
            </p:nvSpPr>
            <p:spPr>
              <a:xfrm>
                <a:off x="0" y="3602037"/>
                <a:ext cx="12192000" cy="2682649"/>
              </a:xfrm>
            </p:spPr>
            <p:txBody>
              <a:bodyPr>
                <a:normAutofit/>
              </a:bodyPr>
              <a:lstStyle/>
              <a:p>
                <a:endParaRPr kumimoji="1" lang="en-US" altLang="zh-TW" dirty="0" smtClean="0"/>
              </a:p>
              <a:p>
                <a:r>
                  <a:rPr kumimoji="1" lang="en-US" altLang="zh-TW" b="1" dirty="0" smtClean="0"/>
                  <a:t>Speaker: </a:t>
                </a:r>
                <a14:m>
                  <m:oMath xmlns:m="http://schemas.openxmlformats.org/officeDocument/2006/math">
                    <m:sSup>
                      <m:sSupPr>
                        <m:ctrlPr>
                          <a:rPr kumimoji="1" lang="en-US" altLang="zh-TW" b="1" i="1" smtClean="0">
                            <a:latin typeface="Cambria Math" charset="0"/>
                          </a:rPr>
                        </m:ctrlPr>
                      </m:sSupPr>
                      <m:e>
                        <m:r>
                          <m:rPr>
                            <m:nor/>
                          </m:rPr>
                          <a:rPr kumimoji="1" lang="en-US" altLang="zh-TW" b="1" dirty="0"/>
                          <m:t>Chih</m:t>
                        </m:r>
                        <m:r>
                          <m:rPr>
                            <m:nor/>
                          </m:rPr>
                          <a:rPr kumimoji="1" lang="en-US" altLang="zh-TW" b="1" dirty="0"/>
                          <m:t>−</m:t>
                        </m:r>
                        <m:r>
                          <m:rPr>
                            <m:nor/>
                          </m:rPr>
                          <a:rPr kumimoji="1" lang="en-US" altLang="zh-TW" b="1" dirty="0"/>
                          <m:t>Hsiang</m:t>
                        </m:r>
                        <m:r>
                          <m:rPr>
                            <m:nor/>
                          </m:rPr>
                          <a:rPr kumimoji="1" lang="en-US" altLang="zh-TW" b="1" dirty="0"/>
                          <m:t> </m:t>
                        </m:r>
                        <m:r>
                          <m:rPr>
                            <m:nor/>
                          </m:rPr>
                          <a:rPr kumimoji="1" lang="en-US" altLang="zh-TW" b="1" dirty="0"/>
                          <m:t>Yeh</m:t>
                        </m:r>
                      </m:e>
                      <m:sup>
                        <m:r>
                          <a:rPr kumimoji="1" lang="en-US" altLang="zh-TW" b="1" i="1" smtClean="0">
                            <a:latin typeface="Cambria Math" charset="0"/>
                          </a:rPr>
                          <m:t>𝟏</m:t>
                        </m:r>
                      </m:sup>
                    </m:sSup>
                  </m:oMath>
                </a14:m>
                <a:endParaRPr kumimoji="1" lang="en-US" altLang="zh-TW" b="1" dirty="0" smtClean="0"/>
              </a:p>
              <a:p>
                <a:endParaRPr kumimoji="1" lang="en-US" altLang="zh-TW" dirty="0" smtClean="0"/>
              </a:p>
              <a:p>
                <a:pPr/>
                <a14:m>
                  <m:oMathPara xmlns:m="http://schemas.openxmlformats.org/officeDocument/2006/math">
                    <m:oMathParaPr>
                      <m:jc m:val="centerGroup"/>
                    </m:oMathParaPr>
                    <m:oMath xmlns:m="http://schemas.openxmlformats.org/officeDocument/2006/math">
                      <m:sSup>
                        <m:sSupPr>
                          <m:ctrlPr>
                            <a:rPr kumimoji="1" lang="en-US" altLang="zh-TW" i="1">
                              <a:latin typeface="Cambria Math" charset="0"/>
                            </a:rPr>
                          </m:ctrlPr>
                        </m:sSupPr>
                        <m:e>
                          <m:r>
                            <m:rPr>
                              <m:nor/>
                            </m:rPr>
                            <a:rPr lang="en-US" altLang="zh-TW" b="1" dirty="0"/>
                            <m:t>Department</m:t>
                          </m:r>
                          <m:r>
                            <m:rPr>
                              <m:nor/>
                            </m:rPr>
                            <a:rPr lang="en-US" altLang="zh-TW" b="1" dirty="0"/>
                            <m:t> </m:t>
                          </m:r>
                          <m:r>
                            <m:rPr>
                              <m:nor/>
                            </m:rPr>
                            <a:rPr lang="en-US" altLang="zh-TW" b="1" dirty="0"/>
                            <m:t>of</m:t>
                          </m:r>
                          <m:r>
                            <m:rPr>
                              <m:nor/>
                            </m:rPr>
                            <a:rPr lang="en-US" altLang="zh-TW" b="1" dirty="0"/>
                            <m:t> </m:t>
                          </m:r>
                          <m:r>
                            <m:rPr>
                              <m:nor/>
                            </m:rPr>
                            <a:rPr lang="en-US" altLang="zh-TW" b="1" dirty="0"/>
                            <m:t>Physics</m:t>
                          </m:r>
                          <m:r>
                            <m:rPr>
                              <m:nor/>
                            </m:rPr>
                            <a:rPr lang="en-US" altLang="zh-TW" b="1" dirty="0"/>
                            <m:t> </m:t>
                          </m:r>
                          <m:r>
                            <m:rPr>
                              <m:nor/>
                            </m:rPr>
                            <a:rPr lang="en-US" altLang="zh-TW" b="1" dirty="0"/>
                            <m:t>and</m:t>
                          </m:r>
                          <m:r>
                            <m:rPr>
                              <m:nor/>
                            </m:rPr>
                            <a:rPr lang="en-US" altLang="zh-TW" b="1" dirty="0"/>
                            <m:t> </m:t>
                          </m:r>
                          <m:r>
                            <m:rPr>
                              <m:nor/>
                            </m:rPr>
                            <a:rPr lang="en-US" altLang="zh-TW" b="1" dirty="0"/>
                            <m:t>Center</m:t>
                          </m:r>
                          <m:r>
                            <m:rPr>
                              <m:nor/>
                            </m:rPr>
                            <a:rPr lang="en-US" altLang="zh-TW" b="1" dirty="0"/>
                            <m:t> </m:t>
                          </m:r>
                          <m:r>
                            <m:rPr>
                              <m:nor/>
                            </m:rPr>
                            <a:rPr lang="en-US" altLang="zh-TW" b="1" dirty="0"/>
                            <m:t>for</m:t>
                          </m:r>
                          <m:r>
                            <m:rPr>
                              <m:nor/>
                            </m:rPr>
                            <a:rPr lang="en-US" altLang="zh-TW" b="1" dirty="0"/>
                            <m:t> </m:t>
                          </m:r>
                          <m:r>
                            <m:rPr>
                              <m:nor/>
                            </m:rPr>
                            <a:rPr lang="en-US" altLang="zh-TW" b="1" dirty="0"/>
                            <m:t>High</m:t>
                          </m:r>
                          <m:r>
                            <m:rPr>
                              <m:nor/>
                            </m:rPr>
                            <a:rPr lang="en-US" altLang="zh-TW" b="1" dirty="0"/>
                            <m:t> </m:t>
                          </m:r>
                          <m:r>
                            <m:rPr>
                              <m:nor/>
                            </m:rPr>
                            <a:rPr lang="en-US" altLang="zh-TW" b="1" dirty="0"/>
                            <m:t>Energy</m:t>
                          </m:r>
                          <m:r>
                            <m:rPr>
                              <m:nor/>
                            </m:rPr>
                            <a:rPr lang="en-US" altLang="zh-TW" b="1" dirty="0"/>
                            <m:t> </m:t>
                          </m:r>
                          <m:r>
                            <m:rPr>
                              <m:nor/>
                            </m:rPr>
                            <a:rPr lang="en-US" altLang="zh-TW" b="1" dirty="0"/>
                            <m:t>and</m:t>
                          </m:r>
                          <m:r>
                            <m:rPr>
                              <m:nor/>
                            </m:rPr>
                            <a:rPr lang="en-US" altLang="zh-TW" b="1" dirty="0"/>
                            <m:t> </m:t>
                          </m:r>
                          <m:r>
                            <m:rPr>
                              <m:nor/>
                            </m:rPr>
                            <a:rPr lang="en-US" altLang="zh-TW" b="1" dirty="0"/>
                            <m:t>High</m:t>
                          </m:r>
                          <m:r>
                            <m:rPr>
                              <m:nor/>
                            </m:rPr>
                            <a:rPr lang="en-US" altLang="zh-TW" b="1" dirty="0"/>
                            <m:t> </m:t>
                          </m:r>
                          <m:r>
                            <m:rPr>
                              <m:nor/>
                            </m:rPr>
                            <a:rPr lang="en-US" altLang="zh-TW" b="1" dirty="0"/>
                            <m:t>Field</m:t>
                          </m:r>
                          <m:r>
                            <m:rPr>
                              <m:nor/>
                            </m:rPr>
                            <a:rPr lang="en-US" altLang="zh-TW" b="1" dirty="0"/>
                            <m:t> </m:t>
                          </m:r>
                          <m:r>
                            <m:rPr>
                              <m:nor/>
                            </m:rPr>
                            <a:rPr lang="en-US" altLang="zh-TW" b="1" dirty="0"/>
                            <m:t>Physics</m:t>
                          </m:r>
                        </m:e>
                        <m:sup>
                          <m:r>
                            <a:rPr kumimoji="1" lang="en-US" altLang="zh-TW" i="1">
                              <a:latin typeface="Cambria Math" charset="0"/>
                            </a:rPr>
                            <m:t>1</m:t>
                          </m:r>
                        </m:sup>
                      </m:sSup>
                    </m:oMath>
                  </m:oMathPara>
                </a14:m>
                <a:endParaRPr lang="en-US" altLang="zh-TW" b="1" dirty="0" smtClean="0"/>
              </a:p>
              <a:p>
                <a:pPr/>
                <a:endParaRPr lang="en-US" altLang="zh-TW" b="1" dirty="0" smtClean="0"/>
              </a:p>
              <a:p>
                <a:r>
                  <a:rPr lang="en-US" altLang="zh-TW" b="1" dirty="0" smtClean="0"/>
                  <a:t>National Central University(NCU)</a:t>
                </a:r>
              </a:p>
              <a:p>
                <a:endParaRPr kumimoji="1" lang="zh-TW" altLang="en-US" dirty="0"/>
              </a:p>
            </p:txBody>
          </p:sp>
        </mc:Choice>
        <mc:Fallback>
          <p:sp>
            <p:nvSpPr>
              <p:cNvPr id="3" name="副標題 2"/>
              <p:cNvSpPr>
                <a:spLocks noGrp="1" noRot="1" noChangeAspect="1" noMove="1" noResize="1" noEditPoints="1" noAdjustHandles="1" noChangeArrowheads="1" noChangeShapeType="1" noTextEdit="1"/>
              </p:cNvSpPr>
              <p:nvPr>
                <p:ph type="subTitle" idx="1"/>
              </p:nvPr>
            </p:nvSpPr>
            <p:spPr>
              <a:xfrm>
                <a:off x="0" y="3602037"/>
                <a:ext cx="12192000" cy="2682649"/>
              </a:xfrm>
              <a:blipFill rotWithShape="0">
                <a:blip r:embed="rId2"/>
                <a:stretch>
                  <a:fillRect b="-1364"/>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1</a:t>
            </a:fld>
            <a:endParaRPr kumimoji="1" lang="zh-TW" altLang="en-US"/>
          </a:p>
        </p:txBody>
      </p:sp>
    </p:spTree>
    <p:extLst>
      <p:ext uri="{BB962C8B-B14F-4D97-AF65-F5344CB8AC3E}">
        <p14:creationId xmlns:p14="http://schemas.microsoft.com/office/powerpoint/2010/main" val="394683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p:cNvSpPr txBox="1"/>
          <p:nvPr/>
        </p:nvSpPr>
        <p:spPr>
          <a:xfrm>
            <a:off x="3546171" y="3097679"/>
            <a:ext cx="8525638" cy="32887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kumimoji="1" lang="zh-TW" altLang="en-US"/>
          </a:p>
        </p:txBody>
      </p:sp>
      <p:sp>
        <p:nvSpPr>
          <p:cNvPr id="2" name="標題 1"/>
          <p:cNvSpPr>
            <a:spLocks noGrp="1"/>
          </p:cNvSpPr>
          <p:nvPr>
            <p:ph type="title"/>
          </p:nvPr>
        </p:nvSpPr>
        <p:spPr/>
        <p:txBody>
          <a:bodyPr/>
          <a:lstStyle/>
          <a:p>
            <a:r>
              <a:rPr kumimoji="1" lang="en-US" altLang="zh-TW" b="1" dirty="0" smtClean="0"/>
              <a:t>Mechanism-The big picture</a:t>
            </a:r>
            <a:endParaRPr kumimoji="1" lang="zh-TW" altLang="en-US" b="1" dirty="0"/>
          </a:p>
        </p:txBody>
      </p:sp>
      <p:sp>
        <p:nvSpPr>
          <p:cNvPr id="3" name="內容版面配置區 2"/>
          <p:cNvSpPr>
            <a:spLocks noGrp="1"/>
          </p:cNvSpPr>
          <p:nvPr>
            <p:ph idx="1"/>
          </p:nvPr>
        </p:nvSpPr>
        <p:spPr/>
        <p:txBody>
          <a:bodyPr/>
          <a:lstStyle/>
          <a:p>
            <a:r>
              <a:rPr kumimoji="1" lang="en-US" altLang="zh-TW" dirty="0" smtClean="0"/>
              <a:t> </a:t>
            </a:r>
            <a:endParaRPr kumimoji="1" lang="zh-TW" altLang="en-US" dirty="0"/>
          </a:p>
        </p:txBody>
      </p:sp>
      <p:sp>
        <p:nvSpPr>
          <p:cNvPr id="4" name="橢圓 3"/>
          <p:cNvSpPr/>
          <p:nvPr/>
        </p:nvSpPr>
        <p:spPr>
          <a:xfrm>
            <a:off x="1494971" y="219165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6" name="直線箭頭接點 5"/>
          <p:cNvCxnSpPr/>
          <p:nvPr/>
        </p:nvCxnSpPr>
        <p:spPr>
          <a:xfrm>
            <a:off x="791862" y="1724699"/>
            <a:ext cx="3089763" cy="24828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722545" y="1775124"/>
            <a:ext cx="3204680" cy="584775"/>
          </a:xfrm>
          <a:prstGeom prst="rect">
            <a:avLst/>
          </a:prstGeom>
          <a:noFill/>
        </p:spPr>
        <p:txBody>
          <a:bodyPr wrap="square" rtlCol="0">
            <a:spAutoFit/>
          </a:bodyPr>
          <a:lstStyle/>
          <a:p>
            <a:r>
              <a:rPr kumimoji="1" lang="en-US" altLang="zh-TW" sz="3200" b="1" dirty="0" smtClean="0">
                <a:solidFill>
                  <a:srgbClr val="FF0000"/>
                </a:solidFill>
              </a:rPr>
              <a:t>Dark Matter(DM)</a:t>
            </a:r>
            <a:endParaRPr kumimoji="1" lang="zh-TW" altLang="en-US" sz="3200" b="1" dirty="0">
              <a:solidFill>
                <a:srgbClr val="FF0000"/>
              </a:solidFill>
            </a:endParaRPr>
          </a:p>
        </p:txBody>
      </p:sp>
      <p:sp>
        <p:nvSpPr>
          <p:cNvPr id="11" name="橢圓 10"/>
          <p:cNvSpPr/>
          <p:nvPr/>
        </p:nvSpPr>
        <p:spPr>
          <a:xfrm>
            <a:off x="3899946" y="4001294"/>
            <a:ext cx="448574" cy="448574"/>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TW" altLang="en-US"/>
          </a:p>
        </p:txBody>
      </p:sp>
      <p:sp>
        <p:nvSpPr>
          <p:cNvPr id="12" name="文字方塊 11"/>
          <p:cNvSpPr txBox="1"/>
          <p:nvPr/>
        </p:nvSpPr>
        <p:spPr>
          <a:xfrm>
            <a:off x="3121864" y="4505471"/>
            <a:ext cx="3378548" cy="3108543"/>
          </a:xfrm>
          <a:prstGeom prst="rect">
            <a:avLst/>
          </a:prstGeom>
          <a:noFill/>
        </p:spPr>
        <p:txBody>
          <a:bodyPr wrap="square" rtlCol="0">
            <a:spAutoFit/>
          </a:bodyPr>
          <a:lstStyle/>
          <a:p>
            <a:pPr algn="ctr"/>
            <a:r>
              <a:rPr kumimoji="1" lang="en-US" altLang="zh-TW" sz="2800" b="1" dirty="0" smtClean="0">
                <a:solidFill>
                  <a:srgbClr val="FF0000"/>
                </a:solidFill>
              </a:rPr>
              <a:t>Acoustic phonon</a:t>
            </a:r>
          </a:p>
          <a:p>
            <a:pPr algn="ctr"/>
            <a:r>
              <a:rPr kumimoji="1" lang="en-US" altLang="zh-TW" sz="2800" b="1" dirty="0" smtClean="0">
                <a:solidFill>
                  <a:srgbClr val="FF0000"/>
                </a:solidFill>
              </a:rPr>
              <a:t>Optical </a:t>
            </a:r>
            <a:r>
              <a:rPr kumimoji="1" lang="en-US" altLang="zh-TW" sz="2800" b="1" dirty="0" smtClean="0">
                <a:solidFill>
                  <a:srgbClr val="FF0000"/>
                </a:solidFill>
              </a:rPr>
              <a:t>phonon</a:t>
            </a:r>
          </a:p>
          <a:p>
            <a:pPr algn="ctr"/>
            <a:r>
              <a:rPr kumimoji="1" lang="en-US" altLang="zh-TW" sz="2800" b="1" dirty="0" smtClean="0">
                <a:solidFill>
                  <a:srgbClr val="FF0000"/>
                </a:solidFill>
              </a:rPr>
              <a:t>(Primary phonon)</a:t>
            </a:r>
          </a:p>
          <a:p>
            <a:pPr algn="ctr"/>
            <a:r>
              <a:rPr kumimoji="1" lang="en-US" altLang="zh-TW" sz="2800" b="1" dirty="0" err="1" smtClean="0">
                <a:solidFill>
                  <a:srgbClr val="FF0000"/>
                </a:solidFill>
              </a:rPr>
              <a:t>Propagate+ionization</a:t>
            </a:r>
            <a:endParaRPr kumimoji="1" lang="en-US" altLang="zh-TW" sz="2800" b="1" dirty="0" smtClean="0">
              <a:solidFill>
                <a:srgbClr val="FF0000"/>
              </a:solidFill>
            </a:endParaRPr>
          </a:p>
          <a:p>
            <a:pPr algn="ctr"/>
            <a:endParaRPr kumimoji="1" lang="en-US" altLang="zh-TW" sz="2800" b="1" dirty="0" smtClean="0">
              <a:solidFill>
                <a:srgbClr val="FF0000"/>
              </a:solidFill>
            </a:endParaRPr>
          </a:p>
          <a:p>
            <a:pPr algn="ctr"/>
            <a:endParaRPr kumimoji="1" lang="en-US" altLang="zh-TW" sz="2800" b="1" dirty="0" smtClean="0">
              <a:solidFill>
                <a:srgbClr val="FF0000"/>
              </a:solidFill>
            </a:endParaRPr>
          </a:p>
          <a:p>
            <a:pPr algn="ctr"/>
            <a:r>
              <a:rPr kumimoji="1" lang="en-US" altLang="zh-TW" sz="2800" b="1" dirty="0" smtClean="0">
                <a:solidFill>
                  <a:srgbClr val="FF0000"/>
                </a:solidFill>
              </a:rPr>
              <a:t>Phonon</a:t>
            </a:r>
            <a:endParaRPr kumimoji="1" lang="zh-TW" altLang="en-US" sz="2800" b="1" dirty="0">
              <a:solidFill>
                <a:srgbClr val="FF0000"/>
              </a:solidFill>
            </a:endParaRPr>
          </a:p>
        </p:txBody>
      </p:sp>
      <p:sp>
        <p:nvSpPr>
          <p:cNvPr id="14" name="文字方塊 13"/>
          <p:cNvSpPr txBox="1"/>
          <p:nvPr/>
        </p:nvSpPr>
        <p:spPr>
          <a:xfrm>
            <a:off x="233124" y="3499845"/>
            <a:ext cx="3109635" cy="1569660"/>
          </a:xfrm>
          <a:prstGeom prst="rect">
            <a:avLst/>
          </a:prstGeom>
          <a:noFill/>
        </p:spPr>
        <p:txBody>
          <a:bodyPr wrap="square" rtlCol="0">
            <a:spAutoFit/>
          </a:bodyPr>
          <a:lstStyle/>
          <a:p>
            <a:r>
              <a:rPr kumimoji="1" lang="en-US" altLang="zh-TW" sz="3200" b="1" dirty="0" smtClean="0">
                <a:solidFill>
                  <a:srgbClr val="00B050"/>
                </a:solidFill>
              </a:rPr>
              <a:t>Weak interaction</a:t>
            </a:r>
          </a:p>
          <a:p>
            <a:r>
              <a:rPr kumimoji="1" lang="en-US" altLang="zh-TW" sz="3200" b="1" dirty="0" smtClean="0">
                <a:solidFill>
                  <a:srgbClr val="00B050"/>
                </a:solidFill>
              </a:rPr>
              <a:t>(Electron recoil)</a:t>
            </a:r>
          </a:p>
          <a:p>
            <a:r>
              <a:rPr kumimoji="1" lang="en-US" altLang="zh-TW" sz="3200" b="1" dirty="0" smtClean="0">
                <a:solidFill>
                  <a:srgbClr val="00B050"/>
                </a:solidFill>
              </a:rPr>
              <a:t>(Nuclear recoil)</a:t>
            </a:r>
            <a:endParaRPr kumimoji="1" lang="zh-TW" altLang="en-US" sz="3200" b="1" dirty="0">
              <a:solidFill>
                <a:srgbClr val="00B050"/>
              </a:solidFill>
            </a:endParaRPr>
          </a:p>
        </p:txBody>
      </p:sp>
      <p:sp>
        <p:nvSpPr>
          <p:cNvPr id="15" name="文字方塊 14"/>
          <p:cNvSpPr txBox="1"/>
          <p:nvPr/>
        </p:nvSpPr>
        <p:spPr>
          <a:xfrm>
            <a:off x="4639620" y="1271829"/>
            <a:ext cx="6407953" cy="1077218"/>
          </a:xfrm>
          <a:prstGeom prst="rect">
            <a:avLst/>
          </a:prstGeom>
          <a:noFill/>
        </p:spPr>
        <p:txBody>
          <a:bodyPr wrap="square" rtlCol="0">
            <a:spAutoFit/>
          </a:bodyPr>
          <a:lstStyle/>
          <a:p>
            <a:pPr algn="ctr"/>
            <a:r>
              <a:rPr kumimoji="1" lang="en-US" altLang="zh-TW" sz="3200" b="1" dirty="0" smtClean="0">
                <a:solidFill>
                  <a:srgbClr val="FFFF00"/>
                </a:solidFill>
              </a:rPr>
              <a:t>Impurity Ge detector</a:t>
            </a:r>
          </a:p>
          <a:p>
            <a:pPr algn="ctr"/>
            <a:r>
              <a:rPr kumimoji="1" lang="en-US" altLang="zh-TW" sz="3200" b="1" dirty="0" smtClean="0">
                <a:solidFill>
                  <a:srgbClr val="FFFF00"/>
                </a:solidFill>
              </a:rPr>
              <a:t>(Band gap shifted by doping)</a:t>
            </a:r>
            <a:endParaRPr kumimoji="1" lang="zh-TW" altLang="en-US" sz="3200" b="1" dirty="0">
              <a:solidFill>
                <a:srgbClr val="FFFF00"/>
              </a:solidFill>
            </a:endParaRPr>
          </a:p>
        </p:txBody>
      </p:sp>
      <p:cxnSp>
        <p:nvCxnSpPr>
          <p:cNvPr id="18" name="直線箭頭接點 17"/>
          <p:cNvCxnSpPr/>
          <p:nvPr/>
        </p:nvCxnSpPr>
        <p:spPr>
          <a:xfrm flipV="1">
            <a:off x="4399518" y="4156805"/>
            <a:ext cx="2071709" cy="1674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5129841" y="3673726"/>
            <a:ext cx="966159" cy="9661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20" name="文字方塊 19"/>
          <p:cNvSpPr txBox="1"/>
          <p:nvPr/>
        </p:nvSpPr>
        <p:spPr>
          <a:xfrm>
            <a:off x="4695482" y="3129784"/>
            <a:ext cx="2725947" cy="584775"/>
          </a:xfrm>
          <a:prstGeom prst="rect">
            <a:avLst/>
          </a:prstGeom>
          <a:noFill/>
        </p:spPr>
        <p:txBody>
          <a:bodyPr wrap="square" rtlCol="0">
            <a:spAutoFit/>
          </a:bodyPr>
          <a:lstStyle/>
          <a:p>
            <a:r>
              <a:rPr kumimoji="1" lang="en-US" altLang="zh-TW" sz="3200" b="1" dirty="0" smtClean="0"/>
              <a:t>Ionization</a:t>
            </a:r>
            <a:endParaRPr kumimoji="1" lang="zh-TW" altLang="en-US" sz="3200" b="1" dirty="0"/>
          </a:p>
        </p:txBody>
      </p:sp>
      <p:cxnSp>
        <p:nvCxnSpPr>
          <p:cNvPr id="22" name="直線箭頭接點 21"/>
          <p:cNvCxnSpPr/>
          <p:nvPr/>
        </p:nvCxnSpPr>
        <p:spPr>
          <a:xfrm flipV="1">
            <a:off x="6477091" y="3437211"/>
            <a:ext cx="1656226" cy="736342"/>
          </a:xfrm>
          <a:prstGeom prst="straightConnector1">
            <a:avLst/>
          </a:prstGeom>
          <a:ln w="1270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箭頭接點 24"/>
          <p:cNvCxnSpPr/>
          <p:nvPr/>
        </p:nvCxnSpPr>
        <p:spPr>
          <a:xfrm>
            <a:off x="6474559" y="4224054"/>
            <a:ext cx="1624619" cy="815259"/>
          </a:xfrm>
          <a:prstGeom prst="straightConnector1">
            <a:avLst/>
          </a:prstGeom>
          <a:ln w="1270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7530997" y="3250105"/>
                <a:ext cx="98341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TW" sz="2800" b="1" i="1" smtClean="0">
                              <a:solidFill>
                                <a:srgbClr val="7030A0"/>
                              </a:solidFill>
                              <a:latin typeface="Cambria Math" charset="0"/>
                            </a:rPr>
                          </m:ctrlPr>
                        </m:sSupPr>
                        <m:e>
                          <m:r>
                            <a:rPr kumimoji="1" lang="en-US" altLang="zh-TW" sz="2800" b="1" i="1" smtClean="0">
                              <a:solidFill>
                                <a:srgbClr val="7030A0"/>
                              </a:solidFill>
                              <a:latin typeface="Cambria Math" charset="0"/>
                            </a:rPr>
                            <m:t>𝒆</m:t>
                          </m:r>
                        </m:e>
                        <m:sup>
                          <m:r>
                            <a:rPr kumimoji="1" lang="en-US" altLang="zh-TW" sz="2800" b="1" i="1" smtClean="0">
                              <a:solidFill>
                                <a:srgbClr val="7030A0"/>
                              </a:solidFill>
                              <a:latin typeface="Cambria Math" charset="0"/>
                            </a:rPr>
                            <m:t>−</m:t>
                          </m:r>
                        </m:sup>
                      </m:sSup>
                    </m:oMath>
                  </m:oMathPara>
                </a14:m>
                <a:endParaRPr kumimoji="1" lang="zh-TW" altLang="en-US" sz="2800" b="1"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7530997" y="3250105"/>
                <a:ext cx="983411" cy="523220"/>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7423229" y="4674585"/>
                <a:ext cx="98341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TW" sz="2800" b="1" i="1" smtClean="0">
                              <a:solidFill>
                                <a:srgbClr val="7030A0"/>
                              </a:solidFill>
                              <a:latin typeface="Cambria Math" charset="0"/>
                            </a:rPr>
                          </m:ctrlPr>
                        </m:sSupPr>
                        <m:e>
                          <m:r>
                            <a:rPr kumimoji="1" lang="en-US" altLang="zh-TW" sz="2800" b="1" i="1" smtClean="0">
                              <a:solidFill>
                                <a:srgbClr val="7030A0"/>
                              </a:solidFill>
                              <a:latin typeface="Cambria Math" charset="0"/>
                            </a:rPr>
                            <m:t>𝒆</m:t>
                          </m:r>
                        </m:e>
                        <m:sup>
                          <m:r>
                            <a:rPr kumimoji="1" lang="en-US" altLang="zh-TW" sz="2800" b="1" i="1" smtClean="0">
                              <a:solidFill>
                                <a:srgbClr val="7030A0"/>
                              </a:solidFill>
                              <a:latin typeface="Cambria Math" charset="0"/>
                            </a:rPr>
                            <m:t>+</m:t>
                          </m:r>
                        </m:sup>
                      </m:sSup>
                    </m:oMath>
                  </m:oMathPara>
                </a14:m>
                <a:endParaRPr kumimoji="1" lang="zh-TW" altLang="en-US" sz="2800" b="1"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7423229" y="4674585"/>
                <a:ext cx="983411" cy="523220"/>
              </a:xfrm>
              <a:prstGeom prst="rect">
                <a:avLst/>
              </a:prstGeom>
              <a:blipFill rotWithShape="0">
                <a:blip r:embed="rId4"/>
                <a:stretch>
                  <a:fillRect/>
                </a:stretch>
              </a:blipFill>
            </p:spPr>
            <p:txBody>
              <a:bodyPr/>
              <a:lstStyle/>
              <a:p>
                <a:r>
                  <a:rPr lang="zh-TW" altLang="en-US">
                    <a:noFill/>
                  </a:rPr>
                  <a:t> </a:t>
                </a:r>
              </a:p>
            </p:txBody>
          </p:sp>
        </mc:Fallback>
      </mc:AlternateContent>
      <p:sp>
        <p:nvSpPr>
          <p:cNvPr id="29" name="文字方塊 28"/>
          <p:cNvSpPr txBox="1"/>
          <p:nvPr/>
        </p:nvSpPr>
        <p:spPr>
          <a:xfrm>
            <a:off x="6375095" y="3920226"/>
            <a:ext cx="3562578" cy="523220"/>
          </a:xfrm>
          <a:prstGeom prst="rect">
            <a:avLst/>
          </a:prstGeom>
          <a:noFill/>
        </p:spPr>
        <p:txBody>
          <a:bodyPr wrap="square" rtlCol="0">
            <a:spAutoFit/>
          </a:bodyPr>
          <a:lstStyle/>
          <a:p>
            <a:r>
              <a:rPr kumimoji="1" lang="en-US" altLang="zh-TW" sz="2800" b="1" dirty="0" smtClean="0">
                <a:solidFill>
                  <a:srgbClr val="7030A0"/>
                </a:solidFill>
              </a:rPr>
              <a:t>Electron-hole pair</a:t>
            </a:r>
            <a:endParaRPr kumimoji="1" lang="zh-TW" altLang="en-US" sz="2800" b="1" dirty="0">
              <a:solidFill>
                <a:srgbClr val="7030A0"/>
              </a:solidFill>
            </a:endParaRPr>
          </a:p>
        </p:txBody>
      </p:sp>
      <mc:AlternateContent xmlns:mc="http://schemas.openxmlformats.org/markup-compatibility/2006" xmlns:a14="http://schemas.microsoft.com/office/drawing/2010/main">
        <mc:Choice Requires="a14">
          <p:sp>
            <p:nvSpPr>
              <p:cNvPr id="30" name="文字方塊 29"/>
              <p:cNvSpPr txBox="1"/>
              <p:nvPr/>
            </p:nvSpPr>
            <p:spPr>
              <a:xfrm>
                <a:off x="9640542" y="3918823"/>
                <a:ext cx="98341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TW" sz="2800" b="1" i="1" smtClean="0">
                              <a:solidFill>
                                <a:srgbClr val="7030A0"/>
                              </a:solidFill>
                              <a:latin typeface="Cambria Math" charset="0"/>
                            </a:rPr>
                          </m:ctrlPr>
                        </m:sSupPr>
                        <m:e>
                          <m:r>
                            <a:rPr kumimoji="1" lang="en-US" altLang="zh-TW" sz="2800" b="1" i="1" smtClean="0">
                              <a:solidFill>
                                <a:srgbClr val="7030A0"/>
                              </a:solidFill>
                              <a:latin typeface="Cambria Math" charset="0"/>
                            </a:rPr>
                            <m:t>𝒆</m:t>
                          </m:r>
                        </m:e>
                        <m:sup>
                          <m:r>
                            <a:rPr kumimoji="1" lang="en-US" altLang="zh-TW" sz="2800" b="1" i="1" smtClean="0">
                              <a:solidFill>
                                <a:srgbClr val="7030A0"/>
                              </a:solidFill>
                              <a:latin typeface="Cambria Math" charset="0"/>
                            </a:rPr>
                            <m:t>−</m:t>
                          </m:r>
                        </m:sup>
                      </m:sSup>
                    </m:oMath>
                  </m:oMathPara>
                </a14:m>
                <a:endParaRPr kumimoji="1" lang="zh-TW" altLang="en-US" sz="2800" b="1"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9640542" y="3918823"/>
                <a:ext cx="983411" cy="523220"/>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10233575" y="4759056"/>
                <a:ext cx="98341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TW" sz="2800" b="1" i="1" smtClean="0">
                              <a:solidFill>
                                <a:srgbClr val="7030A0"/>
                              </a:solidFill>
                              <a:latin typeface="Cambria Math" charset="0"/>
                            </a:rPr>
                          </m:ctrlPr>
                        </m:sSupPr>
                        <m:e>
                          <m:r>
                            <a:rPr kumimoji="1" lang="en-US" altLang="zh-TW" sz="2800" b="1" i="1" smtClean="0">
                              <a:solidFill>
                                <a:srgbClr val="7030A0"/>
                              </a:solidFill>
                              <a:latin typeface="Cambria Math" charset="0"/>
                            </a:rPr>
                            <m:t>𝒆</m:t>
                          </m:r>
                        </m:e>
                        <m:sup>
                          <m:r>
                            <a:rPr kumimoji="1" lang="en-US" altLang="zh-TW" sz="2800" b="1" i="1" smtClean="0">
                              <a:solidFill>
                                <a:srgbClr val="7030A0"/>
                              </a:solidFill>
                              <a:latin typeface="Cambria Math" charset="0"/>
                            </a:rPr>
                            <m:t>+</m:t>
                          </m:r>
                        </m:sup>
                      </m:sSup>
                    </m:oMath>
                  </m:oMathPara>
                </a14:m>
                <a:endParaRPr kumimoji="1" lang="zh-TW" altLang="en-US" sz="2800" b="1"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0233575" y="4759056"/>
                <a:ext cx="983411" cy="523220"/>
              </a:xfrm>
              <a:prstGeom prst="rect">
                <a:avLst/>
              </a:prstGeom>
              <a:blipFill rotWithShape="0">
                <a:blip r:embed="rId6"/>
                <a:stretch>
                  <a:fillRect/>
                </a:stretch>
              </a:blipFill>
            </p:spPr>
            <p:txBody>
              <a:bodyPr/>
              <a:lstStyle/>
              <a:p>
                <a:r>
                  <a:rPr lang="zh-TW" altLang="en-US">
                    <a:noFill/>
                  </a:rPr>
                  <a:t> </a:t>
                </a:r>
              </a:p>
            </p:txBody>
          </p:sp>
        </mc:Fallback>
      </mc:AlternateContent>
      <p:sp>
        <p:nvSpPr>
          <p:cNvPr id="32" name="文字方塊 31"/>
          <p:cNvSpPr txBox="1"/>
          <p:nvPr/>
        </p:nvSpPr>
        <p:spPr>
          <a:xfrm>
            <a:off x="9560008" y="2624237"/>
            <a:ext cx="2093298" cy="646331"/>
          </a:xfrm>
          <a:prstGeom prst="rect">
            <a:avLst/>
          </a:prstGeom>
          <a:noFill/>
        </p:spPr>
        <p:txBody>
          <a:bodyPr wrap="square" rtlCol="0">
            <a:spAutoFit/>
          </a:bodyPr>
          <a:lstStyle/>
          <a:p>
            <a:r>
              <a:rPr kumimoji="1" lang="en-US" altLang="zh-TW" sz="3600" b="1" dirty="0" smtClean="0"/>
              <a:t>+++++++</a:t>
            </a:r>
            <a:endParaRPr kumimoji="1" lang="zh-TW" altLang="en-US" sz="3600" b="1" dirty="0"/>
          </a:p>
        </p:txBody>
      </p:sp>
      <p:sp>
        <p:nvSpPr>
          <p:cNvPr id="34" name="文字方塊 33"/>
          <p:cNvSpPr txBox="1"/>
          <p:nvPr/>
        </p:nvSpPr>
        <p:spPr>
          <a:xfrm>
            <a:off x="9712408" y="6359266"/>
            <a:ext cx="2093298" cy="646331"/>
          </a:xfrm>
          <a:prstGeom prst="rect">
            <a:avLst/>
          </a:prstGeom>
          <a:noFill/>
        </p:spPr>
        <p:txBody>
          <a:bodyPr wrap="square" rtlCol="0">
            <a:spAutoFit/>
          </a:bodyPr>
          <a:lstStyle/>
          <a:p>
            <a:r>
              <a:rPr kumimoji="1" lang="en-US" altLang="zh-TW" sz="3600" b="1" dirty="0" smtClean="0"/>
              <a:t>----------</a:t>
            </a:r>
            <a:endParaRPr kumimoji="1" lang="zh-TW" altLang="en-US" sz="3600" b="1" dirty="0"/>
          </a:p>
        </p:txBody>
      </p:sp>
      <p:cxnSp>
        <p:nvCxnSpPr>
          <p:cNvPr id="36" name="直線箭頭接點 35"/>
          <p:cNvCxnSpPr/>
          <p:nvPr/>
        </p:nvCxnSpPr>
        <p:spPr>
          <a:xfrm>
            <a:off x="9712408" y="3168558"/>
            <a:ext cx="0" cy="321181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p:cNvCxnSpPr/>
          <p:nvPr/>
        </p:nvCxnSpPr>
        <p:spPr>
          <a:xfrm>
            <a:off x="11207316" y="3181829"/>
            <a:ext cx="0" cy="321181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9" name="直線箭頭接點 38"/>
          <p:cNvCxnSpPr/>
          <p:nvPr/>
        </p:nvCxnSpPr>
        <p:spPr>
          <a:xfrm flipH="1" flipV="1">
            <a:off x="9759560" y="3401969"/>
            <a:ext cx="225265" cy="512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箭頭接點 39"/>
          <p:cNvCxnSpPr/>
          <p:nvPr/>
        </p:nvCxnSpPr>
        <p:spPr>
          <a:xfrm flipH="1" flipV="1">
            <a:off x="10042042" y="3181829"/>
            <a:ext cx="9588" cy="7778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線箭頭接點 41"/>
          <p:cNvCxnSpPr/>
          <p:nvPr/>
        </p:nvCxnSpPr>
        <p:spPr>
          <a:xfrm flipV="1">
            <a:off x="10119234" y="3349545"/>
            <a:ext cx="223454" cy="59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線箭頭接點 43"/>
          <p:cNvCxnSpPr/>
          <p:nvPr/>
        </p:nvCxnSpPr>
        <p:spPr>
          <a:xfrm>
            <a:off x="10635226" y="5220822"/>
            <a:ext cx="0" cy="755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線箭頭接點 45"/>
          <p:cNvCxnSpPr/>
          <p:nvPr/>
        </p:nvCxnSpPr>
        <p:spPr>
          <a:xfrm flipH="1">
            <a:off x="10256935" y="5220822"/>
            <a:ext cx="295215" cy="484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箭頭接點 47"/>
          <p:cNvCxnSpPr/>
          <p:nvPr/>
        </p:nvCxnSpPr>
        <p:spPr>
          <a:xfrm>
            <a:off x="10725280" y="5220822"/>
            <a:ext cx="292897" cy="55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9274481" y="4552789"/>
            <a:ext cx="1013405" cy="584775"/>
          </a:xfrm>
          <a:prstGeom prst="rect">
            <a:avLst/>
          </a:prstGeom>
          <a:noFill/>
        </p:spPr>
        <p:txBody>
          <a:bodyPr wrap="square" rtlCol="0">
            <a:spAutoFit/>
          </a:bodyPr>
          <a:lstStyle/>
          <a:p>
            <a:r>
              <a:rPr kumimoji="1" lang="en-US" altLang="zh-TW" sz="3200" b="1" dirty="0" smtClean="0">
                <a:solidFill>
                  <a:srgbClr val="0070C0"/>
                </a:solidFill>
              </a:rPr>
              <a:t>E</a:t>
            </a:r>
            <a:endParaRPr kumimoji="1" lang="zh-TW" altLang="en-US" sz="3200" b="1" dirty="0">
              <a:solidFill>
                <a:srgbClr val="0070C0"/>
              </a:solidFill>
            </a:endParaRPr>
          </a:p>
        </p:txBody>
      </p:sp>
      <p:sp>
        <p:nvSpPr>
          <p:cNvPr id="52" name="文字方塊 51"/>
          <p:cNvSpPr txBox="1"/>
          <p:nvPr/>
        </p:nvSpPr>
        <p:spPr>
          <a:xfrm>
            <a:off x="11248556" y="4552788"/>
            <a:ext cx="1013405" cy="584775"/>
          </a:xfrm>
          <a:prstGeom prst="rect">
            <a:avLst/>
          </a:prstGeom>
          <a:noFill/>
        </p:spPr>
        <p:txBody>
          <a:bodyPr wrap="square" rtlCol="0">
            <a:spAutoFit/>
          </a:bodyPr>
          <a:lstStyle/>
          <a:p>
            <a:r>
              <a:rPr kumimoji="1" lang="en-US" altLang="zh-TW" sz="3200" b="1" dirty="0" smtClean="0">
                <a:solidFill>
                  <a:srgbClr val="0070C0"/>
                </a:solidFill>
              </a:rPr>
              <a:t>E</a:t>
            </a:r>
            <a:endParaRPr kumimoji="1" lang="zh-TW" altLang="en-US" sz="3200" b="1" dirty="0">
              <a:solidFill>
                <a:srgbClr val="0070C0"/>
              </a:solidFill>
            </a:endParaRPr>
          </a:p>
        </p:txBody>
      </p:sp>
      <p:sp>
        <p:nvSpPr>
          <p:cNvPr id="53" name="文字方塊 52"/>
          <p:cNvSpPr txBox="1"/>
          <p:nvPr/>
        </p:nvSpPr>
        <p:spPr>
          <a:xfrm>
            <a:off x="8387609" y="2241068"/>
            <a:ext cx="4472688" cy="584775"/>
          </a:xfrm>
          <a:prstGeom prst="rect">
            <a:avLst/>
          </a:prstGeom>
          <a:noFill/>
        </p:spPr>
        <p:txBody>
          <a:bodyPr wrap="square" rtlCol="0">
            <a:spAutoFit/>
          </a:bodyPr>
          <a:lstStyle/>
          <a:p>
            <a:r>
              <a:rPr kumimoji="1" lang="en-US" altLang="zh-TW" sz="3200" b="1" dirty="0" smtClean="0">
                <a:solidFill>
                  <a:srgbClr val="0070C0"/>
                </a:solidFill>
              </a:rPr>
              <a:t>Internal amplification</a:t>
            </a:r>
            <a:endParaRPr kumimoji="1" lang="zh-TW" altLang="en-US" sz="3200" b="1" dirty="0">
              <a:solidFill>
                <a:srgbClr val="0070C0"/>
              </a:solidFill>
            </a:endParaRPr>
          </a:p>
        </p:txBody>
      </p:sp>
      <p:sp>
        <p:nvSpPr>
          <p:cNvPr id="54" name="文字方塊 53"/>
          <p:cNvSpPr txBox="1"/>
          <p:nvPr/>
        </p:nvSpPr>
        <p:spPr>
          <a:xfrm>
            <a:off x="6215905" y="5089034"/>
            <a:ext cx="3613594" cy="461665"/>
          </a:xfrm>
          <a:prstGeom prst="rect">
            <a:avLst/>
          </a:prstGeom>
          <a:noFill/>
        </p:spPr>
        <p:txBody>
          <a:bodyPr wrap="square" rtlCol="0">
            <a:spAutoFit/>
          </a:bodyPr>
          <a:lstStyle/>
          <a:p>
            <a:r>
              <a:rPr kumimoji="1" lang="en-US" altLang="zh-TW" sz="2400" b="1" dirty="0" smtClean="0">
                <a:solidFill>
                  <a:srgbClr val="7030A0"/>
                </a:solidFill>
              </a:rPr>
              <a:t>Only </a:t>
            </a:r>
            <a:r>
              <a:rPr kumimoji="1" lang="en-US" altLang="zh-TW" sz="2400" b="1" dirty="0" smtClean="0">
                <a:solidFill>
                  <a:srgbClr val="7030A0"/>
                </a:solidFill>
              </a:rPr>
              <a:t>five </a:t>
            </a:r>
            <a:r>
              <a:rPr kumimoji="1" lang="en-US" altLang="zh-TW" sz="2400" b="1" dirty="0" smtClean="0">
                <a:solidFill>
                  <a:srgbClr val="7030A0"/>
                </a:solidFill>
              </a:rPr>
              <a:t>or six </a:t>
            </a:r>
            <a:r>
              <a:rPr kumimoji="1" lang="en-US" altLang="zh-TW" sz="2400" b="1" dirty="0" smtClean="0">
                <a:solidFill>
                  <a:srgbClr val="7030A0"/>
                </a:solidFill>
              </a:rPr>
              <a:t>charges!</a:t>
            </a:r>
            <a:endParaRPr kumimoji="1" lang="zh-TW" altLang="en-US" sz="2400" b="1" dirty="0">
              <a:solidFill>
                <a:srgbClr val="7030A0"/>
              </a:solidFill>
            </a:endParaRPr>
          </a:p>
        </p:txBody>
      </p:sp>
      <p:sp>
        <p:nvSpPr>
          <p:cNvPr id="57" name="日期版面配置區 56"/>
          <p:cNvSpPr>
            <a:spLocks noGrp="1"/>
          </p:cNvSpPr>
          <p:nvPr>
            <p:ph type="dt" sz="half" idx="10"/>
          </p:nvPr>
        </p:nvSpPr>
        <p:spPr/>
        <p:txBody>
          <a:bodyPr/>
          <a:lstStyle/>
          <a:p>
            <a:r>
              <a:rPr kumimoji="1" lang="en-US" altLang="zh-TW" smtClean="0"/>
              <a:t>2019/6/14</a:t>
            </a:r>
            <a:endParaRPr kumimoji="1" lang="zh-TW" altLang="en-US"/>
          </a:p>
        </p:txBody>
      </p:sp>
      <p:sp>
        <p:nvSpPr>
          <p:cNvPr id="58" name="頁尾版面配置區 57"/>
          <p:cNvSpPr>
            <a:spLocks noGrp="1"/>
          </p:cNvSpPr>
          <p:nvPr>
            <p:ph type="ftr" sz="quarter" idx="11"/>
          </p:nvPr>
        </p:nvSpPr>
        <p:spPr/>
        <p:txBody>
          <a:bodyPr/>
          <a:lstStyle/>
          <a:p>
            <a:r>
              <a:rPr kumimoji="1" lang="en-US" altLang="zh-TW" dirty="0" smtClean="0"/>
              <a:t>Dark matter researches with Solid-State Physics </a:t>
            </a:r>
            <a:endParaRPr kumimoji="1" lang="zh-TW" altLang="en-US" dirty="0"/>
          </a:p>
        </p:txBody>
      </p:sp>
      <p:sp>
        <p:nvSpPr>
          <p:cNvPr id="59" name="投影片編號版面配置區 58"/>
          <p:cNvSpPr>
            <a:spLocks noGrp="1"/>
          </p:cNvSpPr>
          <p:nvPr>
            <p:ph type="sldNum" sz="quarter" idx="12"/>
          </p:nvPr>
        </p:nvSpPr>
        <p:spPr/>
        <p:txBody>
          <a:bodyPr/>
          <a:lstStyle/>
          <a:p>
            <a:fld id="{1E17B35C-8675-E74F-B43C-98DA30162967}" type="slidenum">
              <a:rPr kumimoji="1" lang="zh-TW" altLang="en-US" smtClean="0"/>
              <a:t>2</a:t>
            </a:fld>
            <a:endParaRPr kumimoji="1" lang="zh-TW" altLang="en-US"/>
          </a:p>
        </p:txBody>
      </p:sp>
      <p:sp>
        <p:nvSpPr>
          <p:cNvPr id="60" name="文字方塊 59"/>
          <p:cNvSpPr txBox="1"/>
          <p:nvPr/>
        </p:nvSpPr>
        <p:spPr>
          <a:xfrm>
            <a:off x="4618119" y="3231504"/>
            <a:ext cx="2673446" cy="461665"/>
          </a:xfrm>
          <a:prstGeom prst="rect">
            <a:avLst/>
          </a:prstGeom>
          <a:noFill/>
        </p:spPr>
        <p:txBody>
          <a:bodyPr wrap="square" rtlCol="0">
            <a:spAutoFit/>
          </a:bodyPr>
          <a:lstStyle/>
          <a:p>
            <a:r>
              <a:rPr kumimoji="1" lang="en-US" altLang="zh-TW" sz="2400" b="1" smtClean="0">
                <a:solidFill>
                  <a:schemeClr val="bg1"/>
                </a:solidFill>
              </a:rPr>
              <a:t>Impurity Atom</a:t>
            </a:r>
            <a:endParaRPr kumimoji="1" lang="zh-TW" altLang="en-US" sz="2400" b="1" dirty="0">
              <a:solidFill>
                <a:schemeClr val="bg1"/>
              </a:solidFill>
            </a:endParaRPr>
          </a:p>
        </p:txBody>
      </p:sp>
      <p:sp>
        <p:nvSpPr>
          <p:cNvPr id="61" name="文字方塊 60"/>
          <p:cNvSpPr txBox="1"/>
          <p:nvPr/>
        </p:nvSpPr>
        <p:spPr>
          <a:xfrm>
            <a:off x="5977189" y="4456034"/>
            <a:ext cx="1323993" cy="369332"/>
          </a:xfrm>
          <a:prstGeom prst="rect">
            <a:avLst/>
          </a:prstGeom>
          <a:noFill/>
        </p:spPr>
        <p:txBody>
          <a:bodyPr wrap="square" rtlCol="0">
            <a:spAutoFit/>
          </a:bodyPr>
          <a:lstStyle/>
          <a:p>
            <a:r>
              <a:rPr kumimoji="1" lang="en-US" altLang="zh-TW" b="1" dirty="0" smtClean="0">
                <a:solidFill>
                  <a:srgbClr val="7030A0"/>
                </a:solidFill>
              </a:rPr>
              <a:t>ionization</a:t>
            </a:r>
            <a:endParaRPr kumimoji="1" lang="zh-TW" altLang="en-US" b="1" dirty="0">
              <a:solidFill>
                <a:srgbClr val="7030A0"/>
              </a:solidFill>
            </a:endParaRPr>
          </a:p>
        </p:txBody>
      </p:sp>
      <p:sp>
        <p:nvSpPr>
          <p:cNvPr id="41" name="文字方塊 40"/>
          <p:cNvSpPr txBox="1"/>
          <p:nvPr/>
        </p:nvSpPr>
        <p:spPr>
          <a:xfrm>
            <a:off x="7846839" y="3290903"/>
            <a:ext cx="3378548" cy="3108543"/>
          </a:xfrm>
          <a:prstGeom prst="rect">
            <a:avLst/>
          </a:prstGeom>
          <a:noFill/>
        </p:spPr>
        <p:txBody>
          <a:bodyPr wrap="square" rtlCol="0">
            <a:spAutoFit/>
          </a:bodyPr>
          <a:lstStyle/>
          <a:p>
            <a:pPr algn="ctr"/>
            <a:r>
              <a:rPr kumimoji="1" lang="en-US" altLang="zh-TW" sz="2800" b="1" dirty="0" smtClean="0">
                <a:solidFill>
                  <a:srgbClr val="FF0000"/>
                </a:solidFill>
              </a:rPr>
              <a:t>Acoustic phonon</a:t>
            </a:r>
          </a:p>
          <a:p>
            <a:pPr algn="ctr"/>
            <a:r>
              <a:rPr kumimoji="1" lang="en-US" altLang="zh-TW" sz="2800" b="1" dirty="0" smtClean="0">
                <a:solidFill>
                  <a:srgbClr val="FF0000"/>
                </a:solidFill>
              </a:rPr>
              <a:t>Optical </a:t>
            </a:r>
            <a:r>
              <a:rPr kumimoji="1" lang="en-US" altLang="zh-TW" sz="2800" b="1" dirty="0" smtClean="0">
                <a:solidFill>
                  <a:srgbClr val="FF0000"/>
                </a:solidFill>
              </a:rPr>
              <a:t>phonon</a:t>
            </a:r>
          </a:p>
          <a:p>
            <a:pPr algn="ctr"/>
            <a:r>
              <a:rPr kumimoji="1" lang="en-US" altLang="zh-TW" sz="2800" b="1" dirty="0" smtClean="0">
                <a:solidFill>
                  <a:srgbClr val="FF0000"/>
                </a:solidFill>
              </a:rPr>
              <a:t>(</a:t>
            </a:r>
            <a:r>
              <a:rPr kumimoji="1" lang="en-US" altLang="zh-TW" sz="2800" b="1" dirty="0">
                <a:solidFill>
                  <a:srgbClr val="FF0000"/>
                </a:solidFill>
              </a:rPr>
              <a:t>L</a:t>
            </a:r>
            <a:r>
              <a:rPr kumimoji="1" lang="en-US" altLang="zh-TW" sz="2800" b="1" dirty="0" smtClean="0">
                <a:solidFill>
                  <a:srgbClr val="FF0000"/>
                </a:solidFill>
              </a:rPr>
              <a:t>uke phonon)</a:t>
            </a:r>
          </a:p>
          <a:p>
            <a:pPr algn="ctr"/>
            <a:r>
              <a:rPr kumimoji="1" lang="en-US" altLang="zh-TW" sz="2800" b="1" dirty="0" smtClean="0">
                <a:solidFill>
                  <a:srgbClr val="FF0000"/>
                </a:solidFill>
              </a:rPr>
              <a:t>-Low energy phonon</a:t>
            </a:r>
          </a:p>
          <a:p>
            <a:pPr algn="ctr"/>
            <a:endParaRPr kumimoji="1" lang="en-US" altLang="zh-TW" sz="2800" b="1" dirty="0" smtClean="0">
              <a:solidFill>
                <a:srgbClr val="FF0000"/>
              </a:solidFill>
            </a:endParaRPr>
          </a:p>
          <a:p>
            <a:pPr algn="ctr"/>
            <a:endParaRPr kumimoji="1" lang="en-US" altLang="zh-TW" sz="2800" b="1" dirty="0" smtClean="0">
              <a:solidFill>
                <a:srgbClr val="FF0000"/>
              </a:solidFill>
            </a:endParaRPr>
          </a:p>
          <a:p>
            <a:pPr algn="ctr"/>
            <a:r>
              <a:rPr kumimoji="1" lang="en-US" altLang="zh-TW" sz="2800" b="1" dirty="0" smtClean="0">
                <a:solidFill>
                  <a:srgbClr val="FF0000"/>
                </a:solidFill>
              </a:rPr>
              <a:t>Phonon</a:t>
            </a:r>
            <a:endParaRPr kumimoji="1" lang="zh-TW" altLang="en-US" sz="2800" b="1" dirty="0">
              <a:solidFill>
                <a:srgbClr val="FF0000"/>
              </a:solidFill>
            </a:endParaRPr>
          </a:p>
        </p:txBody>
      </p:sp>
    </p:spTree>
    <p:extLst>
      <p:ext uri="{BB962C8B-B14F-4D97-AF65-F5344CB8AC3E}">
        <p14:creationId xmlns:p14="http://schemas.microsoft.com/office/powerpoint/2010/main" val="535295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1" algn="l" rtl="0">
              <a:lnSpc>
                <a:spcPct val="90000"/>
              </a:lnSpc>
              <a:spcBef>
                <a:spcPct val="0"/>
              </a:spcBef>
            </a:pPr>
            <a:r>
              <a:rPr lang="en-US" altLang="zh-TW" sz="4400" dirty="0" smtClean="0">
                <a:solidFill>
                  <a:schemeClr val="tx1"/>
                </a:solidFill>
                <a:latin typeface="+mj-lt"/>
              </a:rPr>
              <a:t/>
            </a:r>
            <a:br>
              <a:rPr lang="en-US" altLang="zh-TW" sz="4400" dirty="0" smtClean="0">
                <a:solidFill>
                  <a:schemeClr val="tx1"/>
                </a:solidFill>
                <a:latin typeface="+mj-lt"/>
              </a:rPr>
            </a:br>
            <a:r>
              <a:rPr lang="en-US" altLang="zh-TW" sz="4400" dirty="0" smtClean="0">
                <a:solidFill>
                  <a:schemeClr val="tx1"/>
                </a:solidFill>
                <a:latin typeface="+mj-lt"/>
              </a:rPr>
              <a:t>Questions from report</a:t>
            </a:r>
            <a:r>
              <a:rPr lang="en-US" altLang="zh-TW" sz="4400" dirty="0" smtClean="0">
                <a:solidFill>
                  <a:schemeClr val="tx1"/>
                </a:solidFill>
                <a:latin typeface="+mj-lt"/>
              </a:rPr>
              <a:t/>
            </a:r>
            <a:br>
              <a:rPr lang="en-US" altLang="zh-TW" sz="4400" dirty="0" smtClean="0">
                <a:solidFill>
                  <a:schemeClr val="tx1"/>
                </a:solidFill>
                <a:latin typeface="+mj-lt"/>
              </a:rPr>
            </a:br>
            <a:endParaRPr kumimoji="1" lang="zh-TW" altLang="en-US" sz="4400" dirty="0">
              <a:solidFill>
                <a:schemeClr val="tx1"/>
              </a:solidFill>
              <a:latin typeface="+mj-lt"/>
            </a:endParaRPr>
          </a:p>
        </p:txBody>
      </p:sp>
      <p:sp>
        <p:nvSpPr>
          <p:cNvPr id="3" name="內容版面配置區 2"/>
          <p:cNvSpPr>
            <a:spLocks noGrp="1"/>
          </p:cNvSpPr>
          <p:nvPr>
            <p:ph idx="1"/>
          </p:nvPr>
        </p:nvSpPr>
        <p:spPr/>
        <p:txBody>
          <a:bodyPr>
            <a:normAutofit lnSpcReduction="10000"/>
          </a:bodyPr>
          <a:lstStyle/>
          <a:p>
            <a:r>
              <a:rPr kumimoji="1" lang="en-US" altLang="zh-TW" dirty="0" smtClean="0"/>
              <a:t>1. What’s the different between “bulk leakage current” and “Surface leakage current”?</a:t>
            </a:r>
          </a:p>
          <a:p>
            <a:r>
              <a:rPr kumimoji="1" lang="en-US" altLang="zh-TW" dirty="0" smtClean="0">
                <a:sym typeface="Wingdings"/>
              </a:rPr>
              <a:t> We want the signal is “inner” the detector</a:t>
            </a:r>
            <a:endParaRPr kumimoji="1" lang="en-US" altLang="zh-TW" dirty="0" smtClean="0"/>
          </a:p>
          <a:p>
            <a:r>
              <a:rPr kumimoji="1" lang="en-US" altLang="zh-TW" dirty="0" smtClean="0">
                <a:sym typeface="Wingdings"/>
              </a:rPr>
              <a:t>bulk leakage current </a:t>
            </a:r>
          </a:p>
          <a:p>
            <a:pPr lvl="1"/>
            <a:r>
              <a:rPr kumimoji="1" lang="en-US" altLang="zh-TW" dirty="0" smtClean="0">
                <a:sym typeface="Wingdings"/>
              </a:rPr>
              <a:t>Thermal excitation (Inner)</a:t>
            </a:r>
          </a:p>
          <a:p>
            <a:pPr lvl="1"/>
            <a:r>
              <a:rPr kumimoji="1" lang="en-US" altLang="zh-TW" dirty="0" smtClean="0">
                <a:sym typeface="Wingdings"/>
              </a:rPr>
              <a:t>Injection leakage current(Multiplication) from surface</a:t>
            </a:r>
          </a:p>
          <a:p>
            <a:r>
              <a:rPr kumimoji="1" lang="en-US" altLang="zh-TW" dirty="0" smtClean="0">
                <a:sym typeface="Wingdings"/>
              </a:rPr>
              <a:t> Surface leakage current</a:t>
            </a:r>
          </a:p>
          <a:p>
            <a:pPr lvl="1"/>
            <a:r>
              <a:rPr kumimoji="1" lang="en-US" altLang="zh-TW" dirty="0" smtClean="0">
                <a:sym typeface="Wingdings"/>
              </a:rPr>
              <a:t>Current go through the surface to the opposite side.</a:t>
            </a:r>
          </a:p>
          <a:p>
            <a:pPr lvl="1"/>
            <a:endParaRPr kumimoji="1" lang="en-US" altLang="zh-TW" dirty="0" smtClean="0">
              <a:sym typeface="Wingdings"/>
            </a:endParaRPr>
          </a:p>
          <a:p>
            <a:r>
              <a:rPr kumimoji="1" lang="en-US" altLang="zh-TW" dirty="0" smtClean="0">
                <a:sym typeface="Wingdings"/>
              </a:rPr>
              <a:t> Why “Surface leakage current” will be the dominant term?</a:t>
            </a:r>
          </a:p>
          <a:p>
            <a:endParaRPr kumimoji="1" lang="zh-TW" altLang="en-US" dirty="0"/>
          </a:p>
        </p:txBody>
      </p:sp>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3</a:t>
            </a:fld>
            <a:endParaRPr kumimoji="1" lang="zh-TW" altLang="en-US"/>
          </a:p>
        </p:txBody>
      </p:sp>
    </p:spTree>
    <p:extLst>
      <p:ext uri="{BB962C8B-B14F-4D97-AF65-F5344CB8AC3E}">
        <p14:creationId xmlns:p14="http://schemas.microsoft.com/office/powerpoint/2010/main" val="216250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
            </a:r>
            <a:br>
              <a:rPr lang="en-US" altLang="zh-TW" dirty="0"/>
            </a:br>
            <a:r>
              <a:rPr lang="en-US" altLang="zh-TW" dirty="0"/>
              <a:t>Questions from report</a:t>
            </a:r>
            <a:br>
              <a:rPr lang="en-US" altLang="zh-TW" dirty="0"/>
            </a:br>
            <a:endParaRPr kumimoji="1" lang="zh-TW" altLang="en-US" dirty="0"/>
          </a:p>
        </p:txBody>
      </p:sp>
      <p:sp>
        <p:nvSpPr>
          <p:cNvPr id="3" name="內容版面配置區 2"/>
          <p:cNvSpPr>
            <a:spLocks noGrp="1"/>
          </p:cNvSpPr>
          <p:nvPr>
            <p:ph idx="1"/>
          </p:nvPr>
        </p:nvSpPr>
        <p:spPr/>
        <p:txBody>
          <a:bodyPr>
            <a:normAutofit lnSpcReduction="10000"/>
          </a:bodyPr>
          <a:lstStyle/>
          <a:p>
            <a:r>
              <a:rPr kumimoji="1" lang="en-US" altLang="zh-TW" dirty="0" smtClean="0"/>
              <a:t>2. How do we check the temperature in detector is uniform?</a:t>
            </a:r>
          </a:p>
          <a:p>
            <a:r>
              <a:rPr kumimoji="1" lang="en-US" altLang="zh-TW" dirty="0" smtClean="0">
                <a:sym typeface="Wingdings"/>
              </a:rPr>
              <a:t> I heard that we will use one kind of detector attach on the top and bottom.</a:t>
            </a:r>
          </a:p>
          <a:p>
            <a:r>
              <a:rPr kumimoji="1" lang="en-US" altLang="zh-TW" dirty="0" smtClean="0">
                <a:sym typeface="Wingdings"/>
              </a:rPr>
              <a:t> What’s the principle we will use to check it?</a:t>
            </a:r>
          </a:p>
          <a:p>
            <a:endParaRPr kumimoji="1" lang="en-US" altLang="zh-TW" dirty="0">
              <a:sym typeface="Wingdings"/>
            </a:endParaRPr>
          </a:p>
          <a:p>
            <a:r>
              <a:rPr kumimoji="1" lang="en-US" altLang="zh-TW" dirty="0" smtClean="0">
                <a:sym typeface="Wingdings"/>
              </a:rPr>
              <a:t>We have the temperature on the top and bottom</a:t>
            </a:r>
          </a:p>
          <a:p>
            <a:r>
              <a:rPr kumimoji="1" lang="en-US" altLang="zh-TW" dirty="0" smtClean="0">
                <a:sym typeface="Wingdings"/>
              </a:rPr>
              <a:t> See the gradient of the temperature</a:t>
            </a:r>
          </a:p>
          <a:p>
            <a:r>
              <a:rPr kumimoji="1" lang="en-US" altLang="zh-TW" dirty="0" smtClean="0">
                <a:sym typeface="Wingdings"/>
              </a:rPr>
              <a:t> if a little bit different Ok</a:t>
            </a:r>
          </a:p>
          <a:p>
            <a:r>
              <a:rPr kumimoji="1" lang="en-US" altLang="zh-TW" dirty="0" smtClean="0">
                <a:sym typeface="Wingdings"/>
              </a:rPr>
              <a:t> If much different No good!</a:t>
            </a:r>
          </a:p>
        </p:txBody>
      </p:sp>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4</a:t>
            </a:fld>
            <a:endParaRPr kumimoji="1" lang="zh-TW" altLang="en-US"/>
          </a:p>
        </p:txBody>
      </p:sp>
    </p:spTree>
    <p:extLst>
      <p:ext uri="{BB962C8B-B14F-4D97-AF65-F5344CB8AC3E}">
        <p14:creationId xmlns:p14="http://schemas.microsoft.com/office/powerpoint/2010/main" val="40848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
            </a:r>
            <a:br>
              <a:rPr lang="en-US" altLang="zh-TW" dirty="0"/>
            </a:br>
            <a:r>
              <a:rPr lang="en-US" altLang="zh-TW" dirty="0"/>
              <a:t>Questions from report</a:t>
            </a:r>
            <a:br>
              <a:rPr lang="en-US" altLang="zh-TW" dirty="0"/>
            </a:br>
            <a:endParaRPr kumimoji="1" lang="zh-TW" altLang="en-US" dirty="0"/>
          </a:p>
        </p:txBody>
      </p:sp>
      <p:sp>
        <p:nvSpPr>
          <p:cNvPr id="3" name="內容版面配置區 2"/>
          <p:cNvSpPr>
            <a:spLocks noGrp="1"/>
          </p:cNvSpPr>
          <p:nvPr>
            <p:ph idx="1"/>
          </p:nvPr>
        </p:nvSpPr>
        <p:spPr/>
        <p:txBody>
          <a:bodyPr/>
          <a:lstStyle/>
          <a:p>
            <a:r>
              <a:rPr kumimoji="1" lang="en-US" altLang="zh-TW" dirty="0" smtClean="0"/>
              <a:t>3. It seems like the problem is:</a:t>
            </a:r>
          </a:p>
          <a:p>
            <a:endParaRPr kumimoji="1" lang="en-US" altLang="zh-TW" dirty="0" smtClean="0"/>
          </a:p>
          <a:p>
            <a:r>
              <a:rPr kumimoji="1" lang="en-US" altLang="zh-TW" dirty="0" smtClean="0"/>
              <a:t>When the particle interacts with the crystal on the surface, it will be amplified by the voltage, and too big will physically destroy the crystal and can’t recover back to the original type, on the other hand, too small  that can’t achieve to the expected performance.</a:t>
            </a:r>
          </a:p>
          <a:p>
            <a:r>
              <a:rPr kumimoji="1" lang="en-US" altLang="zh-TW" dirty="0" smtClean="0">
                <a:sym typeface="Wingdings"/>
              </a:rPr>
              <a:t> Maybe the optimized voltage is related to the phonon and Internal amplification. </a:t>
            </a:r>
            <a:endParaRPr kumimoji="1" lang="zh-TW" altLang="en-US" dirty="0"/>
          </a:p>
        </p:txBody>
      </p:sp>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5</a:t>
            </a:fld>
            <a:endParaRPr kumimoji="1" lang="zh-TW" altLang="en-US"/>
          </a:p>
        </p:txBody>
      </p:sp>
    </p:spTree>
    <p:extLst>
      <p:ext uri="{BB962C8B-B14F-4D97-AF65-F5344CB8AC3E}">
        <p14:creationId xmlns:p14="http://schemas.microsoft.com/office/powerpoint/2010/main" val="134364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The different between our experiment and other experiment</a:t>
            </a:r>
            <a:endParaRPr kumimoji="1" lang="zh-TW" altLang="en-US" dirty="0"/>
          </a:p>
        </p:txBody>
      </p:sp>
      <p:sp>
        <p:nvSpPr>
          <p:cNvPr id="3" name="內容版面配置區 2"/>
          <p:cNvSpPr>
            <a:spLocks noGrp="1"/>
          </p:cNvSpPr>
          <p:nvPr>
            <p:ph idx="1"/>
          </p:nvPr>
        </p:nvSpPr>
        <p:spPr/>
        <p:txBody>
          <a:bodyPr>
            <a:normAutofit fontScale="92500"/>
          </a:bodyPr>
          <a:lstStyle/>
          <a:p>
            <a:r>
              <a:rPr kumimoji="1" lang="en-US" altLang="zh-TW" dirty="0" err="1" smtClean="0"/>
              <a:t>SuperCDMS</a:t>
            </a:r>
            <a:endParaRPr kumimoji="1" lang="en-US" altLang="zh-TW" dirty="0" smtClean="0"/>
          </a:p>
          <a:p>
            <a:r>
              <a:rPr kumimoji="1" lang="en-US" altLang="zh-TW" dirty="0" smtClean="0"/>
              <a:t>They used only “the phonons” to measure the energy</a:t>
            </a:r>
          </a:p>
          <a:p>
            <a:r>
              <a:rPr kumimoji="1" lang="en-US" altLang="zh-TW" dirty="0" smtClean="0">
                <a:sym typeface="Wingdings"/>
              </a:rPr>
              <a:t> Under the low temperature (</a:t>
            </a:r>
            <a:r>
              <a:rPr kumimoji="1" lang="en-US" altLang="zh-TW" dirty="0" err="1" smtClean="0">
                <a:sym typeface="Wingdings"/>
              </a:rPr>
              <a:t>mili</a:t>
            </a:r>
            <a:r>
              <a:rPr kumimoji="1" lang="en-US" altLang="zh-TW" dirty="0" smtClean="0">
                <a:sym typeface="Wingdings"/>
              </a:rPr>
              <a:t>-Kelvin) and very small signal</a:t>
            </a:r>
          </a:p>
          <a:p>
            <a:r>
              <a:rPr kumimoji="1" lang="en-US" altLang="zh-TW" dirty="0" smtClean="0">
                <a:sym typeface="Wingdings"/>
              </a:rPr>
              <a:t> Not easy to control!</a:t>
            </a:r>
          </a:p>
          <a:p>
            <a:endParaRPr kumimoji="1" lang="en-US" altLang="zh-TW" dirty="0">
              <a:sym typeface="Wingdings"/>
            </a:endParaRPr>
          </a:p>
          <a:p>
            <a:r>
              <a:rPr kumimoji="1" lang="en-US" altLang="zh-TW" dirty="0" smtClean="0">
                <a:sym typeface="Wingdings"/>
              </a:rPr>
              <a:t>Our experiment</a:t>
            </a:r>
          </a:p>
          <a:p>
            <a:r>
              <a:rPr kumimoji="1" lang="en-US" altLang="zh-TW" dirty="0" smtClean="0">
                <a:sym typeface="Wingdings"/>
              </a:rPr>
              <a:t>We use only “Charge multiplication” (Energy from those phonon)</a:t>
            </a:r>
          </a:p>
          <a:p>
            <a:r>
              <a:rPr kumimoji="1" lang="en-US" altLang="zh-TW" dirty="0" smtClean="0">
                <a:sym typeface="Wingdings"/>
              </a:rPr>
              <a:t> Can operate under the higher temperature compared with </a:t>
            </a:r>
            <a:r>
              <a:rPr kumimoji="1" lang="en-US" altLang="zh-TW" dirty="0" err="1" smtClean="0">
                <a:sym typeface="Wingdings"/>
              </a:rPr>
              <a:t>SuperCDMS</a:t>
            </a:r>
            <a:endParaRPr kumimoji="1" lang="en-US" altLang="zh-TW" dirty="0" smtClean="0">
              <a:sym typeface="Wingdings"/>
            </a:endParaRPr>
          </a:p>
          <a:p>
            <a:r>
              <a:rPr kumimoji="1" lang="en-US" altLang="zh-TW" dirty="0" smtClean="0">
                <a:sym typeface="Wingdings"/>
              </a:rPr>
              <a:t>  Could be the better way to do it!</a:t>
            </a:r>
            <a:endParaRPr kumimoji="1" lang="zh-TW" altLang="en-US" dirty="0"/>
          </a:p>
        </p:txBody>
      </p:sp>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6</a:t>
            </a:fld>
            <a:endParaRPr kumimoji="1" lang="zh-TW" altLang="en-US"/>
          </a:p>
        </p:txBody>
      </p:sp>
    </p:spTree>
    <p:extLst>
      <p:ext uri="{BB962C8B-B14F-4D97-AF65-F5344CB8AC3E}">
        <p14:creationId xmlns:p14="http://schemas.microsoft.com/office/powerpoint/2010/main" val="1925890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p:txBody>
          <a:bodyPr/>
          <a:lstStyle/>
          <a:p>
            <a:r>
              <a:rPr kumimoji="1" lang="en-US" altLang="zh-TW" dirty="0" smtClean="0"/>
              <a:t>Quantum effect</a:t>
            </a:r>
          </a:p>
          <a:p>
            <a:r>
              <a:rPr kumimoji="1" lang="en-US" altLang="zh-TW" dirty="0" smtClean="0">
                <a:sym typeface="Wingdings"/>
              </a:rPr>
              <a:t> Give out the electron-hole pair</a:t>
            </a:r>
            <a:endParaRPr kumimoji="1" lang="zh-TW" altLang="en-US" dirty="0"/>
          </a:p>
        </p:txBody>
      </p:sp>
      <p:sp>
        <p:nvSpPr>
          <p:cNvPr id="4" name="日期版面配置區 3"/>
          <p:cNvSpPr>
            <a:spLocks noGrp="1"/>
          </p:cNvSpPr>
          <p:nvPr>
            <p:ph type="dt" sz="half" idx="10"/>
          </p:nvPr>
        </p:nvSpPr>
        <p:spPr/>
        <p:txBody>
          <a:bodyPr/>
          <a:lstStyle/>
          <a:p>
            <a:r>
              <a:rPr kumimoji="1" lang="en-US" altLang="zh-TW" smtClean="0"/>
              <a:t>2019/6/14</a:t>
            </a:r>
            <a:endParaRPr kumimoji="1" lang="zh-TW" altLang="en-US"/>
          </a:p>
        </p:txBody>
      </p:sp>
      <p:sp>
        <p:nvSpPr>
          <p:cNvPr id="5" name="頁尾版面配置區 4"/>
          <p:cNvSpPr>
            <a:spLocks noGrp="1"/>
          </p:cNvSpPr>
          <p:nvPr>
            <p:ph type="ftr" sz="quarter" idx="11"/>
          </p:nvPr>
        </p:nvSpPr>
        <p:spPr/>
        <p:txBody>
          <a:bodyPr/>
          <a:lstStyle/>
          <a:p>
            <a:r>
              <a:rPr kumimoji="1" lang="en-US" altLang="zh-TW" smtClean="0"/>
              <a:t>Dark matter researches with Solid-State Physics </a:t>
            </a:r>
            <a:endParaRPr kumimoji="1" lang="zh-TW" altLang="en-US"/>
          </a:p>
        </p:txBody>
      </p:sp>
      <p:sp>
        <p:nvSpPr>
          <p:cNvPr id="6" name="投影片編號版面配置區 5"/>
          <p:cNvSpPr>
            <a:spLocks noGrp="1"/>
          </p:cNvSpPr>
          <p:nvPr>
            <p:ph type="sldNum" sz="quarter" idx="12"/>
          </p:nvPr>
        </p:nvSpPr>
        <p:spPr/>
        <p:txBody>
          <a:bodyPr/>
          <a:lstStyle/>
          <a:p>
            <a:fld id="{1E17B35C-8675-E74F-B43C-98DA30162967}" type="slidenum">
              <a:rPr kumimoji="1" lang="zh-TW" altLang="en-US" smtClean="0"/>
              <a:t>7</a:t>
            </a:fld>
            <a:endParaRPr kumimoji="1" lang="zh-TW" altLang="en-US"/>
          </a:p>
        </p:txBody>
      </p:sp>
    </p:spTree>
    <p:extLst>
      <p:ext uri="{BB962C8B-B14F-4D97-AF65-F5344CB8AC3E}">
        <p14:creationId xmlns:p14="http://schemas.microsoft.com/office/powerpoint/2010/main" val="38980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25322</TotalTime>
  <Words>489</Words>
  <Application>Microsoft Macintosh PowerPoint</Application>
  <PresentationFormat>寬螢幕</PresentationFormat>
  <Paragraphs>101</Paragraphs>
  <Slides>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Calibri</vt:lpstr>
      <vt:lpstr>Calibri Light</vt:lpstr>
      <vt:lpstr>Cambria Math</vt:lpstr>
      <vt:lpstr>Wingdings</vt:lpstr>
      <vt:lpstr>新細明體</vt:lpstr>
      <vt:lpstr>Arial</vt:lpstr>
      <vt:lpstr>Office Theme</vt:lpstr>
      <vt:lpstr>Direct detection of MeV-scale dark matter utilizing germanium internal amplification for the charge created by the ionization of impurities</vt:lpstr>
      <vt:lpstr>Mechanism-The big picture</vt:lpstr>
      <vt:lpstr> Questions from report </vt:lpstr>
      <vt:lpstr> Questions from report </vt:lpstr>
      <vt:lpstr> Questions from report </vt:lpstr>
      <vt:lpstr>The different between our experiment and other experiment</vt:lpstr>
      <vt:lpstr>PowerPoint 簡報</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MeV-scale dark matter utilizing germanium internal amplification for the charge created by the ionization of impurities</dc:title>
  <dc:creator>Chih-Hsiang Yeh</dc:creator>
  <cp:lastModifiedBy>Chih-Hsiang Yeh</cp:lastModifiedBy>
  <cp:revision>72</cp:revision>
  <cp:lastPrinted>2019-06-24T06:11:04Z</cp:lastPrinted>
  <dcterms:created xsi:type="dcterms:W3CDTF">2019-05-30T15:37:10Z</dcterms:created>
  <dcterms:modified xsi:type="dcterms:W3CDTF">2019-06-24T09:19:15Z</dcterms:modified>
</cp:coreProperties>
</file>