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55"/>
  </p:normalViewPr>
  <p:slideViewPr>
    <p:cSldViewPr snapToGrid="0" snapToObjects="1">
      <p:cViewPr>
        <p:scale>
          <a:sx n="67" d="100"/>
          <a:sy n="67" d="100"/>
        </p:scale>
        <p:origin x="44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 smtClean="0"/>
              <a:t>按一下以編輯母片副標題樣式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2019/9/28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230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2019/9/28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340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2019/9/28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0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2019/9/28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193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2019/9/28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470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2019/9/28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972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2019/9/28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898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2019/9/28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701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2019/9/28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877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2019/9/28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190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2019/9/28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5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  <a:p>
            <a:pPr lvl="2"/>
            <a:r>
              <a:rPr kumimoji="1" lang="zh-TW" altLang="en-US" dirty="0" smtClean="0"/>
              <a:t>第三層</a:t>
            </a:r>
          </a:p>
          <a:p>
            <a:pPr lvl="3"/>
            <a:r>
              <a:rPr kumimoji="1" lang="zh-TW" altLang="en-US" dirty="0" smtClean="0"/>
              <a:t>第四層</a:t>
            </a:r>
          </a:p>
          <a:p>
            <a:pPr lvl="4"/>
            <a:r>
              <a:rPr kumimoji="1" lang="zh-TW" altLang="en-US" dirty="0" smtClean="0"/>
              <a:t>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C9801-8D77-9644-93C3-F2DD8B6E6A7A}" type="datetimeFigureOut">
              <a:rPr kumimoji="1" lang="zh-TW" altLang="en-US" smtClean="0"/>
              <a:t>2019/9/28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829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smtClean="0"/>
              <a:t>Internal Amplification Ge(</a:t>
            </a:r>
            <a:r>
              <a:rPr kumimoji="1" lang="en-US" altLang="zh-TW" dirty="0" err="1" smtClean="0"/>
              <a:t>GeIA</a:t>
            </a:r>
            <a:r>
              <a:rPr kumimoji="1" lang="en-US" altLang="zh-TW" dirty="0" smtClean="0"/>
              <a:t>)</a:t>
            </a:r>
            <a:br>
              <a:rPr kumimoji="1" lang="en-US" altLang="zh-TW" dirty="0" smtClean="0"/>
            </a:b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Theory of predicting the necessary gain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 dirty="0" smtClean="0"/>
              <a:t>*Chih-Hsiang Yeh, </a:t>
            </a:r>
            <a:r>
              <a:rPr kumimoji="1" lang="en-US" altLang="zh-TW" dirty="0" err="1" smtClean="0"/>
              <a:t>Tze-Tzing</a:t>
            </a:r>
            <a:r>
              <a:rPr kumimoji="1" lang="en-US" altLang="zh-TW" dirty="0" smtClean="0"/>
              <a:t> Henry Wong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316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The reminder of the previous results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At the first place, the ionization rates of electron and hole were predicted by some of the formulae: 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919768"/>
            <a:ext cx="4127500" cy="39382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861" y="2919768"/>
            <a:ext cx="4127500" cy="393823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799295" y="3376078"/>
            <a:ext cx="480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Arial" charset="0"/>
                <a:ea typeface="Arial" charset="0"/>
                <a:cs typeface="Arial" charset="0"/>
              </a:rPr>
              <a:t>Ionization rate</a:t>
            </a:r>
          </a:p>
          <a:p>
            <a:pPr marL="285750" indent="-285750">
              <a:buFont typeface="Wingdings" charset="2"/>
              <a:buChar char="è"/>
            </a:pPr>
            <a:r>
              <a:rPr kumimoji="1" lang="en-US" altLang="zh-TW" dirty="0" smtClean="0">
                <a:latin typeface="Arial" charset="0"/>
                <a:ea typeface="Arial" charset="0"/>
                <a:cs typeface="Arial" charset="0"/>
                <a:sym typeface="Wingdings"/>
              </a:rPr>
              <a:t>Give us the “Gain” in the end. </a:t>
            </a:r>
          </a:p>
          <a:p>
            <a:pPr marL="285750" indent="-285750">
              <a:buFont typeface="Wingdings" charset="2"/>
              <a:buChar char="è"/>
            </a:pPr>
            <a:r>
              <a:rPr kumimoji="1" lang="en-US" altLang="zh-TW" dirty="0" smtClean="0">
                <a:latin typeface="Arial" charset="0"/>
                <a:ea typeface="Arial" charset="0"/>
                <a:cs typeface="Arial" charset="0"/>
                <a:sym typeface="Wingdings"/>
              </a:rPr>
              <a:t>Great! But what‘s the next?</a:t>
            </a:r>
          </a:p>
          <a:p>
            <a:pPr marL="285750" indent="-285750">
              <a:buFont typeface="Wingdings" charset="2"/>
              <a:buChar char="è"/>
            </a:pPr>
            <a:endParaRPr kumimoji="1" lang="en-US" altLang="zh-TW" dirty="0" smtClean="0"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285750" indent="-285750">
              <a:buFont typeface="Wingdings" charset="2"/>
              <a:buChar char="è"/>
            </a:pPr>
            <a:r>
              <a:rPr kumimoji="1" lang="en-US" altLang="zh-TW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Debut of our “BKG”!!</a:t>
            </a:r>
          </a:p>
          <a:p>
            <a:pPr marL="285750" indent="-285750">
              <a:buFont typeface="Wingdings" charset="2"/>
              <a:buChar char="è"/>
            </a:pPr>
            <a:endParaRPr kumimoji="1" lang="en-US" altLang="zh-TW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285750" indent="-285750">
              <a:buFont typeface="Wingdings" charset="2"/>
              <a:buChar char="è"/>
            </a:pPr>
            <a:r>
              <a:rPr kumimoji="1" lang="en-US" altLang="zh-TW" b="1" dirty="0" smtClean="0">
                <a:latin typeface="Arial" charset="0"/>
                <a:ea typeface="Arial" charset="0"/>
                <a:cs typeface="Arial" charset="0"/>
                <a:sym typeface="Wingdings"/>
              </a:rPr>
              <a:t>Umm</a:t>
            </a:r>
            <a:r>
              <a:rPr kumimoji="1" lang="mr-IN" altLang="zh-TW" b="1" dirty="0" smtClean="0">
                <a:latin typeface="Arial" charset="0"/>
                <a:ea typeface="Arial" charset="0"/>
                <a:cs typeface="Arial" charset="0"/>
                <a:sym typeface="Wingdings"/>
              </a:rPr>
              <a:t>…</a:t>
            </a:r>
            <a:r>
              <a:rPr kumimoji="1" lang="en-US" altLang="zh-TW" b="1" dirty="0" smtClean="0">
                <a:latin typeface="Arial" charset="0"/>
                <a:ea typeface="Arial" charset="0"/>
                <a:cs typeface="Arial" charset="0"/>
                <a:sym typeface="Wingdings"/>
              </a:rPr>
              <a:t>It seems complicated!</a:t>
            </a:r>
          </a:p>
          <a:p>
            <a:pPr marL="285750" indent="-285750">
              <a:buFont typeface="Wingdings" charset="2"/>
              <a:buChar char="è"/>
            </a:pPr>
            <a:endParaRPr kumimoji="1" lang="en-US" altLang="zh-TW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285750" indent="-285750">
              <a:buFont typeface="Wingdings" charset="2"/>
              <a:buChar char="è"/>
            </a:pPr>
            <a:r>
              <a:rPr kumimoji="1" lang="en-US" altLang="zh-TW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Let me map out the blueprint first!</a:t>
            </a:r>
            <a:endParaRPr kumimoji="1" lang="en-US" altLang="zh-TW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76499" y="2735102"/>
            <a:ext cx="299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Signal(Ge)</a:t>
            </a:r>
            <a:endParaRPr kumimoji="1" lang="zh-TW" altLang="en-US" b="1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54550" y="2727753"/>
            <a:ext cx="299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Signal(Impurities)</a:t>
            </a:r>
            <a:endParaRPr kumimoji="1" lang="zh-TW" altLang="en-US" b="1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69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Three steps</a:t>
            </a:r>
            <a:endParaRPr kumimoji="1"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588131" y="1492983"/>
            <a:ext cx="2457450" cy="2457450"/>
          </a:xfrm>
          <a:prstGeom prst="ellipse">
            <a:avLst/>
          </a:prstGeom>
          <a:solidFill>
            <a:schemeClr val="accent2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3425" y="247188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SIG estimation</a:t>
            </a:r>
            <a:endParaRPr kumimoji="1"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8600" y="3931442"/>
            <a:ext cx="3257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>
                <a:solidFill>
                  <a:srgbClr val="FF0000"/>
                </a:solidFill>
              </a:rPr>
              <a:t>Ionization rate</a:t>
            </a:r>
          </a:p>
          <a:p>
            <a:pPr algn="ctr"/>
            <a:r>
              <a:rPr kumimoji="1" lang="en-US" altLang="zh-TW" sz="2400" b="1" dirty="0" smtClean="0">
                <a:solidFill>
                  <a:srgbClr val="FF0000"/>
                </a:solidFill>
              </a:rPr>
              <a:t>Gain(E,T)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1566788" y="4762439"/>
            <a:ext cx="500137" cy="1009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-57150" y="5760331"/>
            <a:ext cx="3829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smtClean="0"/>
              <a:t>Know our predicted gain for signal</a:t>
            </a:r>
          </a:p>
          <a:p>
            <a:pPr algn="ctr"/>
            <a:r>
              <a:rPr kumimoji="1" lang="en-US" altLang="zh-TW" sz="2000" b="1" dirty="0" smtClean="0"/>
              <a:t>Under the certain T and E</a:t>
            </a:r>
          </a:p>
          <a:p>
            <a:pPr algn="ctr"/>
            <a:endParaRPr kumimoji="1" lang="zh-TW" altLang="en-US" sz="2000" b="1" dirty="0"/>
          </a:p>
        </p:txBody>
      </p:sp>
      <p:sp>
        <p:nvSpPr>
          <p:cNvPr id="9" name="橢圓 8"/>
          <p:cNvSpPr/>
          <p:nvPr/>
        </p:nvSpPr>
        <p:spPr>
          <a:xfrm>
            <a:off x="4417181" y="1492983"/>
            <a:ext cx="2457450" cy="2457450"/>
          </a:xfrm>
          <a:prstGeom prst="ellipse">
            <a:avLst/>
          </a:prstGeom>
          <a:solidFill>
            <a:schemeClr val="accent2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562475" y="247188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BKG estimation</a:t>
            </a:r>
            <a:endParaRPr kumimoji="1"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057650" y="3931442"/>
            <a:ext cx="3257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>
                <a:solidFill>
                  <a:srgbClr val="FF0000"/>
                </a:solidFill>
              </a:rPr>
              <a:t>Theory of BKG</a:t>
            </a:r>
          </a:p>
          <a:p>
            <a:pPr algn="ctr"/>
            <a:r>
              <a:rPr kumimoji="1" lang="en-US" altLang="zh-TW" sz="2400" b="1" dirty="0" smtClean="0">
                <a:solidFill>
                  <a:srgbClr val="FF0000"/>
                </a:solidFill>
              </a:rPr>
              <a:t>Signal threshold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5395838" y="4762439"/>
            <a:ext cx="500137" cy="1009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771900" y="5760331"/>
            <a:ext cx="3829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smtClean="0"/>
              <a:t>Know the threshold of the signal</a:t>
            </a:r>
          </a:p>
          <a:p>
            <a:pPr algn="ctr"/>
            <a:r>
              <a:rPr kumimoji="1" lang="en-US" altLang="zh-TW" sz="2000" b="1" dirty="0" smtClean="0"/>
              <a:t>(Signal </a:t>
            </a:r>
            <a:r>
              <a:rPr kumimoji="1" lang="en-US" altLang="zh-TW" sz="2000" b="1" dirty="0" smtClean="0">
                <a:sym typeface="Wingdings"/>
              </a:rPr>
              <a:t> Gain)</a:t>
            </a:r>
          </a:p>
          <a:p>
            <a:pPr algn="ctr"/>
            <a:r>
              <a:rPr kumimoji="1" lang="en-US" altLang="zh-TW" sz="2000" b="1" dirty="0" smtClean="0">
                <a:sym typeface="Wingdings"/>
              </a:rPr>
              <a:t>Predicted by BKG (Theory)</a:t>
            </a:r>
            <a:endParaRPr kumimoji="1" lang="zh-TW" altLang="en-US" sz="2000" b="1" dirty="0"/>
          </a:p>
        </p:txBody>
      </p:sp>
      <p:sp>
        <p:nvSpPr>
          <p:cNvPr id="14" name="向右箭號 13"/>
          <p:cNvSpPr/>
          <p:nvPr/>
        </p:nvSpPr>
        <p:spPr>
          <a:xfrm>
            <a:off x="6903206" y="3357960"/>
            <a:ext cx="1543050" cy="76431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太陽 14"/>
          <p:cNvSpPr/>
          <p:nvPr/>
        </p:nvSpPr>
        <p:spPr>
          <a:xfrm>
            <a:off x="7886700" y="347810"/>
            <a:ext cx="4248150" cy="4248150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9525000" y="2179497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 smtClean="0">
                <a:solidFill>
                  <a:srgbClr val="002060"/>
                </a:solidFill>
              </a:rPr>
              <a:t>Gain</a:t>
            </a:r>
            <a:endParaRPr kumimoji="1" lang="zh-TW" altLang="en-US" sz="3200" dirty="0">
              <a:solidFill>
                <a:srgbClr val="00206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166478" y="4878237"/>
            <a:ext cx="3688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b="1" dirty="0" smtClean="0">
                <a:solidFill>
                  <a:srgbClr val="FF0000"/>
                </a:solidFill>
              </a:rPr>
              <a:t>Type of the detector?</a:t>
            </a:r>
          </a:p>
          <a:p>
            <a:pPr algn="ctr"/>
            <a:r>
              <a:rPr kumimoji="1" lang="en-US" altLang="zh-TW" sz="2800" b="1" dirty="0" smtClean="0">
                <a:solidFill>
                  <a:srgbClr val="FF0000"/>
                </a:solidFill>
              </a:rPr>
              <a:t>Temperature?</a:t>
            </a:r>
          </a:p>
          <a:p>
            <a:pPr algn="ctr"/>
            <a:r>
              <a:rPr kumimoji="1" lang="en-US" altLang="zh-TW" sz="2800" b="1" dirty="0" smtClean="0">
                <a:solidFill>
                  <a:srgbClr val="FF0000"/>
                </a:solidFill>
              </a:rPr>
              <a:t>Electric field?</a:t>
            </a:r>
          </a:p>
        </p:txBody>
      </p:sp>
    </p:spTree>
    <p:extLst>
      <p:ext uri="{BB962C8B-B14F-4D97-AF65-F5344CB8AC3E}">
        <p14:creationId xmlns:p14="http://schemas.microsoft.com/office/powerpoint/2010/main" val="25551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Raw/Observable</a:t>
            </a:r>
            <a:endParaRPr kumimoji="1"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516147" y="1690688"/>
            <a:ext cx="2777706" cy="2777706"/>
          </a:xfrm>
          <a:prstGeom prst="ellipse">
            <a:avLst/>
          </a:prstGeom>
          <a:solidFill>
            <a:srgbClr val="92D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-432759" y="2664042"/>
            <a:ext cx="467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 smtClean="0">
                <a:solidFill>
                  <a:srgbClr val="FF0000"/>
                </a:solidFill>
              </a:rPr>
              <a:t>No Amplification</a:t>
            </a:r>
          </a:p>
          <a:p>
            <a:pPr algn="ctr"/>
            <a:r>
              <a:rPr kumimoji="1" lang="en-US" altLang="zh-TW" sz="2400" dirty="0" smtClean="0">
                <a:solidFill>
                  <a:srgbClr val="FF0000"/>
                </a:solidFill>
              </a:rPr>
              <a:t>Raw SIG/BKG</a:t>
            </a:r>
            <a:endParaRPr kumimoji="1" lang="en-US" altLang="zh-TW" sz="2400" dirty="0" smtClean="0">
              <a:solidFill>
                <a:srgbClr val="FF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3802810" y="1732299"/>
            <a:ext cx="2777706" cy="2777706"/>
          </a:xfrm>
          <a:prstGeom prst="ellipse">
            <a:avLst/>
          </a:prstGeom>
          <a:solidFill>
            <a:srgbClr val="92D05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853904" y="2722726"/>
            <a:ext cx="467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 smtClean="0">
                <a:solidFill>
                  <a:srgbClr val="FF0000"/>
                </a:solidFill>
              </a:rPr>
              <a:t>With</a:t>
            </a:r>
            <a:r>
              <a:rPr kumimoji="1" lang="en-US" altLang="zh-TW" sz="2400" dirty="0" smtClean="0">
                <a:solidFill>
                  <a:srgbClr val="FF0000"/>
                </a:solidFill>
              </a:rPr>
              <a:t> Amplification</a:t>
            </a:r>
          </a:p>
          <a:p>
            <a:pPr algn="ctr"/>
            <a:r>
              <a:rPr kumimoji="1" lang="en-US" altLang="zh-TW" sz="2400" dirty="0" err="1" smtClean="0">
                <a:solidFill>
                  <a:srgbClr val="FF0000"/>
                </a:solidFill>
              </a:rPr>
              <a:t>Obs</a:t>
            </a:r>
            <a:r>
              <a:rPr kumimoji="1" lang="en-US" altLang="zh-TW" sz="2400" dirty="0" smtClean="0">
                <a:solidFill>
                  <a:srgbClr val="FF0000"/>
                </a:solidFill>
              </a:rPr>
              <a:t> SIG/BKG</a:t>
            </a:r>
            <a:endParaRPr kumimoji="1" lang="en-US" altLang="zh-TW" sz="2400" dirty="0" smtClean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48286" y="4644473"/>
            <a:ext cx="2053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/>
              <a:t>S</a:t>
            </a:r>
            <a:endParaRPr kumimoji="1"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748285" y="5483359"/>
            <a:ext cx="2053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B</a:t>
            </a:r>
            <a:endParaRPr kumimoji="1"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47402" y="4644473"/>
            <a:ext cx="2053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>
                <a:solidFill>
                  <a:srgbClr val="FF0000"/>
                </a:solidFill>
              </a:rPr>
              <a:t>S*G</a:t>
            </a:r>
            <a:endParaRPr kumimoji="1"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47402" y="5486131"/>
            <a:ext cx="2053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solidFill>
                  <a:srgbClr val="FF0000"/>
                </a:solidFill>
              </a:rPr>
              <a:t>B</a:t>
            </a:r>
            <a:r>
              <a:rPr kumimoji="1" lang="en-US" altLang="zh-TW" sz="2800" dirty="0" smtClean="0">
                <a:solidFill>
                  <a:srgbClr val="FF0000"/>
                </a:solidFill>
              </a:rPr>
              <a:t>*G</a:t>
            </a:r>
            <a:endParaRPr kumimoji="1"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6096000" y="3301117"/>
                <a:ext cx="6606398" cy="268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 ∗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𝐺</m:t>
                          </m:r>
                        </m:e>
                      </m:d>
                      <m:r>
                        <a:rPr kumimoji="1" lang="en-US" altLang="zh-TW" sz="4000" b="0" i="1" smtClean="0">
                          <a:latin typeface="Cambria Math" charset="0"/>
                        </a:rPr>
                        <m:t>&gt;3 ∗ </m:t>
                      </m:r>
                      <m:rad>
                        <m:radPr>
                          <m:degHide m:val="on"/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kumimoji="1" lang="en-US" altLang="zh-TW" sz="4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 ∗</m:t>
                              </m:r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zh-TW" sz="4000" b="0" dirty="0" smtClean="0"/>
              </a:p>
              <a:p>
                <a:endParaRPr kumimoji="1" lang="en-US" altLang="zh-TW" sz="4000" b="0" dirty="0" smtClean="0"/>
              </a:p>
              <a:p>
                <a:r>
                  <a:rPr kumimoji="1" lang="en-US" altLang="zh-TW" sz="4000" dirty="0"/>
                  <a:t>	</a:t>
                </a:r>
                <a:r>
                  <a:rPr kumimoji="1" lang="en-US" altLang="zh-TW" sz="4000" b="0" dirty="0" smtClean="0"/>
                  <a:t>   </a:t>
                </a:r>
                <a14:m>
                  <m:oMath xmlns:m="http://schemas.openxmlformats.org/officeDocument/2006/math">
                    <m:r>
                      <a:rPr kumimoji="1" lang="en-US" altLang="zh-TW" sz="48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𝑆</m:t>
                    </m:r>
                    <m:r>
                      <a:rPr kumimoji="1" lang="en-US" altLang="zh-TW" sz="48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 </m:t>
                    </m:r>
                    <m:r>
                      <a:rPr kumimoji="1" lang="en-US" altLang="zh-TW" sz="4800" b="0" i="0" smtClean="0">
                        <a:solidFill>
                          <a:srgbClr val="7030A0"/>
                        </a:solidFill>
                        <a:latin typeface="Cambria Math" charset="0"/>
                      </a:rPr>
                      <m:t>&gt;</m:t>
                    </m:r>
                    <m:f>
                      <m:fPr>
                        <m:ctrlPr>
                          <a:rPr kumimoji="1" lang="mr-IN" altLang="zh-TW" sz="48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8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3∗</m:t>
                        </m:r>
                        <m:rad>
                          <m:radPr>
                            <m:degHide m:val="on"/>
                            <m:ctrlPr>
                              <a:rPr kumimoji="1" lang="en-US" altLang="zh-TW" sz="48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𝐵</m:t>
                                </m:r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 ∗</m:t>
                                </m:r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rad>
                      </m:num>
                      <m:den>
                        <m:r>
                          <a:rPr kumimoji="1" lang="en-US" altLang="zh-TW" sz="48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𝐺</m:t>
                        </m:r>
                      </m:den>
                    </m:f>
                  </m:oMath>
                </a14:m>
                <a:endParaRPr kumimoji="1" lang="zh-TW" altLang="en-US" sz="4800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01117"/>
                <a:ext cx="6606398" cy="26840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6778206" y="2047053"/>
            <a:ext cx="524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>
                <a:solidFill>
                  <a:srgbClr val="FF0000"/>
                </a:solidFill>
              </a:rPr>
              <a:t>(SIG) &gt; (3 * sigma of BKG)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85696" y="6272794"/>
            <a:ext cx="13887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0000"/>
                </a:solidFill>
              </a:rPr>
              <a:t>Various thresholds (Given the dark matter energy) </a:t>
            </a:r>
            <a:r>
              <a:rPr kumimoji="1" lang="en-US" altLang="zh-TW" sz="2800" b="1" dirty="0" smtClean="0">
                <a:solidFill>
                  <a:srgbClr val="FF0000"/>
                </a:solidFill>
                <a:sym typeface="Wingdings"/>
              </a:rPr>
              <a:t> All can be predicted. 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1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Confirm the circumstance</a:t>
            </a:r>
            <a:endParaRPr kumimoji="1"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025540"/>
              </p:ext>
            </p:extLst>
          </p:nvPr>
        </p:nvGraphicFramePr>
        <p:xfrm>
          <a:off x="-3" y="1454409"/>
          <a:ext cx="12192005" cy="16687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8401"/>
                <a:gridCol w="2438401"/>
                <a:gridCol w="2438401"/>
                <a:gridCol w="2438401"/>
                <a:gridCol w="2438401"/>
              </a:tblGrid>
              <a:tr h="556260">
                <a:tc>
                  <a:txBody>
                    <a:bodyPr/>
                    <a:lstStyle/>
                    <a:p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G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S(GS)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B(GB)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Threshold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</a:tr>
              <a:tr h="556260"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(1)USD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1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1(1)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1(1)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3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</a:tr>
              <a:tr h="556260"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(2)China-THU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100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1(100)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100(10000)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3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2990850" y="3859987"/>
                <a:ext cx="6606398" cy="268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 ∗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𝐺</m:t>
                          </m:r>
                        </m:e>
                      </m:d>
                      <m:r>
                        <a:rPr kumimoji="1" lang="en-US" altLang="zh-TW" sz="4000" b="0" i="1" smtClean="0">
                          <a:latin typeface="Cambria Math" charset="0"/>
                        </a:rPr>
                        <m:t>&gt;3 ∗ </m:t>
                      </m:r>
                      <m:rad>
                        <m:radPr>
                          <m:degHide m:val="on"/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kumimoji="1" lang="en-US" altLang="zh-TW" sz="4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 ∗</m:t>
                              </m:r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zh-TW" sz="4000" b="0" dirty="0" smtClean="0"/>
              </a:p>
              <a:p>
                <a:endParaRPr kumimoji="1" lang="en-US" altLang="zh-TW" sz="4000" b="0" dirty="0" smtClean="0"/>
              </a:p>
              <a:p>
                <a:r>
                  <a:rPr kumimoji="1" lang="en-US" altLang="zh-TW" sz="4000" dirty="0"/>
                  <a:t>	</a:t>
                </a:r>
                <a:r>
                  <a:rPr kumimoji="1" lang="en-US" altLang="zh-TW" sz="4000" b="0" dirty="0" smtClean="0"/>
                  <a:t>   </a:t>
                </a:r>
                <a14:m>
                  <m:oMath xmlns:m="http://schemas.openxmlformats.org/officeDocument/2006/math">
                    <m:r>
                      <a:rPr kumimoji="1" lang="en-US" altLang="zh-TW" sz="48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𝑆</m:t>
                    </m:r>
                    <m:r>
                      <a:rPr kumimoji="1" lang="en-US" altLang="zh-TW" sz="48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 </m:t>
                    </m:r>
                    <m:r>
                      <a:rPr kumimoji="1" lang="en-US" altLang="zh-TW" sz="4800" b="0" i="0" smtClean="0">
                        <a:solidFill>
                          <a:srgbClr val="7030A0"/>
                        </a:solidFill>
                        <a:latin typeface="Cambria Math" charset="0"/>
                      </a:rPr>
                      <m:t>&gt;</m:t>
                    </m:r>
                    <m:f>
                      <m:fPr>
                        <m:ctrlPr>
                          <a:rPr kumimoji="1" lang="mr-IN" altLang="zh-TW" sz="48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8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3∗</m:t>
                        </m:r>
                        <m:rad>
                          <m:radPr>
                            <m:degHide m:val="on"/>
                            <m:ctrlPr>
                              <a:rPr kumimoji="1" lang="en-US" altLang="zh-TW" sz="48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𝐵</m:t>
                                </m:r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 ∗</m:t>
                                </m:r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rad>
                      </m:num>
                      <m:den>
                        <m:r>
                          <a:rPr kumimoji="1" lang="en-US" altLang="zh-TW" sz="48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𝐺</m:t>
                        </m:r>
                      </m:den>
                    </m:f>
                  </m:oMath>
                </a14:m>
                <a:endParaRPr kumimoji="1" lang="zh-TW" altLang="en-US" sz="48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3859987"/>
                <a:ext cx="6606398" cy="26840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3673056" y="3218409"/>
            <a:ext cx="524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>
                <a:solidFill>
                  <a:srgbClr val="FF0000"/>
                </a:solidFill>
              </a:rPr>
              <a:t>(SIG) &gt; (3 * sigma of BKG)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6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Purpose of this study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*The important issue: </a:t>
            </a:r>
          </a:p>
          <a:p>
            <a:r>
              <a:rPr kumimoji="1" lang="en-US" altLang="zh-TW" dirty="0" smtClean="0"/>
              <a:t>Can we predict “</a:t>
            </a:r>
            <a:r>
              <a:rPr kumimoji="1" lang="en-US" altLang="zh-TW" dirty="0" smtClean="0">
                <a:solidFill>
                  <a:srgbClr val="FF0000"/>
                </a:solidFill>
              </a:rPr>
              <a:t>the necessary gain</a:t>
            </a:r>
            <a:r>
              <a:rPr kumimoji="1" lang="en-US" altLang="zh-TW" dirty="0" smtClean="0"/>
              <a:t>” by the signal we expect?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Next step:</a:t>
            </a:r>
          </a:p>
          <a:p>
            <a:r>
              <a:rPr kumimoji="1" lang="en-US" altLang="zh-TW" dirty="0" smtClean="0"/>
              <a:t>Find out the right BKG and find out the right threshold plots.</a:t>
            </a:r>
          </a:p>
          <a:p>
            <a:r>
              <a:rPr kumimoji="1" lang="en-US" altLang="zh-TW" dirty="0" smtClean="0">
                <a:sym typeface="Wingdings"/>
              </a:rPr>
              <a:t> Then, we can apply it on our detector</a:t>
            </a:r>
          </a:p>
          <a:p>
            <a:r>
              <a:rPr kumimoji="1" lang="en-US" altLang="zh-TW" dirty="0" smtClean="0">
                <a:sym typeface="Wingdings"/>
              </a:rPr>
              <a:t> Even design the different type of the detector compared with other people. 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297</Words>
  <Application>Microsoft Macintosh PowerPoint</Application>
  <PresentationFormat>寬螢幕</PresentationFormat>
  <Paragraphs>75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Calibri</vt:lpstr>
      <vt:lpstr>Cambria Math</vt:lpstr>
      <vt:lpstr>Mangal</vt:lpstr>
      <vt:lpstr>Wingdings</vt:lpstr>
      <vt:lpstr>新細明體</vt:lpstr>
      <vt:lpstr>Arial</vt:lpstr>
      <vt:lpstr>Office 佈景主題</vt:lpstr>
      <vt:lpstr>Internal Amplification Ge(GeIA)  Theory of predicting the necessary gain</vt:lpstr>
      <vt:lpstr>The reminder of the previous results</vt:lpstr>
      <vt:lpstr>Three steps</vt:lpstr>
      <vt:lpstr>Raw/Observable</vt:lpstr>
      <vt:lpstr>Confirm the circumstance</vt:lpstr>
      <vt:lpstr>Purpose of this study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Amplification Ge(GeIA)  Theory of predicting the necessary gain</dc:title>
  <dc:creator>Chih-Hsiang Yeh</dc:creator>
  <cp:lastModifiedBy>Chih-Hsiang Yeh</cp:lastModifiedBy>
  <cp:revision>23</cp:revision>
  <dcterms:created xsi:type="dcterms:W3CDTF">2019-09-28T13:22:39Z</dcterms:created>
  <dcterms:modified xsi:type="dcterms:W3CDTF">2019-09-30T14:36:27Z</dcterms:modified>
</cp:coreProperties>
</file>