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60" r:id="rId5"/>
    <p:sldId id="261" r:id="rId6"/>
    <p:sldId id="257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72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55"/>
  </p:normalViewPr>
  <p:slideViewPr>
    <p:cSldViewPr snapToGrid="0" snapToObjects="1">
      <p:cViewPr>
        <p:scale>
          <a:sx n="89" d="100"/>
          <a:sy n="89" d="100"/>
        </p:scale>
        <p:origin x="8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A8DC5-3835-CF4E-B1E4-648AB18D13C9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C1B58-5ECC-9C4C-BC38-2F57EE05A0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310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 smtClean="0"/>
              <a:t>按一下以編輯母片副標題樣式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230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340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0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193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470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972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89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01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77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190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801-8D77-9644-93C3-F2DD8B6E6A7A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5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9801-8D77-9644-93C3-F2DD8B6E6A7A}" type="datetimeFigureOut">
              <a:rPr kumimoji="1" lang="zh-TW" altLang="en-US" smtClean="0"/>
              <a:t>2019/10/21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7B4E-9640-E94F-9731-AB35171386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829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Internal Amplification Ge(</a:t>
            </a:r>
            <a:r>
              <a:rPr kumimoji="1" lang="en-US" altLang="zh-TW" dirty="0" err="1" smtClean="0"/>
              <a:t>GeIA</a:t>
            </a:r>
            <a:r>
              <a:rPr kumimoji="1" lang="en-US" altLang="zh-TW" dirty="0" smtClean="0"/>
              <a:t>)</a:t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Theory of predicting the necessary gain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*Chih-Hsiang Yeh, </a:t>
            </a:r>
            <a:r>
              <a:rPr kumimoji="1" lang="en-US" altLang="zh-TW" dirty="0" err="1" smtClean="0"/>
              <a:t>Tze-Tzing</a:t>
            </a:r>
            <a:r>
              <a:rPr kumimoji="1" lang="en-US" altLang="zh-TW" dirty="0" smtClean="0"/>
              <a:t> Henry Wong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1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Give us the sense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Since we don’t know the explicit physics in the detector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Do some approximation.</a:t>
                </a:r>
              </a:p>
              <a:p>
                <a:endParaRPr kumimoji="1" lang="en-US" altLang="zh-TW" dirty="0">
                  <a:sym typeface="Wingdings"/>
                </a:endParaRPr>
              </a:p>
              <a:p>
                <a:r>
                  <a:rPr kumimoji="1" lang="en-US" altLang="zh-TW" dirty="0" smtClean="0">
                    <a:sym typeface="Wingdings"/>
                  </a:rPr>
                  <a:t>We suppose the whole crystal can give us the BKG estimation.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In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𝑠</m:t>
                    </m:r>
                  </m:oMath>
                </a14:m>
                <a:endParaRPr kumimoji="1" lang="en-US" altLang="zh-TW" dirty="0" smtClean="0">
                  <a:sym typeface="Wingdings"/>
                </a:endParaRPr>
              </a:p>
              <a:p>
                <a:endParaRPr kumimoji="1" lang="en-US" altLang="zh-TW" dirty="0" smtClean="0">
                  <a:sym typeface="Wingdings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sym typeface="Wingdings"/>
                      </a:rPr>
                      <m:t>7.5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×7.5×3(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)</m:t>
                    </m:r>
                  </m:oMath>
                </a14:m>
                <a:endParaRPr kumimoji="1" lang="en-US" altLang="zh-TW" dirty="0">
                  <a:sym typeface="Wingdings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731028" y="289941"/>
                <a:ext cx="3664144" cy="90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l-GR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𝜟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num>
                        <m:den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𝑻</m:t>
                          </m:r>
                        </m:den>
                      </m:f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mr-IN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𝟏𝟎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∗(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𝑭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𝟏𝟎𝟎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𝝁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den>
                      </m:f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𝟖</m:t>
                              </m:r>
                            </m:sup>
                          </m:sSup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𝑭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𝒄𝒎</m:t>
                              </m:r>
                            </m:e>
                            <m:sup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𝝁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kumimoji="1" lang="zh-TW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028" y="289941"/>
                <a:ext cx="3664144" cy="9031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How do we know we are right?</a:t>
            </a:r>
            <a:br>
              <a:rPr kumimoji="1" lang="en-US" altLang="zh-TW" dirty="0" smtClean="0"/>
            </a:br>
            <a:r>
              <a:rPr kumimoji="1" lang="en-US" altLang="zh-TW" dirty="0" smtClean="0"/>
              <a:t>The standard case as follows: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40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Charged concentration density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181"/>
            <a:ext cx="6008015" cy="438855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343651" y="1690688"/>
                <a:ext cx="5386387" cy="4214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0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Temperature-dependent </a:t>
                </a: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charged concentration density</a:t>
                </a: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Lower than “ionization energy”</a:t>
                </a:r>
              </a:p>
              <a:p>
                <a:pPr algn="ctr"/>
                <a:r>
                  <a:rPr kumimoji="1" lang="en-US" altLang="zh-TW" sz="20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  <a:sym typeface="Wingdings"/>
                  </a:rPr>
                  <a:t>120K</a:t>
                </a: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Density of the charged concentration will get smaller since the insufficient fluctuation. </a:t>
                </a: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  <a:sym typeface="Wingding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f>
                        <m:fPr>
                          <m:ctrlPr>
                            <a:rPr kumimoji="1" lang="mr-IN" altLang="zh-TW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TW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kumimoji="1" lang="mr-IN" altLang="zh-TW" sz="20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zh-TW" sz="20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TW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TW" sz="20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1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0.0106</m:t>
                                </m:r>
                              </m:num>
                              <m:den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zh-TW" sz="2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∗120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kumimoji="1" lang="en-US" altLang="zh-TW" sz="2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 : </m:t>
                    </m:r>
                    <m:f>
                      <m:fPr>
                        <m:ctrlPr>
                          <a:rPr kumimoji="1" lang="mr-IN" altLang="zh-TW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0.0106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kumimoji="1" lang="zh-TW" alt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51" y="1690688"/>
                <a:ext cx="5386387" cy="4214487"/>
              </a:xfrm>
              <a:prstGeom prst="rect">
                <a:avLst/>
              </a:prstGeom>
              <a:blipFill rotWithShape="0">
                <a:blip r:embed="rId3"/>
                <a:stretch>
                  <a:fillRect t="-578" r="-1019" b="-59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0" y="6334780"/>
            <a:ext cx="1243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We can get the charged concentration correlated with the temperature!</a:t>
            </a:r>
            <a:endParaRPr kumimoji="1" lang="zh-TW" altLang="en-US" sz="28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528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12412" y="-28069"/>
            <a:ext cx="730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smtClean="0">
                <a:solidFill>
                  <a:srgbClr val="FF0000"/>
                </a:solidFill>
              </a:rPr>
              <a:t>No-electric-field-zone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standard Germanium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kumimoji="1" lang="en-US" altLang="zh-TW" b="1" dirty="0" smtClean="0">
                    <a:solidFill>
                      <a:srgbClr val="FF0000"/>
                    </a:solidFill>
                  </a:rPr>
                  <a:t>1 x 1 x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𝒄𝒎</m:t>
                        </m:r>
                      </m:e>
                      <m:sup>
                        <m: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zh-TW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endParaRPr kumimoji="1" lang="en-US" altLang="zh-TW" dirty="0" smtClean="0"/>
              </a:p>
              <a:p>
                <a:endParaRPr kumimoji="1"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kumimoji="1" lang="en-US" altLang="zh-TW" dirty="0" smtClean="0"/>
                  <a:t>(Net impurity) </a:t>
                </a:r>
                <a:r>
                  <a:rPr kumimoji="1" lang="en-US" altLang="zh-TW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0.0106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∗120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kumimoji="1" lang="en-US" altLang="zh-TW" dirty="0" smtClean="0"/>
                  <a:t>(Minimum ionization) </a:t>
                </a:r>
                <a:r>
                  <a:rPr kumimoji="1" lang="en-US" altLang="zh-TW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TW" b="1" i="1">
                        <a:solidFill>
                          <a:srgbClr val="FF0000"/>
                        </a:solidFill>
                        <a:latin typeface="Cambria Math" charset="0"/>
                      </a:rPr>
                      <m:t>𝑭</m:t>
                    </m:r>
                    <m:r>
                      <a:rPr kumimoji="1" lang="en-US" altLang="zh-TW" i="1">
                        <a:latin typeface="Cambria Math" charset="0"/>
                      </a:rPr>
                      <m:t> : </m:t>
                    </m:r>
                    <m:f>
                      <m:fPr>
                        <m:ctrlPr>
                          <a:rPr kumimoji="1" lang="mr-IN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0.0106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kumimoji="1" lang="en-US" altLang="zh-TW" dirty="0" smtClean="0"/>
                  <a:t> (Certain temperature) </a:t>
                </a:r>
                <a:endParaRPr kumimoji="1" lang="en-US" altLang="zh-TW" b="1" dirty="0" smtClean="0">
                  <a:solidFill>
                    <a:srgbClr val="FF0000"/>
                  </a:solidFill>
                </a:endParaRPr>
              </a:p>
              <a:p>
                <a:endParaRPr kumimoji="1" lang="en-US" altLang="zh-TW" b="1" dirty="0">
                  <a:solidFill>
                    <a:srgbClr val="FF0000"/>
                  </a:solidFill>
                </a:endParaRPr>
              </a:p>
              <a:p>
                <a:endParaRPr kumimoji="1" lang="en-US" altLang="zh-TW" dirty="0" smtClean="0"/>
              </a:p>
              <a:p>
                <a:r>
                  <a:rPr kumimoji="1" lang="en-US" altLang="zh-TW" dirty="0" smtClean="0"/>
                  <a:t>77K</a:t>
                </a:r>
                <a:endParaRPr kumimoji="1" lang="en-US" altLang="zh-TW" dirty="0"/>
              </a:p>
              <a:p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F </a:t>
                </a:r>
                <a:r>
                  <a:rPr kumimoji="1" lang="en-US" altLang="zh-TW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solidFill>
                          <a:srgbClr val="FF0000"/>
                        </a:solidFill>
                        <a:latin typeface="Cambria Math" charset="0"/>
                      </a:rPr>
                      <m:t>7.5 </m:t>
                    </m:r>
                    <m:r>
                      <a:rPr kumimoji="1" lang="en-US" altLang="zh-TW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sSup>
                      <m:sSupPr>
                        <m:ctrlPr>
                          <a:rPr kumimoji="1" lang="en-US" altLang="zh-TW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9</m:t>
                        </m:r>
                      </m:sup>
                    </m:sSup>
                  </m:oMath>
                </a14:m>
                <a:endParaRPr kumimoji="1" lang="en-US" altLang="zh-TW" dirty="0">
                  <a:solidFill>
                    <a:srgbClr val="FF0000"/>
                  </a:solidFill>
                </a:endParaRPr>
              </a:p>
              <a:p>
                <a:endParaRPr kumimoji="1" lang="en-US" altLang="zh-TW" dirty="0"/>
              </a:p>
              <a:p>
                <a:r>
                  <a:rPr kumimoji="1" lang="en-US" altLang="zh-TW" dirty="0" smtClean="0"/>
                  <a:t>4K</a:t>
                </a:r>
                <a:endParaRPr kumimoji="1" lang="en-US" altLang="zh-TW" dirty="0"/>
              </a:p>
              <a:p>
                <a:r>
                  <a:rPr kumimoji="1" lang="en-US" altLang="zh-TW" dirty="0">
                    <a:solidFill>
                      <a:srgbClr val="FF0000"/>
                    </a:solidFill>
                  </a:rPr>
                  <a:t>F = 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solidFill>
                          <a:srgbClr val="FF0000"/>
                        </a:solidFill>
                        <a:latin typeface="Cambria Math" charset="0"/>
                      </a:rPr>
                      <m:t>3</m:t>
                    </m:r>
                    <m:r>
                      <a:rPr kumimoji="1" lang="en-US" altLang="zh-TW" i="1">
                        <a:solidFill>
                          <a:srgbClr val="FF0000"/>
                        </a:solidFill>
                        <a:latin typeface="Cambria Math" charset="0"/>
                      </a:rPr>
                      <m:t>.5 </m:t>
                    </m:r>
                    <m:r>
                      <a:rPr kumimoji="1" lang="en-US" altLang="zh-TW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sSup>
                      <m:sSupPr>
                        <m:ctrlPr>
                          <a:rPr kumimoji="1" lang="en-US" altLang="zh-TW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zh-TW" altLang="en-US" b="1" dirty="0">
                  <a:solidFill>
                    <a:srgbClr val="FF0000"/>
                  </a:solidFill>
                </a:endParaRPr>
              </a:p>
              <a:p>
                <a:endParaRPr kumimoji="1" lang="en-US" altLang="zh-TW" dirty="0" smtClean="0"/>
              </a:p>
              <a:p>
                <a:endParaRPr kumimoji="1" lang="en-US" altLang="zh-TW" dirty="0"/>
              </a:p>
              <a:p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2801" r="-638"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563100" y="4567237"/>
            <a:ext cx="1581150" cy="15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0196512" y="4252912"/>
            <a:ext cx="314325" cy="3143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0196512" y="6126161"/>
            <a:ext cx="314325" cy="3143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10113056" y="4603747"/>
            <a:ext cx="481235" cy="15811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896600" y="6089647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+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896600" y="407034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FF0000"/>
                </a:solidFill>
              </a:rPr>
              <a:t>-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474756" y="5132712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0070C0"/>
                </a:solidFill>
              </a:rPr>
              <a:t>1 cm</a:t>
            </a:r>
            <a:endParaRPr kumimoji="1"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standard Germanium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64281" y="169432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b="1" dirty="0" smtClean="0">
                    <a:solidFill>
                      <a:srgbClr val="FF0000"/>
                    </a:solidFill>
                  </a:rPr>
                  <a:t>1 x 1 x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𝒄𝒎</m:t>
                        </m:r>
                      </m:e>
                      <m:sup>
                        <m:r>
                          <a:rPr kumimoji="1" lang="en-US" altLang="zh-TW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zh-TW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endParaRPr kumimoji="1" lang="en-US" altLang="zh-TW" dirty="0" smtClean="0"/>
              </a:p>
              <a:p>
                <a:r>
                  <a:rPr kumimoji="1" lang="en-US" altLang="zh-TW" dirty="0" smtClean="0"/>
                  <a:t>“No Gain”</a:t>
                </a:r>
                <a:r>
                  <a:rPr kumimoji="1" lang="en-US" altLang="zh-TW" dirty="0" smtClean="0">
                    <a:sym typeface="Wingdings"/>
                  </a:rPr>
                  <a:t> Apply the small field</a:t>
                </a:r>
              </a:p>
              <a:p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1 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𝑐𝑚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7</m:t>
                            </m:r>
                          </m:sup>
                        </m:sSup>
                        <m:f>
                          <m:fPr>
                            <m:ctrlPr>
                              <a:rPr kumimoji="1" lang="mr-IN" altLang="zh-TW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𝑐𝑚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kumimoji="1" lang="en-US" altLang="zh-TW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𝟎</m:t>
                    </m:r>
                    <m:r>
                      <a:rPr kumimoji="1" lang="en-US" altLang="zh-TW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.</m:t>
                    </m:r>
                    <m:r>
                      <a:rPr kumimoji="1" lang="en-US" altLang="zh-TW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𝟏</m:t>
                    </m:r>
                    <m:r>
                      <a:rPr kumimoji="1" lang="en-US" altLang="zh-TW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𝝁</m:t>
                    </m:r>
                    <m:r>
                      <a:rPr kumimoji="1" lang="en-US" altLang="zh-TW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𝒔</m:t>
                    </m:r>
                  </m:oMath>
                </a14:m>
                <a:endParaRPr kumimoji="1" lang="en-US" altLang="zh-TW" b="1" dirty="0" smtClean="0"/>
              </a:p>
              <a:p>
                <a:endParaRPr kumimoji="1" lang="en-US" altLang="zh-TW" dirty="0"/>
              </a:p>
              <a:p>
                <a:endParaRPr kumimoji="1" lang="en-US" altLang="zh-TW" dirty="0" smtClean="0"/>
              </a:p>
              <a:p>
                <a:endParaRPr kumimoji="1" lang="en-US" altLang="zh-TW" dirty="0"/>
              </a:p>
              <a:p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281" y="1694326"/>
                <a:ext cx="10515600" cy="4351338"/>
              </a:xfrm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134350" y="2781300"/>
            <a:ext cx="1581150" cy="15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8767762" y="2466975"/>
            <a:ext cx="314325" cy="3143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767762" y="4340224"/>
            <a:ext cx="314325" cy="3143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8684306" y="2817810"/>
            <a:ext cx="481235" cy="15811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467850" y="430371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+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67850" y="2284407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FF0000"/>
                </a:solidFill>
              </a:rPr>
              <a:t>-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46006" y="3346775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0070C0"/>
                </a:solidFill>
              </a:rPr>
              <a:t>1 cm</a:t>
            </a:r>
            <a:endParaRPr kumimoji="1" lang="zh-TW" alt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278839" y="5112541"/>
                <a:ext cx="10127123" cy="828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l-GR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𝜟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</m:num>
                      <m:den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𝑻</m:t>
                        </m:r>
                      </m:den>
                    </m:f>
                    <m:r>
                      <a:rPr kumimoji="1" lang="en-US" altLang="zh-TW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kumimoji="1" lang="mr-IN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(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𝑭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𝟏𝟎𝟎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</m:den>
                    </m:f>
                    <m:r>
                      <a:rPr kumimoji="1" lang="en-US" altLang="zh-TW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𝟎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.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𝟎𝟏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𝑭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𝒄𝒎</m:t>
                            </m:r>
                          </m:e>
                          <m:sup>
                            <m: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p>
                        </m:sSup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</m:den>
                    </m:f>
                    <m:r>
                      <a:rPr kumimoji="1" lang="en-US" altLang="zh-TW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e>
                          <m:sup>
                            <m: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zh-TW" sz="2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p>
                        </m:sSup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𝑭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TW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𝒄𝒎</m:t>
                            </m:r>
                          </m:e>
                          <m:sup>
                            <m:r>
                              <a:rPr kumimoji="1" lang="en-US" altLang="zh-TW" sz="2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p>
                        </m:sSup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𝟎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.</m:t>
                        </m:r>
                        <m:r>
                          <a:rPr kumimoji="1" lang="en-US" altLang="zh-TW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𝟏</m:t>
                        </m:r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</m:t>
                        </m:r>
                      </m:den>
                    </m:f>
                    <m:r>
                      <a:rPr kumimoji="1" lang="en-US" altLang="zh-TW" sz="2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𝟑</m:t>
                        </m:r>
                      </m:sup>
                    </m:sSup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𝑭</m:t>
                    </m:r>
                  </m:oMath>
                </a14:m>
                <a:r>
                  <a:rPr kumimoji="1" lang="en-US" altLang="zh-TW" sz="28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 (/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𝒄𝒎</m:t>
                        </m:r>
                      </m:e>
                      <m:sup>
                        <m:r>
                          <a:rPr kumimoji="1" lang="en-US" altLang="zh-TW" sz="28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𝟑</m:t>
                        </m:r>
                      </m:sup>
                    </m:sSup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∗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𝟎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.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𝟏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𝝁</m:t>
                    </m:r>
                    <m:r>
                      <a:rPr kumimoji="1" lang="en-US" altLang="zh-TW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𝒔</m:t>
                    </m:r>
                  </m:oMath>
                </a14:m>
                <a:r>
                  <a:rPr kumimoji="1" lang="en-US" altLang="zh-TW" sz="28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)  </a:t>
                </a:r>
                <a:endParaRPr kumimoji="1" lang="zh-TW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839" y="5112541"/>
                <a:ext cx="10127123" cy="828304"/>
              </a:xfrm>
              <a:prstGeom prst="rect">
                <a:avLst/>
              </a:prstGeom>
              <a:blipFill rotWithShape="0">
                <a:blip r:embed="rId3"/>
                <a:stretch>
                  <a:fillRect b="-36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9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23" y="1854041"/>
            <a:ext cx="4560459" cy="435133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Threshold</a:t>
            </a:r>
            <a:endParaRPr kumimoji="1"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777037" y="4538662"/>
            <a:ext cx="371475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777037" y="3148012"/>
            <a:ext cx="371475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491787" y="2876549"/>
            <a:ext cx="1943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TW" sz="3200" b="1" dirty="0" smtClean="0">
                <a:solidFill>
                  <a:schemeClr val="accent6">
                    <a:lumMod val="75000"/>
                  </a:schemeClr>
                </a:solidFill>
              </a:rPr>
              <a:t>8.221keV</a:t>
            </a:r>
            <a:endParaRPr kumimoji="1" lang="zh-TW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491787" y="4287598"/>
            <a:ext cx="19431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7030A0"/>
                </a:solidFill>
              </a:rPr>
              <a:t>5.64eV</a:t>
            </a:r>
            <a:endParaRPr kumimoji="1" lang="zh-TW" alt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-295275" y="2687676"/>
                <a:ext cx="6606398" cy="268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zh-TW" sz="4000" b="0" i="1" smtClean="0">
                          <a:latin typeface="Cambria Math" charset="0"/>
                        </a:rPr>
                        <m:t>&gt;3 ∗ </m:t>
                      </m:r>
                      <m:rad>
                        <m:radPr>
                          <m:degHide m:val="on"/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TW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 ∗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4000" b="0" dirty="0" smtClean="0"/>
              </a:p>
              <a:p>
                <a:endParaRPr kumimoji="1" lang="en-US" altLang="zh-TW" sz="4000" b="0" dirty="0" smtClean="0"/>
              </a:p>
              <a:p>
                <a:r>
                  <a:rPr kumimoji="1" lang="en-US" altLang="zh-TW" sz="4000" dirty="0"/>
                  <a:t>	</a:t>
                </a:r>
                <a:r>
                  <a:rPr kumimoji="1" lang="en-US" altLang="zh-TW" sz="4000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𝑆</m:t>
                    </m:r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zh-TW" sz="4800" b="0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kumimoji="1" lang="mr-IN" altLang="zh-TW" sz="48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3∗</m:t>
                        </m:r>
                        <m:rad>
                          <m:radPr>
                            <m:degHide m:val="on"/>
                            <m:ctrlPr>
                              <a:rPr kumimoji="1" lang="en-US" altLang="zh-TW" sz="48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∗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𝐺</m:t>
                        </m:r>
                      </m:den>
                    </m:f>
                  </m:oMath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5275" y="2687676"/>
                <a:ext cx="6606398" cy="26840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reminder of the previous results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At the first place, the ionization rates of electron and hole were predicted by some of the formulae: 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919768"/>
            <a:ext cx="4127500" cy="39382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61" y="2919768"/>
            <a:ext cx="4127500" cy="39382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99295" y="3376078"/>
            <a:ext cx="48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rial" charset="0"/>
                <a:ea typeface="Arial" charset="0"/>
                <a:cs typeface="Arial" charset="0"/>
              </a:rPr>
              <a:t>Ionization rate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dirty="0" smtClean="0">
                <a:latin typeface="Arial" charset="0"/>
                <a:ea typeface="Arial" charset="0"/>
                <a:cs typeface="Arial" charset="0"/>
                <a:sym typeface="Wingdings"/>
              </a:rPr>
              <a:t>Give us the “Gain” in the end. </a:t>
            </a: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dirty="0" smtClean="0">
                <a:latin typeface="Arial" charset="0"/>
                <a:ea typeface="Arial" charset="0"/>
                <a:cs typeface="Arial" charset="0"/>
                <a:sym typeface="Wingdings"/>
              </a:rPr>
              <a:t>Great! But what‘s the next?</a:t>
            </a:r>
          </a:p>
          <a:p>
            <a:pPr marL="285750" indent="-285750">
              <a:buFont typeface="Wingdings" charset="2"/>
              <a:buChar char="è"/>
            </a:pPr>
            <a:endParaRPr kumimoji="1" lang="en-US" altLang="zh-TW" dirty="0" smtClean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Debut of our “BKG”!!</a:t>
            </a:r>
          </a:p>
          <a:p>
            <a:pPr marL="285750" indent="-285750">
              <a:buFont typeface="Wingdings" charset="2"/>
              <a:buChar char="è"/>
            </a:pPr>
            <a:endParaRPr kumimoji="1" lang="en-US" altLang="zh-TW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Umm</a:t>
            </a:r>
            <a:r>
              <a:rPr kumimoji="1" lang="mr-IN" altLang="zh-TW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…</a:t>
            </a:r>
            <a:r>
              <a:rPr kumimoji="1" lang="en-US" altLang="zh-TW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It seems complicated!</a:t>
            </a:r>
          </a:p>
          <a:p>
            <a:pPr marL="285750" indent="-285750">
              <a:buFont typeface="Wingdings" charset="2"/>
              <a:buChar char="è"/>
            </a:pPr>
            <a:endParaRPr kumimoji="1" lang="en-US" altLang="zh-TW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è"/>
            </a:pPr>
            <a:r>
              <a:rPr kumimoji="1" lang="en-US" altLang="zh-TW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Let me map out the blueprint first!</a:t>
            </a:r>
            <a:endParaRPr kumimoji="1" lang="en-US" altLang="zh-TW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6499" y="2735102"/>
            <a:ext cx="299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Signal(Ge)</a:t>
            </a:r>
            <a:endParaRPr kumimoji="1" lang="zh-TW" alt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54550" y="2727753"/>
            <a:ext cx="299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Signal(Impurities)</a:t>
            </a:r>
            <a:endParaRPr kumimoji="1" lang="zh-TW" altLang="en-US" b="1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Three steps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88131" y="1492983"/>
            <a:ext cx="2457450" cy="2457450"/>
          </a:xfrm>
          <a:prstGeom prst="ellipse">
            <a:avLst/>
          </a:prstGeom>
          <a:solidFill>
            <a:schemeClr val="accent2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3425" y="24718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SIG estimation</a:t>
            </a:r>
            <a:endParaRPr kumimoji="1"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8600" y="3931442"/>
            <a:ext cx="3257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Ionization rate</a:t>
            </a:r>
          </a:p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Gain(E,T)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1566788" y="4762439"/>
            <a:ext cx="500137" cy="1009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-57150" y="5760331"/>
            <a:ext cx="382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smtClean="0"/>
              <a:t>Know our predicted gain for signal</a:t>
            </a:r>
          </a:p>
          <a:p>
            <a:pPr algn="ctr"/>
            <a:r>
              <a:rPr kumimoji="1" lang="en-US" altLang="zh-TW" sz="2000" b="1" dirty="0" smtClean="0"/>
              <a:t>Under the certain T and E</a:t>
            </a:r>
          </a:p>
          <a:p>
            <a:pPr algn="ctr"/>
            <a:endParaRPr kumimoji="1" lang="zh-TW" altLang="en-US" sz="2000" b="1" dirty="0"/>
          </a:p>
        </p:txBody>
      </p:sp>
      <p:sp>
        <p:nvSpPr>
          <p:cNvPr id="9" name="橢圓 8"/>
          <p:cNvSpPr/>
          <p:nvPr/>
        </p:nvSpPr>
        <p:spPr>
          <a:xfrm>
            <a:off x="4417181" y="1492983"/>
            <a:ext cx="2457450" cy="2457450"/>
          </a:xfrm>
          <a:prstGeom prst="ellipse">
            <a:avLst/>
          </a:prstGeom>
          <a:solidFill>
            <a:schemeClr val="accent2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62475" y="24718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BKG estimation</a:t>
            </a:r>
            <a:endParaRPr kumimoji="1"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57650" y="3931442"/>
            <a:ext cx="3257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Theory of BKG</a:t>
            </a:r>
          </a:p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Signal threshold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5395838" y="4762439"/>
            <a:ext cx="500137" cy="1009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771900" y="5760331"/>
            <a:ext cx="382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smtClean="0"/>
              <a:t>Know the threshold of the signal</a:t>
            </a:r>
          </a:p>
          <a:p>
            <a:pPr algn="ctr"/>
            <a:r>
              <a:rPr kumimoji="1" lang="en-US" altLang="zh-TW" sz="2000" b="1" dirty="0" smtClean="0"/>
              <a:t>(Signal </a:t>
            </a:r>
            <a:r>
              <a:rPr kumimoji="1" lang="en-US" altLang="zh-TW" sz="2000" b="1" dirty="0" smtClean="0">
                <a:sym typeface="Wingdings"/>
              </a:rPr>
              <a:t> Gain)</a:t>
            </a:r>
          </a:p>
          <a:p>
            <a:pPr algn="ctr"/>
            <a:r>
              <a:rPr kumimoji="1" lang="en-US" altLang="zh-TW" sz="2000" b="1" dirty="0" smtClean="0">
                <a:sym typeface="Wingdings"/>
              </a:rPr>
              <a:t>Predicted by BKG (Theory)</a:t>
            </a:r>
            <a:endParaRPr kumimoji="1" lang="zh-TW" altLang="en-US" sz="2000" b="1" dirty="0"/>
          </a:p>
        </p:txBody>
      </p:sp>
      <p:sp>
        <p:nvSpPr>
          <p:cNvPr id="14" name="向右箭號 13"/>
          <p:cNvSpPr/>
          <p:nvPr/>
        </p:nvSpPr>
        <p:spPr>
          <a:xfrm>
            <a:off x="6903206" y="3357960"/>
            <a:ext cx="1543050" cy="76431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太陽 14"/>
          <p:cNvSpPr/>
          <p:nvPr/>
        </p:nvSpPr>
        <p:spPr>
          <a:xfrm>
            <a:off x="7886700" y="347810"/>
            <a:ext cx="4248150" cy="4248150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525000" y="2179497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002060"/>
                </a:solidFill>
              </a:rPr>
              <a:t>Gain</a:t>
            </a:r>
            <a:endParaRPr kumimoji="1" lang="zh-TW" altLang="en-US" sz="3200" dirty="0">
              <a:solidFill>
                <a:srgbClr val="00206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66478" y="4878237"/>
            <a:ext cx="3688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rgbClr val="FF0000"/>
                </a:solidFill>
              </a:rPr>
              <a:t>Type of the detector?</a:t>
            </a:r>
          </a:p>
          <a:p>
            <a:pPr algn="ctr"/>
            <a:r>
              <a:rPr kumimoji="1" lang="en-US" altLang="zh-TW" sz="2800" b="1" dirty="0" smtClean="0">
                <a:solidFill>
                  <a:srgbClr val="FF0000"/>
                </a:solidFill>
              </a:rPr>
              <a:t>Temperature?</a:t>
            </a:r>
          </a:p>
          <a:p>
            <a:pPr algn="ctr"/>
            <a:r>
              <a:rPr kumimoji="1" lang="en-US" altLang="zh-TW" sz="2800" b="1" dirty="0" smtClean="0">
                <a:solidFill>
                  <a:srgbClr val="FF0000"/>
                </a:solidFill>
              </a:rPr>
              <a:t>Electric field?</a:t>
            </a:r>
          </a:p>
        </p:txBody>
      </p:sp>
    </p:spTree>
    <p:extLst>
      <p:ext uri="{BB962C8B-B14F-4D97-AF65-F5344CB8AC3E}">
        <p14:creationId xmlns:p14="http://schemas.microsoft.com/office/powerpoint/2010/main" val="2555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Raw/Observable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16147" y="1690688"/>
            <a:ext cx="2777706" cy="2777706"/>
          </a:xfrm>
          <a:prstGeom prst="ellipse">
            <a:avLst/>
          </a:prstGeom>
          <a:solidFill>
            <a:srgbClr val="92D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432759" y="2664042"/>
            <a:ext cx="467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No Amplification</a:t>
            </a:r>
          </a:p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Raw SIG/BKG</a:t>
            </a:r>
          </a:p>
        </p:txBody>
      </p:sp>
      <p:sp>
        <p:nvSpPr>
          <p:cNvPr id="6" name="橢圓 5"/>
          <p:cNvSpPr/>
          <p:nvPr/>
        </p:nvSpPr>
        <p:spPr>
          <a:xfrm>
            <a:off x="3802810" y="1732299"/>
            <a:ext cx="2777706" cy="2777706"/>
          </a:xfrm>
          <a:prstGeom prst="ellipse">
            <a:avLst/>
          </a:prstGeom>
          <a:solidFill>
            <a:srgbClr val="92D05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3904" y="2722726"/>
            <a:ext cx="467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smtClean="0">
                <a:solidFill>
                  <a:srgbClr val="FF0000"/>
                </a:solidFill>
              </a:rPr>
              <a:t>With Amplification</a:t>
            </a:r>
          </a:p>
          <a:p>
            <a:pPr algn="ctr"/>
            <a:r>
              <a:rPr kumimoji="1" lang="en-US" altLang="zh-TW" sz="2400" dirty="0" err="1" smtClean="0">
                <a:solidFill>
                  <a:srgbClr val="FF0000"/>
                </a:solidFill>
              </a:rPr>
              <a:t>Obs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 SIG/BKG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48286" y="4644473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/>
              <a:t>S</a:t>
            </a:r>
            <a:endParaRPr kumimoji="1"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48285" y="5483359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B</a:t>
            </a:r>
            <a:endParaRPr kumimoji="1"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47402" y="4644473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S*G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7402" y="5486131"/>
            <a:ext cx="205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B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*G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096000" y="3301117"/>
                <a:ext cx="6606398" cy="268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zh-TW" sz="4000" b="0" i="1" smtClean="0">
                          <a:latin typeface="Cambria Math" charset="0"/>
                        </a:rPr>
                        <m:t>&gt;3 ∗ </m:t>
                      </m:r>
                      <m:rad>
                        <m:radPr>
                          <m:degHide m:val="on"/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TW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 ∗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4000" b="0" dirty="0" smtClean="0"/>
              </a:p>
              <a:p>
                <a:endParaRPr kumimoji="1" lang="en-US" altLang="zh-TW" sz="4000" b="0" dirty="0" smtClean="0"/>
              </a:p>
              <a:p>
                <a:r>
                  <a:rPr kumimoji="1" lang="en-US" altLang="zh-TW" sz="4000" dirty="0"/>
                  <a:t>	</a:t>
                </a:r>
                <a:r>
                  <a:rPr kumimoji="1" lang="en-US" altLang="zh-TW" sz="4000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𝑆</m:t>
                    </m:r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zh-TW" sz="4800" b="0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kumimoji="1" lang="mr-IN" altLang="zh-TW" sz="48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3∗</m:t>
                        </m:r>
                        <m:rad>
                          <m:radPr>
                            <m:degHide m:val="on"/>
                            <m:ctrlPr>
                              <a:rPr kumimoji="1" lang="en-US" altLang="zh-TW" sz="48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∗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𝐺</m:t>
                        </m:r>
                      </m:den>
                    </m:f>
                  </m:oMath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01117"/>
                <a:ext cx="6606398" cy="26840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778206" y="2047053"/>
            <a:ext cx="524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</a:rPr>
              <a:t>(SIG) &gt; (3 * sigma of BKG)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5696" y="6272794"/>
            <a:ext cx="1388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Various thresholds (Given the dark matter energy) </a:t>
            </a:r>
            <a:r>
              <a:rPr kumimoji="1" lang="en-US" altLang="zh-TW" sz="2800" b="1" dirty="0" smtClean="0">
                <a:solidFill>
                  <a:srgbClr val="FF0000"/>
                </a:solidFill>
                <a:sym typeface="Wingdings"/>
              </a:rPr>
              <a:t> All can be predicted. 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Confirm the circumstance</a:t>
            </a:r>
            <a:endParaRPr kumimoji="1"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25540"/>
              </p:ext>
            </p:extLst>
          </p:nvPr>
        </p:nvGraphicFramePr>
        <p:xfrm>
          <a:off x="-3" y="1454409"/>
          <a:ext cx="12192005" cy="16687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1"/>
                <a:gridCol w="2438401"/>
                <a:gridCol w="2438401"/>
                <a:gridCol w="2438401"/>
                <a:gridCol w="2438401"/>
              </a:tblGrid>
              <a:tr h="556260">
                <a:tc>
                  <a:txBody>
                    <a:bodyPr/>
                    <a:lstStyle/>
                    <a:p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G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S(GS)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B(GB)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Threshold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(1)USD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1(1)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1(1)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3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(2)China-THU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100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1(100)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100(10000)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3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990850" y="3859987"/>
                <a:ext cx="6606398" cy="268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zh-TW" sz="4000" b="0" i="1" smtClean="0">
                          <a:latin typeface="Cambria Math" charset="0"/>
                        </a:rPr>
                        <m:t>&gt;3 ∗ </m:t>
                      </m:r>
                      <m:rad>
                        <m:radPr>
                          <m:degHide m:val="on"/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1" lang="en-US" altLang="zh-TW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 ∗</m:t>
                              </m:r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zh-TW" sz="4000" b="0" dirty="0" smtClean="0"/>
              </a:p>
              <a:p>
                <a:endParaRPr kumimoji="1" lang="en-US" altLang="zh-TW" sz="4000" b="0" dirty="0" smtClean="0"/>
              </a:p>
              <a:p>
                <a:r>
                  <a:rPr kumimoji="1" lang="en-US" altLang="zh-TW" sz="4000" dirty="0"/>
                  <a:t>	</a:t>
                </a:r>
                <a:r>
                  <a:rPr kumimoji="1" lang="en-US" altLang="zh-TW" sz="4000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𝑆</m:t>
                    </m:r>
                    <m:r>
                      <a:rPr kumimoji="1" lang="en-US" altLang="zh-TW" sz="48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zh-TW" sz="4800" b="0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kumimoji="1" lang="mr-IN" altLang="zh-TW" sz="480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3∗</m:t>
                        </m:r>
                        <m:rad>
                          <m:radPr>
                            <m:degHide m:val="on"/>
                            <m:ctrlPr>
                              <a:rPr kumimoji="1" lang="en-US" altLang="zh-TW" sz="48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∗</m:t>
                                </m:r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kumimoji="1" lang="en-US" altLang="zh-TW" sz="48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𝐺</m:t>
                        </m:r>
                      </m:den>
                    </m:f>
                  </m:oMath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3859987"/>
                <a:ext cx="6606398" cy="26840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673056" y="3218409"/>
            <a:ext cx="524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</a:rPr>
              <a:t>(SIG) &gt; (3 * sigma of BKG)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Purpose of this study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*The important issue: </a:t>
            </a:r>
          </a:p>
          <a:p>
            <a:r>
              <a:rPr kumimoji="1" lang="en-US" altLang="zh-TW" dirty="0" smtClean="0"/>
              <a:t>Can we predict “</a:t>
            </a:r>
            <a:r>
              <a:rPr kumimoji="1" lang="en-US" altLang="zh-TW" dirty="0" smtClean="0">
                <a:solidFill>
                  <a:srgbClr val="FF0000"/>
                </a:solidFill>
              </a:rPr>
              <a:t>the necessary gain</a:t>
            </a:r>
            <a:r>
              <a:rPr kumimoji="1" lang="en-US" altLang="zh-TW" dirty="0" smtClean="0"/>
              <a:t>” by the signal we expect?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Next step:</a:t>
            </a:r>
          </a:p>
          <a:p>
            <a:r>
              <a:rPr kumimoji="1" lang="en-US" altLang="zh-TW" dirty="0" smtClean="0"/>
              <a:t>Find out the right BKG and find out the right threshold plots.</a:t>
            </a:r>
          </a:p>
          <a:p>
            <a:r>
              <a:rPr kumimoji="1" lang="en-US" altLang="zh-TW" dirty="0" smtClean="0">
                <a:sym typeface="Wingdings"/>
              </a:rPr>
              <a:t> Then, we can apply it on our detector</a:t>
            </a:r>
          </a:p>
          <a:p>
            <a:r>
              <a:rPr kumimoji="1" lang="en-US" altLang="zh-TW" dirty="0" smtClean="0">
                <a:sym typeface="Wingdings"/>
              </a:rPr>
              <a:t> Even design the different type of the detector compared with other people. 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Theory of BKG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97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Image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67075" y="2571750"/>
            <a:ext cx="207645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048500" y="2571749"/>
            <a:ext cx="207645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7549" y="5448980"/>
            <a:ext cx="2076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T equilibrium</a:t>
            </a:r>
          </a:p>
          <a:p>
            <a:pPr algn="ctr"/>
            <a:endParaRPr kumimoji="1" lang="en-US" altLang="zh-TW" sz="20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2000" b="1" dirty="0" smtClean="0">
                <a:solidFill>
                  <a:srgbClr val="7030A0"/>
                </a:solidFill>
              </a:rPr>
              <a:t>G=R</a:t>
            </a:r>
            <a:endParaRPr kumimoji="1"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13" name="拱形 12"/>
          <p:cNvSpPr/>
          <p:nvPr/>
        </p:nvSpPr>
        <p:spPr>
          <a:xfrm>
            <a:off x="2659856" y="1423789"/>
            <a:ext cx="3290888" cy="22959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5" name="向上箭號 14"/>
          <p:cNvSpPr/>
          <p:nvPr/>
        </p:nvSpPr>
        <p:spPr>
          <a:xfrm>
            <a:off x="3722488" y="1094582"/>
            <a:ext cx="303609" cy="14676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4538066" y="1094581"/>
            <a:ext cx="281584" cy="1514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" y="3219450"/>
            <a:ext cx="3267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Generate rate</a:t>
            </a:r>
          </a:p>
          <a:p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(Evaporate)</a:t>
            </a:r>
            <a:endParaRPr kumimoji="1" lang="zh-TW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" y="4341669"/>
            <a:ext cx="3267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smtClean="0">
                <a:solidFill>
                  <a:srgbClr val="FF0000"/>
                </a:solidFill>
              </a:rPr>
              <a:t>Recombination rate </a:t>
            </a:r>
            <a:endParaRPr kumimoji="1" lang="en-US" altLang="zh-TW" sz="2800" b="1" dirty="0" smtClean="0">
              <a:solidFill>
                <a:srgbClr val="FF0000"/>
              </a:solidFill>
            </a:endParaRPr>
          </a:p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(Condensate)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向上箭號 21"/>
          <p:cNvSpPr/>
          <p:nvPr/>
        </p:nvSpPr>
        <p:spPr>
          <a:xfrm>
            <a:off x="7409850" y="365126"/>
            <a:ext cx="362549" cy="21971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8181374" y="1070967"/>
            <a:ext cx="281584" cy="1514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991350" y="5448980"/>
            <a:ext cx="2076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Take off the cover</a:t>
            </a:r>
          </a:p>
          <a:p>
            <a:pPr algn="ctr"/>
            <a:endParaRPr kumimoji="1" lang="en-US" altLang="zh-TW" sz="20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2000" b="1" dirty="0" smtClean="0">
                <a:solidFill>
                  <a:srgbClr val="7030A0"/>
                </a:solidFill>
              </a:rPr>
              <a:t>G&gt;R</a:t>
            </a:r>
            <a:endParaRPr kumimoji="1"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895976" y="3977991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0070C0"/>
                </a:solidFill>
              </a:rPr>
              <a:t>Water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181374" y="6367136"/>
            <a:ext cx="470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 smtClean="0">
                <a:solidFill>
                  <a:schemeClr val="accent6">
                    <a:lumMod val="50000"/>
                  </a:schemeClr>
                </a:solidFill>
              </a:rPr>
              <a:t>The same as our experiment!</a:t>
            </a:r>
            <a:endParaRPr kumimoji="1" lang="zh-TW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Image again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67075" y="2571750"/>
            <a:ext cx="207645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048500" y="2571749"/>
            <a:ext cx="207645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7549" y="5448980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T equilibrium</a:t>
            </a:r>
          </a:p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(Electric field off)</a:t>
            </a:r>
          </a:p>
          <a:p>
            <a:pPr algn="ctr"/>
            <a:endParaRPr kumimoji="1" lang="en-US" altLang="zh-TW" sz="20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2000" b="1" dirty="0" smtClean="0">
                <a:solidFill>
                  <a:srgbClr val="7030A0"/>
                </a:solidFill>
              </a:rPr>
              <a:t>G=R</a:t>
            </a:r>
            <a:endParaRPr kumimoji="1"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13" name="拱形 12"/>
          <p:cNvSpPr/>
          <p:nvPr/>
        </p:nvSpPr>
        <p:spPr>
          <a:xfrm>
            <a:off x="2659856" y="1423789"/>
            <a:ext cx="3290888" cy="22959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5" name="向上箭號 14"/>
          <p:cNvSpPr/>
          <p:nvPr/>
        </p:nvSpPr>
        <p:spPr>
          <a:xfrm>
            <a:off x="3722488" y="1094582"/>
            <a:ext cx="303609" cy="14676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4538066" y="1094581"/>
            <a:ext cx="281584" cy="1514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" y="3219450"/>
            <a:ext cx="3267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Generate rate</a:t>
            </a:r>
            <a:b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kumimoji="1"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(e pop up)</a:t>
            </a:r>
            <a:endParaRPr kumimoji="1" lang="zh-TW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" y="4341669"/>
            <a:ext cx="3267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Recombination rate</a:t>
            </a:r>
          </a:p>
          <a:p>
            <a:r>
              <a:rPr kumimoji="1" lang="en-US" altLang="zh-TW" sz="2800" b="1" dirty="0" smtClean="0">
                <a:solidFill>
                  <a:srgbClr val="FF0000"/>
                </a:solidFill>
              </a:rPr>
              <a:t>(e absorbed)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向上箭號 21"/>
          <p:cNvSpPr/>
          <p:nvPr/>
        </p:nvSpPr>
        <p:spPr>
          <a:xfrm>
            <a:off x="7409850" y="365126"/>
            <a:ext cx="362549" cy="21971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8181374" y="1070967"/>
            <a:ext cx="281584" cy="1514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991350" y="5448980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solidFill>
                  <a:srgbClr val="FF0000"/>
                </a:solidFill>
              </a:rPr>
              <a:t>Take off the cover</a:t>
            </a:r>
          </a:p>
          <a:p>
            <a:pPr algn="ctr"/>
            <a:r>
              <a:rPr kumimoji="1" lang="en-US" altLang="zh-TW" sz="2000" dirty="0">
                <a:solidFill>
                  <a:srgbClr val="FF0000"/>
                </a:solidFill>
              </a:rPr>
              <a:t>(Electric field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on)</a:t>
            </a:r>
          </a:p>
          <a:p>
            <a:pPr algn="ctr"/>
            <a:endParaRPr kumimoji="1" lang="en-US" altLang="zh-TW" sz="20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TW" sz="2000" b="1" dirty="0" smtClean="0">
                <a:solidFill>
                  <a:srgbClr val="7030A0"/>
                </a:solidFill>
              </a:rPr>
              <a:t>G&gt;R</a:t>
            </a:r>
            <a:endParaRPr kumimoji="1"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3773" y="3976140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smtClean="0">
                <a:solidFill>
                  <a:srgbClr val="0070C0"/>
                </a:solidFill>
              </a:rPr>
              <a:t>Electron </a:t>
            </a:r>
            <a:r>
              <a:rPr kumimoji="1" lang="en-US" altLang="zh-TW" sz="2400" dirty="0" smtClean="0">
                <a:solidFill>
                  <a:srgbClr val="0070C0"/>
                </a:solidFill>
              </a:rPr>
              <a:t>sea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8133749" y="60325"/>
                <a:ext cx="3664144" cy="90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l-GR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𝜟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num>
                        <m:den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𝑻</m:t>
                          </m:r>
                        </m:den>
                      </m:f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mr-IN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𝟏𝟎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kumimoji="1" lang="en-US" altLang="zh-TW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∗(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𝑭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𝟏𝟎𝟎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𝝁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den>
                      </m:f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𝟖</m:t>
                              </m:r>
                            </m:sup>
                          </m:sSup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𝑭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𝒄𝒎</m:t>
                              </m:r>
                            </m:e>
                            <m:sup>
                              <m:r>
                                <a:rPr kumimoji="1" lang="en-US" altLang="zh-TW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𝝁</m:t>
                          </m:r>
                          <m:r>
                            <a:rPr kumimoji="1" lang="en-US" altLang="zh-TW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kumimoji="1" lang="zh-TW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749" y="60325"/>
                <a:ext cx="3664144" cy="903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86683" y="85257"/>
                <a:ext cx="45053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𝑵𝒆𝒕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𝒊𝒎𝒑𝒖𝒓𝒊𝒕𝒚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𝒄𝒐𝒏𝒄𝒆𝒏𝒕𝒓𝒂𝒕𝒊𝒐𝒏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 ∆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𝒏</m:t>
                      </m:r>
                    </m:oMath>
                  </m:oMathPara>
                </a14:m>
                <a:endParaRPr kumimoji="1" lang="en-US" altLang="zh-TW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𝑪𝒂𝒓𝒓𝒊𝒆𝒓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𝒍𝒊𝒇𝒆𝒕𝒊𝒎𝒆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a:rPr kumimoji="1" lang="en-US" altLang="zh-TW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charset="0"/>
                        </a:rPr>
                        <m:t>𝑻</m:t>
                      </m:r>
                    </m:oMath>
                  </m:oMathPara>
                </a14:m>
                <a:endParaRPr kumimoji="1" lang="zh-TW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83" y="85257"/>
                <a:ext cx="4505325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5660" b="-6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7048500" y="1094581"/>
            <a:ext cx="1657350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7465</TotalTime>
  <Words>793</Words>
  <Application>Microsoft Macintosh PowerPoint</Application>
  <PresentationFormat>寬螢幕</PresentationFormat>
  <Paragraphs>164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Mangal</vt:lpstr>
      <vt:lpstr>Wingdings</vt:lpstr>
      <vt:lpstr>新細明體</vt:lpstr>
      <vt:lpstr>Arial</vt:lpstr>
      <vt:lpstr>Office 佈景主題</vt:lpstr>
      <vt:lpstr>Internal Amplification Ge(GeIA)  Theory of predicting the necessary gain</vt:lpstr>
      <vt:lpstr>The reminder of the previous results</vt:lpstr>
      <vt:lpstr>Three steps</vt:lpstr>
      <vt:lpstr>Raw/Observable</vt:lpstr>
      <vt:lpstr>Confirm the circumstance</vt:lpstr>
      <vt:lpstr>Purpose of this study</vt:lpstr>
      <vt:lpstr>Theory of BKG</vt:lpstr>
      <vt:lpstr>Image….</vt:lpstr>
      <vt:lpstr>Image again….</vt:lpstr>
      <vt:lpstr>Give us the sense</vt:lpstr>
      <vt:lpstr>How do we know we are right? The standard case as follows:</vt:lpstr>
      <vt:lpstr>Charged concentration density</vt:lpstr>
      <vt:lpstr>The standard Germanium</vt:lpstr>
      <vt:lpstr>The standard Germanium</vt:lpstr>
      <vt:lpstr>Threshold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Amplification Ge(GeIA)  Theory of predicting the necessary gain</dc:title>
  <dc:creator>Chih-Hsiang Yeh</dc:creator>
  <cp:lastModifiedBy>Chih-Hsiang Yeh</cp:lastModifiedBy>
  <cp:revision>37</cp:revision>
  <cp:lastPrinted>2019-10-21T08:33:02Z</cp:lastPrinted>
  <dcterms:created xsi:type="dcterms:W3CDTF">2019-09-28T13:22:39Z</dcterms:created>
  <dcterms:modified xsi:type="dcterms:W3CDTF">2019-10-23T08:16:24Z</dcterms:modified>
</cp:coreProperties>
</file>