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2"/>
  </p:notesMasterIdLst>
  <p:sldIdLst>
    <p:sldId id="649" r:id="rId2"/>
    <p:sldId id="650" r:id="rId3"/>
    <p:sldId id="651" r:id="rId4"/>
    <p:sldId id="608" r:id="rId5"/>
    <p:sldId id="652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53" r:id="rId14"/>
    <p:sldId id="654" r:id="rId15"/>
    <p:sldId id="655" r:id="rId16"/>
    <p:sldId id="616" r:id="rId17"/>
    <p:sldId id="617" r:id="rId18"/>
    <p:sldId id="656" r:id="rId19"/>
    <p:sldId id="657" r:id="rId20"/>
    <p:sldId id="658" r:id="rId21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80" y="96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2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4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8/31/2020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1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구조의 정의와 표현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latin typeface="+mn-ea"/>
                <a:cs typeface="함초롬바탕"/>
              </a:rPr>
              <a:t>흐름도</a:t>
            </a:r>
            <a:r>
              <a:rPr lang="en-US" altLang="ko-KR" sz="2800" dirty="0" smtClean="0">
                <a:latin typeface="+mn-ea"/>
                <a:cs typeface="함초롬바탕"/>
              </a:rPr>
              <a:t>(</a:t>
            </a:r>
            <a:r>
              <a:rPr lang="ko-KR" altLang="en-US" sz="2800" dirty="0" smtClean="0">
                <a:latin typeface="+mn-ea"/>
                <a:cs typeface="함초롬바탕"/>
              </a:rPr>
              <a:t>순서도</a:t>
            </a:r>
            <a:r>
              <a:rPr lang="en-US" altLang="ko-KR" sz="2800" dirty="0" smtClean="0">
                <a:latin typeface="+mn-ea"/>
                <a:cs typeface="함초롬바탕"/>
              </a:rPr>
              <a:t>)</a:t>
            </a: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pPr lvl="1"/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기호를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사용하여 제어 흐름을 도식적으로 표현한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다이어그램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구조와 복잡성을 시각적으로 확인할 수 있다는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장점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알고리즘의 경우 상당한 공간이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필요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계층적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블록 구조나 중첩된 제어 구조를 표현하는데 한계가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있음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의사코드나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프로그래밍 언어와 병행하여 사용하면 효과를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극대화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spc="-119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spc="-119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spc="-119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spc="-119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spc="-119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sz="4000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표현</a:t>
            </a:r>
            <a:r>
              <a:rPr lang="en-US" altLang="ko-KR" dirty="0" smtClean="0">
                <a:latin typeface="한컴 윤고딕 240" panose="02020603020101020101" pitchFamily="18" charset="-127"/>
                <a:cs typeface="Times New Roman" panose="02020603050405020304" pitchFamily="18" charset="0"/>
              </a:rPr>
              <a:t>(3/4)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29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676400"/>
            <a:ext cx="6343650" cy="35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  <a:cs typeface="함초롬바탕"/>
              </a:rPr>
              <a:t>프로그래밍 언어</a:t>
            </a:r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특정 프로그래밍 언어를 직접 사용</a:t>
            </a:r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상세한</a:t>
            </a:r>
            <a:r>
              <a:rPr lang="en-US" altLang="ko-KR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구현 레벨까지 표현 가능</a:t>
            </a:r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핵심적인 알고리즘 구조에 집중하기 어려움</a:t>
            </a:r>
            <a:endParaRPr lang="ko-KR" altLang="en-US" sz="1391" dirty="0">
              <a:latin typeface="바탕"/>
              <a:cs typeface="바탕"/>
            </a:endParaRPr>
          </a:p>
          <a:p>
            <a:pPr lvl="1"/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>
              <a:buClr>
                <a:srgbClr val="C00000"/>
              </a:buClr>
            </a:pPr>
            <a:r>
              <a:rPr lang="ko-KR" altLang="en-US" sz="24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이 책에서는  </a:t>
            </a:r>
            <a:r>
              <a:rPr lang="en-US" altLang="ko-KR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ko-KR" sz="24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언어 </a:t>
            </a:r>
            <a:r>
              <a:rPr lang="en-US" altLang="ko-KR" sz="2400" smtClean="0">
                <a:solidFill>
                  <a:srgbClr val="C00000"/>
                </a:solidFill>
                <a:latin typeface="함초롬바탕"/>
                <a:cs typeface="함초롬바탕"/>
              </a:rPr>
              <a:t>+ </a:t>
            </a:r>
            <a:r>
              <a:rPr lang="en-US" altLang="ko-KR" sz="2400" smtClean="0">
                <a:solidFill>
                  <a:srgbClr val="C00000"/>
                </a:solidFill>
                <a:latin typeface="함초롬바탕"/>
                <a:cs typeface="함초롬바탕"/>
                <a:sym typeface="Symbol" panose="05050102010706020507" pitchFamily="18" charset="2"/>
              </a:rPr>
              <a:t></a:t>
            </a:r>
            <a:endParaRPr lang="en-US" altLang="ko-KR" sz="2350" dirty="0" smtClean="0">
              <a:solidFill>
                <a:srgbClr val="C0000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sz="4000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표현</a:t>
            </a:r>
            <a:r>
              <a:rPr lang="en-US" altLang="ko-KR" dirty="0" smtClean="0">
                <a:latin typeface="한컴 윤고딕 240" panose="02020603020101020101" pitchFamily="18" charset="-127"/>
                <a:cs typeface="Times New Roman" panose="02020603050405020304" pitchFamily="18" charset="0"/>
              </a:rPr>
              <a:t>(4/4)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676400"/>
            <a:ext cx="85058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6352742"/>
          </a:xfrm>
        </p:spPr>
        <p:txBody>
          <a:bodyPr>
            <a:normAutofit fontScale="55000" lnSpcReduction="2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en-US" altLang="ko-KR" sz="4000" spc="-100" dirty="0">
                <a:solidFill>
                  <a:srgbClr val="231F20"/>
                </a:solidFill>
                <a:latin typeface="+mn-lt"/>
                <a:cs typeface="함초롬바탕"/>
              </a:rPr>
              <a:t>C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언어의 </a:t>
            </a:r>
            <a:r>
              <a:rPr lang="ko-KR" altLang="en-US" sz="4000" spc="-100" dirty="0">
                <a:solidFill>
                  <a:srgbClr val="231F20"/>
                </a:solidFill>
                <a:latin typeface="+mn-lt"/>
                <a:cs typeface="함초롬바탕"/>
              </a:rPr>
              <a:t>데이터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endParaRPr lang="en-US" altLang="ko-KR" sz="40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기본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데이터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en-US" altLang="ko-KR" sz="3600" spc="-100" dirty="0">
                <a:solidFill>
                  <a:srgbClr val="231F20"/>
                </a:solidFill>
                <a:cs typeface="함초롬바탕"/>
              </a:rPr>
              <a:t>char, </a:t>
            </a:r>
            <a:r>
              <a:rPr lang="en-US" altLang="ko-KR" sz="3600" spc="-100" dirty="0" err="1">
                <a:solidFill>
                  <a:srgbClr val="231F20"/>
                </a:solidFill>
                <a:cs typeface="함초롬바탕"/>
              </a:rPr>
              <a:t>int</a:t>
            </a:r>
            <a:r>
              <a:rPr lang="en-US" altLang="ko-KR" sz="3600" spc="-100" dirty="0">
                <a:solidFill>
                  <a:srgbClr val="231F20"/>
                </a:solidFill>
                <a:cs typeface="함초롬바탕"/>
              </a:rPr>
              <a:t>, float, double </a:t>
            </a:r>
            <a:endParaRPr lang="en-US" altLang="ko-KR" sz="3600" spc="-100" dirty="0" smtClean="0">
              <a:solidFill>
                <a:srgbClr val="231F20"/>
              </a:solidFill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키워드를 통한 융통성 향상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signed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, unsigned, short, 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long</a:t>
            </a: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기본 데이터 타입으로부터 만들어낸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파생 데이터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sz="3600" spc="-100" dirty="0">
                <a:solidFill>
                  <a:srgbClr val="231F20"/>
                </a:solidFill>
                <a:cs typeface="함초롬바탕"/>
              </a:rPr>
              <a:t>배열과 </a:t>
            </a:r>
            <a:r>
              <a:rPr lang="ko-KR" altLang="en-US" sz="3600" spc="-100" dirty="0" smtClean="0">
                <a:solidFill>
                  <a:srgbClr val="231F20"/>
                </a:solidFill>
                <a:cs typeface="함초롬바탕"/>
              </a:rPr>
              <a:t>포인터</a:t>
            </a:r>
            <a:endParaRPr lang="en-US" altLang="ko-KR" sz="3600" spc="-100" dirty="0" smtClean="0">
              <a:solidFill>
                <a:srgbClr val="231F20"/>
              </a:solidFill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프로그래머에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의해 새로 만들어지는 사용자 정의 데이터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sz="3600" spc="-100" dirty="0" smtClean="0">
                <a:solidFill>
                  <a:srgbClr val="231F20"/>
                </a:solidFill>
                <a:cs typeface="함초롬바탕"/>
              </a:rPr>
              <a:t>구조체와 </a:t>
            </a:r>
            <a:r>
              <a:rPr lang="ko-KR" altLang="en-US" sz="3600" spc="-100" dirty="0" err="1" smtClean="0">
                <a:solidFill>
                  <a:srgbClr val="231F20"/>
                </a:solidFill>
                <a:cs typeface="함초롬바탕"/>
              </a:rPr>
              <a:t>공용체</a:t>
            </a:r>
            <a:endParaRPr lang="en-US" altLang="ko-KR" sz="3600" spc="-100" dirty="0" smtClean="0">
              <a:solidFill>
                <a:srgbClr val="231F20"/>
              </a:solidFill>
              <a:cs typeface="함초롬바탕"/>
            </a:endParaRPr>
          </a:p>
          <a:p>
            <a:pPr marL="16830" marR="20196" algn="just">
              <a:lnSpc>
                <a:spcPct val="142000"/>
              </a:lnSpc>
            </a:pP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 타입이란</a:t>
            </a:r>
            <a:r>
              <a:rPr lang="en-US" altLang="ko-KR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? </a:t>
            </a: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해당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타입의 변수가 취할 수 있는 값의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집합  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+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값들에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적용할 수 있는 연산의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집합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C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의 </a:t>
            </a:r>
            <a:r>
              <a:rPr lang="en-US" altLang="ko-KR" sz="3600" spc="-100" dirty="0" err="1">
                <a:solidFill>
                  <a:srgbClr val="231F20"/>
                </a:solidFill>
                <a:latin typeface="+mn-lt"/>
                <a:cs typeface="함초롬바탕"/>
              </a:rPr>
              <a:t>int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데이터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어떻게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 집합과 연산 집합을 </a:t>
            </a:r>
            <a:r>
              <a:rPr lang="ko-KR" altLang="en-US" sz="3600" spc="-100" dirty="0" err="1" smtClean="0">
                <a:solidFill>
                  <a:srgbClr val="231F20"/>
                </a:solidFill>
                <a:latin typeface="+mn-lt"/>
                <a:cs typeface="함초롬바탕"/>
              </a:rPr>
              <a:t>매핑할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것인가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?</a:t>
            </a:r>
          </a:p>
          <a:p>
            <a:pPr marL="918062" marR="20196" lvl="2" algn="just">
              <a:lnSpc>
                <a:spcPct val="142000"/>
              </a:lnSpc>
            </a:pP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C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와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같은 절차적 언어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프로그래머의 책임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C++, Java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같은 객체 지향적 언어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클래스 </a:t>
            </a:r>
            <a:endParaRPr lang="ko-KR" altLang="en-US" sz="3000" dirty="0">
              <a:latin typeface="+mn-lt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추상 데이터 타입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(1/4)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4800600"/>
            <a:ext cx="6391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3152342"/>
          </a:xfrm>
        </p:spPr>
        <p:txBody>
          <a:bodyPr>
            <a:normAutofit fontScale="55000" lnSpcReduction="2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추상 </a:t>
            </a:r>
            <a:r>
              <a:rPr lang="ko-KR" altLang="en-US" sz="4000" spc="-100" dirty="0">
                <a:solidFill>
                  <a:srgbClr val="231F20"/>
                </a:solidFill>
                <a:latin typeface="+mn-lt"/>
                <a:cs typeface="함초롬바탕"/>
              </a:rPr>
              <a:t>데이터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r>
              <a:rPr lang="en-US" altLang="ko-KR" sz="4000" spc="-100" dirty="0">
                <a:solidFill>
                  <a:srgbClr val="231F20"/>
                </a:solidFill>
                <a:latin typeface="+mn-lt"/>
                <a:cs typeface="함초롬바탕"/>
              </a:rPr>
              <a:t>(Abstract Data Type: ADT</a:t>
            </a:r>
            <a:r>
              <a:rPr lang="en-US" altLang="ko-KR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구현에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관한 사항을 배제한 데이터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데이터를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구체적으로 어떻게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(how)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표현하고 연산들을 구체적으로 어떻게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(how)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구현한다는 상세한 내용을 배제하고 오로지 데이터와 연산이 무엇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(what)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인가를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정의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데이터는 집합으로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정의하고 연산은 연산의 이름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매개변수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기능</a:t>
            </a:r>
            <a:r>
              <a:rPr lang="en-US" altLang="ko-KR" sz="3600" spc="-100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결과를 정의</a:t>
            </a:r>
            <a:endParaRPr lang="en-US" altLang="ko-KR" sz="36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1)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추상 데이터 타입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(2/4)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3429000"/>
            <a:ext cx="84867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6352742"/>
          </a:xfrm>
        </p:spPr>
        <p:txBody>
          <a:bodyPr>
            <a:normAutofit fontScale="47500" lnSpcReduction="20000"/>
          </a:bodyPr>
          <a:lstStyle/>
          <a:p>
            <a:pPr marL="467446" marR="20196" lvl="1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2) </a:t>
            </a: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ADT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의 장점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데이터와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데이터에 적용할 수 있는 연산을 하나로 묶어내는 구조를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제공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접근할 수 있는 연산은 오로지 외부로 공개되는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연산을 통해서만 가능 </a:t>
            </a:r>
            <a:endParaRPr lang="en-US" altLang="ko-KR" sz="36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구현에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관한 세부 사항을 외부로 공개하지 않았지만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이용하는데 어려움이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 </a:t>
            </a:r>
          </a:p>
          <a:p>
            <a:pPr marL="1433052" marR="20196" lvl="3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개발자는 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ADT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에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정의된 내용만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사용자에게 공개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구현 정보는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information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hiding </a:t>
            </a:r>
          </a:p>
          <a:p>
            <a:pPr marL="1433052" marR="20196" lvl="3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사용자는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공개된 추상적 특성에 대한 인터페이스만을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개발자가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어떻게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구현했는지는 알 수도 없고 알 필요도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r>
              <a:rPr lang="en-US" altLang="ko-KR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</a:p>
          <a:p>
            <a:pPr marL="1433052" marR="20196" lvl="3" algn="just">
              <a:lnSpc>
                <a:spcPct val="142000"/>
              </a:lnSpc>
            </a:pP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개발자는 </a:t>
            </a:r>
            <a:r>
              <a:rPr lang="ko-KR" altLang="en-US" sz="3600" spc="-100" dirty="0">
                <a:solidFill>
                  <a:srgbClr val="231F20"/>
                </a:solidFill>
                <a:latin typeface="+mn-lt"/>
                <a:cs typeface="함초롬바탕"/>
              </a:rPr>
              <a:t>얼마든지 구현을 변경할 수 있으며 구현의 결과가 인터페이스의 변경으로 이어지지 않는다면 사용자 코드에 전혀 영향을 주지 </a:t>
            </a:r>
            <a:r>
              <a:rPr lang="ko-KR" altLang="en-US" sz="36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않음</a:t>
            </a:r>
            <a:endParaRPr lang="en-US" altLang="ko-KR" sz="40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추상 데이터 타입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(3/4)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295400"/>
            <a:ext cx="8477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6352742"/>
          </a:xfrm>
        </p:spPr>
        <p:txBody>
          <a:bodyPr>
            <a:normAutofit fontScale="85000" lnSpcReduction="10000"/>
          </a:bodyPr>
          <a:lstStyle/>
          <a:p>
            <a:pPr marL="16830" marR="20196" algn="just">
              <a:lnSpc>
                <a:spcPct val="142000"/>
              </a:lnSpc>
            </a:pPr>
            <a:r>
              <a:rPr lang="en-US" altLang="ko-KR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ADT vs.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</a:t>
            </a:r>
            <a:r>
              <a:rPr lang="en-US" altLang="ko-KR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40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구조</a:t>
            </a:r>
            <a:endParaRPr lang="en-US" altLang="ko-KR" sz="40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 구조</a:t>
            </a:r>
            <a:r>
              <a:rPr lang="en-US" altLang="ko-KR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: ADT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를 프로그래밍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언어로 구현한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결과물</a:t>
            </a:r>
            <a:endParaRPr lang="en-US" altLang="ko-KR" sz="32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en-US" altLang="ko-KR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ADT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는</a:t>
            </a:r>
            <a:r>
              <a:rPr lang="en-US" altLang="ko-KR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데이터를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사용자 관점에서 보는 것이고</a:t>
            </a:r>
            <a:r>
              <a:rPr lang="en-US" altLang="ko-KR" sz="3200" spc="-100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데이터 구조는 물리적 구현 관점에서 보는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것</a:t>
            </a:r>
            <a:endParaRPr lang="en-US" altLang="ko-KR" sz="32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사용자는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물리적 구현 관점에 관심을 가질 필요가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endParaRPr lang="en-US" altLang="ko-KR" sz="3200" spc="-1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</a:pP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sz="3200" spc="-100" dirty="0" err="1">
                <a:solidFill>
                  <a:srgbClr val="231F20"/>
                </a:solidFill>
                <a:latin typeface="+mn-lt"/>
                <a:cs typeface="함초롬바탕"/>
              </a:rPr>
              <a:t>int</a:t>
            </a:r>
            <a:r>
              <a:rPr lang="en-US" altLang="ko-KR" sz="3200" spc="-100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타입의 변수가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있을 때 사용자는 정수가 메모리에서 어떻게 구현되는지 알 필요 없이 </a:t>
            </a:r>
            <a:r>
              <a:rPr lang="en-US" altLang="ko-KR" sz="3200" spc="-100" dirty="0" err="1">
                <a:solidFill>
                  <a:srgbClr val="231F20"/>
                </a:solidFill>
                <a:latin typeface="+mn-lt"/>
                <a:cs typeface="함초롬바탕"/>
              </a:rPr>
              <a:t>int</a:t>
            </a:r>
            <a:r>
              <a:rPr lang="en-US" altLang="ko-KR" sz="3200" spc="-100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200" spc="-100" dirty="0">
                <a:solidFill>
                  <a:srgbClr val="231F20"/>
                </a:solidFill>
                <a:latin typeface="+mn-lt"/>
                <a:cs typeface="함초롬바탕"/>
              </a:rPr>
              <a:t>타입 변수로만 생각하고 사용하면 </a:t>
            </a:r>
            <a:r>
              <a:rPr lang="ko-KR" altLang="en-US" sz="3200" spc="-100" dirty="0" smtClean="0">
                <a:solidFill>
                  <a:srgbClr val="231F20"/>
                </a:solidFill>
                <a:latin typeface="+mn-lt"/>
                <a:cs typeface="함초롬바탕"/>
              </a:rPr>
              <a:t>됨</a:t>
            </a:r>
            <a:endParaRPr lang="en-US" altLang="ko-KR" sz="3200" spc="-1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0196" lvl="1" algn="just">
              <a:lnSpc>
                <a:spcPct val="142000"/>
              </a:lnSpc>
              <a:buClr>
                <a:srgbClr val="C00000"/>
              </a:buClr>
            </a:pPr>
            <a:r>
              <a:rPr lang="ko-KR" altLang="en-US" sz="3200" spc="-100" dirty="0" smtClean="0">
                <a:solidFill>
                  <a:srgbClr val="C00000"/>
                </a:solidFill>
                <a:latin typeface="+mn-lt"/>
                <a:cs typeface="함초롬바탕"/>
              </a:rPr>
              <a:t>이 </a:t>
            </a:r>
            <a:r>
              <a:rPr lang="ko-KR" altLang="en-US" sz="3200" spc="-100" dirty="0">
                <a:solidFill>
                  <a:srgbClr val="C00000"/>
                </a:solidFill>
                <a:latin typeface="+mn-lt"/>
                <a:cs typeface="함초롬바탕"/>
              </a:rPr>
              <a:t>책에서는 새로운 데이터 구조를 다룰 때마다 먼저 사용자 관점에서 추상 데이터 타입을 정의한 후에 데이터와 연산을 각각 구조체와 함수로 구현하여 데이터 구조를 </a:t>
            </a:r>
            <a:r>
              <a:rPr lang="ko-KR" altLang="en-US" sz="3200" spc="-100" dirty="0" smtClean="0">
                <a:solidFill>
                  <a:srgbClr val="C00000"/>
                </a:solidFill>
                <a:latin typeface="+mn-lt"/>
                <a:cs typeface="함초롬바탕"/>
              </a:rPr>
              <a:t>완성</a:t>
            </a:r>
            <a:endParaRPr lang="en-US" altLang="ko-KR" sz="4000" spc="-100" dirty="0" smtClean="0">
              <a:solidFill>
                <a:srgbClr val="C00000"/>
              </a:solidFill>
              <a:latin typeface="+mn-lt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추상 데이터 타입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(4/4)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데이터 구조의 분류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48" y="1143000"/>
            <a:ext cx="5102202" cy="411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5421706"/>
            <a:ext cx="6829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3378046"/>
          </a:xfrm>
        </p:spPr>
        <p:txBody>
          <a:bodyPr>
            <a:normAutofit fontScale="55000" lnSpcReduction="20000"/>
          </a:bodyPr>
          <a:lstStyle/>
          <a:p>
            <a:pPr marL="16830" marR="1851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포인터란</a:t>
            </a:r>
            <a:r>
              <a:rPr lang="en-US" altLang="ko-KR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?</a:t>
            </a: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물리적으로</a:t>
            </a:r>
            <a:r>
              <a:rPr lang="en-US" altLang="ko-KR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포인터는 메모리에 </a:t>
            </a:r>
            <a:r>
              <a:rPr lang="ko-KR" altLang="en-US" sz="3550" dirty="0">
                <a:solidFill>
                  <a:srgbClr val="231F20"/>
                </a:solidFill>
                <a:latin typeface="함초롬바탕"/>
                <a:cs typeface="함초롬바탕"/>
              </a:rPr>
              <a:t>위치한 다른 값의 메모리 주소를 저장하는 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변수</a:t>
            </a:r>
            <a:endParaRPr lang="en-US" altLang="ko-KR" sz="35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논리적으로</a:t>
            </a:r>
            <a:r>
              <a:rPr lang="en-US" altLang="ko-KR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550" dirty="0">
                <a:solidFill>
                  <a:srgbClr val="231F20"/>
                </a:solidFill>
                <a:latin typeface="함초롬바탕"/>
                <a:cs typeface="함초롬바탕"/>
              </a:rPr>
              <a:t>포인터는 데이터가 저장된 위치를 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가리킴</a:t>
            </a:r>
            <a:r>
              <a:rPr lang="en-US" altLang="ko-KR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포인터를 </a:t>
            </a:r>
            <a:r>
              <a:rPr lang="ko-KR" altLang="en-US" sz="3550" dirty="0">
                <a:solidFill>
                  <a:srgbClr val="231F20"/>
                </a:solidFill>
                <a:latin typeface="함초롬바탕"/>
                <a:cs typeface="함초롬바탕"/>
              </a:rPr>
              <a:t>통해 데이터가 저장된 메모리 주소를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가리키고</a:t>
            </a:r>
            <a:r>
              <a:rPr lang="en-US" altLang="ko-KR" sz="3550" dirty="0">
                <a:solidFill>
                  <a:srgbClr val="231F20"/>
                </a:solidFill>
                <a:latin typeface="+mn-lt"/>
                <a:cs typeface="함초롬바탕"/>
              </a:rPr>
              <a:t>(reference;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참조</a:t>
            </a:r>
            <a:r>
              <a:rPr lang="en-US" altLang="ko-KR" sz="3550" dirty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포인터를 통해 메모리 주소에 저장된 값을 가져온다</a:t>
            </a:r>
            <a:r>
              <a:rPr lang="en-US" altLang="ko-KR" sz="3550" dirty="0">
                <a:solidFill>
                  <a:srgbClr val="231F20"/>
                </a:solidFill>
                <a:latin typeface="+mn-lt"/>
                <a:cs typeface="함초롬바탕"/>
              </a:rPr>
              <a:t>(dereference; </a:t>
            </a:r>
            <a:r>
              <a:rPr lang="ko-KR" altLang="en-US" sz="3550" dirty="0" err="1">
                <a:solidFill>
                  <a:srgbClr val="231F20"/>
                </a:solidFill>
                <a:latin typeface="+mn-lt"/>
                <a:cs typeface="함초롬바탕"/>
              </a:rPr>
              <a:t>역참조</a:t>
            </a:r>
            <a:r>
              <a:rPr lang="en-US" altLang="ko-KR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endParaRPr lang="ko-KR" altLang="en-US" sz="800" dirty="0"/>
          </a:p>
          <a:p>
            <a:pPr marL="16830" marR="16830" algn="just">
              <a:lnSpc>
                <a:spcPct val="142900"/>
              </a:lnSpc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포인터의 선언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3550" dirty="0">
                <a:solidFill>
                  <a:srgbClr val="231F20"/>
                </a:solidFill>
                <a:latin typeface="함초롬바탕"/>
                <a:cs typeface="함초롬바탕"/>
              </a:rPr>
              <a:t>포인터는 변수이므로 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어떤 </a:t>
            </a:r>
            <a:r>
              <a:rPr lang="ko-KR" altLang="en-US" sz="3550" dirty="0">
                <a:solidFill>
                  <a:srgbClr val="231F20"/>
                </a:solidFill>
                <a:latin typeface="함초롬바탕"/>
                <a:cs typeface="함초롬바탕"/>
              </a:rPr>
              <a:t>데이터 타입의 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포인터인지 지정해야 함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포인터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(1/4</a:t>
            </a:r>
            <a:r>
              <a:rPr lang="en-US" altLang="ko-KR" dirty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96" y="5105400"/>
            <a:ext cx="8391525" cy="1695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96" y="4468672"/>
            <a:ext cx="8372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1856940"/>
          </a:xfrm>
        </p:spPr>
        <p:txBody>
          <a:bodyPr>
            <a:normAutofit fontScale="55000" lnSpcReduction="20000"/>
          </a:bodyPr>
          <a:lstStyle/>
          <a:p>
            <a:pPr marL="16830" marR="1851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 연산자 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주소 </a:t>
            </a: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연산자 </a:t>
            </a:r>
            <a:r>
              <a:rPr lang="en-US" altLang="ko-KR" sz="3550" dirty="0" smtClean="0">
                <a:solidFill>
                  <a:srgbClr val="231F20"/>
                </a:solidFill>
                <a:latin typeface="+mn-lt"/>
                <a:cs typeface="함초롬바탕"/>
              </a:rPr>
              <a:t>&amp;: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변수 앞에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r>
              <a:rPr lang="en-US" altLang="ko-KR" sz="3550" dirty="0" smtClean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연산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결과는 변수의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주소</a:t>
            </a:r>
            <a:endParaRPr lang="en-US" altLang="ko-KR" sz="355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간접참조 연산자</a:t>
            </a:r>
            <a:r>
              <a:rPr lang="en-US" altLang="ko-KR" sz="3550" dirty="0" smtClean="0">
                <a:solidFill>
                  <a:srgbClr val="231F20"/>
                </a:solidFill>
                <a:latin typeface="+mn-lt"/>
                <a:cs typeface="함초롬바탕"/>
              </a:rPr>
              <a:t> *: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포인터 변수 앞에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r>
              <a:rPr lang="en-US" altLang="ko-KR" sz="3550" dirty="0" smtClean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포인터 </a:t>
            </a:r>
            <a:r>
              <a:rPr lang="ko-KR" altLang="en-US" sz="3550" dirty="0">
                <a:solidFill>
                  <a:srgbClr val="231F20"/>
                </a:solidFill>
                <a:latin typeface="+mn-lt"/>
                <a:cs typeface="함초롬바탕"/>
              </a:rPr>
              <a:t>변수가 가리키는 주소에 </a:t>
            </a:r>
            <a:r>
              <a:rPr lang="ko-KR" altLang="en-US" sz="3550" dirty="0" smtClean="0">
                <a:solidFill>
                  <a:srgbClr val="231F20"/>
                </a:solidFill>
                <a:latin typeface="+mn-lt"/>
                <a:cs typeface="함초롬바탕"/>
              </a:rPr>
              <a:t>접근</a:t>
            </a:r>
            <a:r>
              <a:rPr lang="ko-KR" altLang="en-US" sz="355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함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포인터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(2/4</a:t>
            </a:r>
            <a:r>
              <a:rPr lang="en-US" altLang="ko-KR" dirty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667000"/>
            <a:ext cx="7315200" cy="48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1475940"/>
          </a:xfrm>
        </p:spPr>
        <p:txBody>
          <a:bodyPr>
            <a:normAutofit fontScale="62500" lnSpcReduction="20000"/>
          </a:bodyPr>
          <a:lstStyle/>
          <a:p>
            <a:pPr marL="16830" marR="1851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 매개변수 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호출된 함수의 매개변수가 변경됨에 따라 호출 함수의 매개변수에 </a:t>
            </a: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영향을 </a:t>
            </a: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주는 </a:t>
            </a:r>
            <a:r>
              <a:rPr lang="ko-KR" altLang="en-US" sz="3550" dirty="0" smtClean="0">
                <a:solidFill>
                  <a:srgbClr val="C00000"/>
                </a:solidFill>
                <a:cs typeface="함초롬바탕"/>
              </a:rPr>
              <a:t>참조에 </a:t>
            </a:r>
            <a:r>
              <a:rPr lang="ko-KR" altLang="en-US" sz="3550" dirty="0">
                <a:solidFill>
                  <a:srgbClr val="C00000"/>
                </a:solidFill>
                <a:cs typeface="함초롬바탕"/>
              </a:rPr>
              <a:t>의한 호출</a:t>
            </a:r>
            <a:r>
              <a:rPr lang="en-US" altLang="ko-KR" sz="3550" dirty="0">
                <a:solidFill>
                  <a:srgbClr val="C00000"/>
                </a:solidFill>
                <a:cs typeface="함초롬바탕"/>
              </a:rPr>
              <a:t>(call by reference) </a:t>
            </a:r>
            <a:r>
              <a:rPr lang="ko-KR" altLang="en-US" sz="3550" dirty="0" smtClean="0">
                <a:solidFill>
                  <a:srgbClr val="C00000"/>
                </a:solidFill>
                <a:cs typeface="함초롬바탕"/>
              </a:rPr>
              <a:t>효과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포인터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(3/4</a:t>
            </a:r>
            <a:r>
              <a:rPr lang="en-US" altLang="ko-KR" dirty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7" y="2750699"/>
            <a:ext cx="7314223" cy="4928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58" y="2750699"/>
            <a:ext cx="5756270" cy="33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250" y="1191059"/>
            <a:ext cx="5562600" cy="5666941"/>
          </a:xfrm>
        </p:spPr>
        <p:txBody>
          <a:bodyPr>
            <a:noAutofit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1.1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데이터를 담는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그릇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1.2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1.2.1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구조와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1.2.2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프로그램 개발 단계 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1.2.3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알고리즘의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조건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1.2.4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알고리즘의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표현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1.3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추상 데이터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타입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1.3.1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타입 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1.3.2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추상 데이터 타입 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1.3.3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추상 데이터 타입과 데이터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5302250" y="1191059"/>
            <a:ext cx="4876800" cy="604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1.4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구조의 분류 </a:t>
            </a:r>
            <a:endParaRPr lang="en-US" altLang="ko-KR" sz="2400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1.5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포인터 </a:t>
            </a:r>
            <a:endParaRPr lang="en-US" altLang="ko-KR" sz="2400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1.5.1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포인터의 기본 개념</a:t>
            </a:r>
            <a:endParaRPr lang="en-US" altLang="ko-KR" sz="2000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1.5.2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포인터 연산자</a:t>
            </a:r>
            <a:endParaRPr lang="en-US" altLang="ko-KR" sz="2000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1.5.3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포인터 매개변수</a:t>
            </a:r>
            <a:endParaRPr lang="en-US" altLang="ko-KR" sz="2000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1.5.4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포인터 사용에서 주의사항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3761940"/>
          </a:xfrm>
        </p:spPr>
        <p:txBody>
          <a:bodyPr>
            <a:normAutofit fontScale="77500" lnSpcReduction="20000"/>
          </a:bodyPr>
          <a:lstStyle/>
          <a:p>
            <a:pPr marL="16830" marR="1851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주의사항 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선언과 동시에 </a:t>
            </a: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초기화</a:t>
            </a:r>
            <a:endParaRPr lang="en-US" altLang="ko-KR" sz="3550" dirty="0" smtClean="0">
              <a:solidFill>
                <a:srgbClr val="231F20"/>
              </a:solidFill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endParaRPr lang="en-US" altLang="ko-KR" sz="3550" dirty="0">
              <a:solidFill>
                <a:srgbClr val="231F20"/>
              </a:solidFill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포인터 </a:t>
            </a: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변수의 데이터 타입과 포인터 변수가 가리키는 데이터의 데이터 타입이 일치하여야 한다</a:t>
            </a:r>
            <a:r>
              <a:rPr lang="en-US" altLang="ko-KR" sz="3550" dirty="0">
                <a:solidFill>
                  <a:srgbClr val="231F20"/>
                </a:solidFill>
                <a:cs typeface="함초롬바탕"/>
              </a:rPr>
              <a:t>. </a:t>
            </a: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만약 일치하지 </a:t>
            </a: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않는 </a:t>
            </a:r>
            <a:r>
              <a:rPr lang="ko-KR" altLang="en-US" sz="3550" dirty="0">
                <a:solidFill>
                  <a:srgbClr val="231F20"/>
                </a:solidFill>
                <a:cs typeface="함초롬바탕"/>
              </a:rPr>
              <a:t>경우에는 </a:t>
            </a:r>
            <a:r>
              <a:rPr lang="ko-KR" altLang="en-US" sz="3550" dirty="0">
                <a:solidFill>
                  <a:srgbClr val="C00000"/>
                </a:solidFill>
                <a:cs typeface="함초롬바탕"/>
              </a:rPr>
              <a:t>명시적 타입 변환 </a:t>
            </a:r>
            <a:r>
              <a:rPr lang="en-US" altLang="ko-KR" sz="3550" dirty="0">
                <a:solidFill>
                  <a:srgbClr val="C00000"/>
                </a:solidFill>
                <a:cs typeface="함초롬바탕"/>
              </a:rPr>
              <a:t>(explicit type casting)</a:t>
            </a:r>
            <a:r>
              <a:rPr lang="ko-KR" altLang="en-US" sz="3550" dirty="0" smtClean="0">
                <a:solidFill>
                  <a:srgbClr val="231F20"/>
                </a:solidFill>
                <a:cs typeface="함초롬바탕"/>
              </a:rPr>
              <a:t>을 사용</a:t>
            </a:r>
            <a:endParaRPr lang="en-US" altLang="ko-KR" sz="3550" dirty="0" smtClean="0">
              <a:solidFill>
                <a:srgbClr val="231F20"/>
              </a:solidFill>
              <a:cs typeface="함초롬바탕"/>
            </a:endParaRPr>
          </a:p>
          <a:p>
            <a:pPr marL="467446" marR="18513" lvl="1" algn="just">
              <a:lnSpc>
                <a:spcPct val="142900"/>
              </a:lnSpc>
              <a:spcBef>
                <a:spcPts val="583"/>
              </a:spcBef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포인터</a:t>
            </a:r>
            <a:r>
              <a:rPr lang="en-US" altLang="ko-KR" dirty="0" smtClean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(4/4</a:t>
            </a:r>
            <a:r>
              <a:rPr lang="en-US" altLang="ko-KR" dirty="0">
                <a:solidFill>
                  <a:srgbClr val="231F20"/>
                </a:solidFill>
                <a:latin typeface="한컴 윤고딕 24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5045919"/>
            <a:ext cx="7877175" cy="1409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2514600"/>
            <a:ext cx="78867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04794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rgbClr val="231F20"/>
                </a:solidFill>
                <a:cs typeface="함초롬바탕"/>
              </a:rPr>
              <a:t>구조란</a:t>
            </a:r>
            <a:r>
              <a:rPr lang="en-US" altLang="ko-KR" sz="2400" dirty="0" smtClean="0">
                <a:solidFill>
                  <a:srgbClr val="231F20"/>
                </a:solidFill>
                <a:cs typeface="함초롬바탕"/>
              </a:rPr>
              <a:t>?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  <a:cs typeface="함초롬바탕"/>
              </a:rPr>
              <a:t>특정 </a:t>
            </a:r>
            <a:r>
              <a:rPr lang="ko-KR" altLang="en-US" sz="2000" dirty="0">
                <a:solidFill>
                  <a:srgbClr val="0070C0"/>
                </a:solidFill>
                <a:cs typeface="함초롬바탕"/>
              </a:rPr>
              <a:t>개체들의 모임을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효율적으로 이용하고 관리할 수 있도록 </a:t>
            </a:r>
            <a:r>
              <a:rPr lang="ko-KR" altLang="en-US" sz="2000" dirty="0" err="1" smtClean="0">
                <a:solidFill>
                  <a:srgbClr val="C00000"/>
                </a:solidFill>
                <a:cs typeface="함초롬바탕"/>
              </a:rPr>
              <a:t>실세계에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마련한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구체적인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방법</a:t>
            </a:r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  <a:p>
            <a:pPr lvl="1"/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  <a:p>
            <a:pPr lvl="1"/>
            <a:endParaRPr lang="en-US" altLang="ko-KR" sz="1600" dirty="0">
              <a:solidFill>
                <a:srgbClr val="231F20"/>
              </a:solidFill>
              <a:cs typeface="함초롬바탕"/>
            </a:endParaRPr>
          </a:p>
          <a:p>
            <a:pPr lvl="1"/>
            <a:endParaRPr lang="en-US" altLang="ko-KR" sz="1600" dirty="0" smtClean="0">
              <a:solidFill>
                <a:srgbClr val="231F20"/>
              </a:solidFill>
              <a:cs typeface="함초롬바탕"/>
            </a:endParaRPr>
          </a:p>
          <a:p>
            <a:pPr lvl="1"/>
            <a:endParaRPr lang="en-US" altLang="ko-KR" sz="1600" dirty="0">
              <a:solidFill>
                <a:srgbClr val="231F20"/>
              </a:solidFill>
              <a:cs typeface="함초롬바탕"/>
            </a:endParaRPr>
          </a:p>
          <a:p>
            <a:pPr lvl="1"/>
            <a:endParaRPr lang="en-US" altLang="ko-KR" sz="1600" dirty="0">
              <a:solidFill>
                <a:srgbClr val="231F20"/>
              </a:solidFill>
              <a:cs typeface="함초롬바탕"/>
            </a:endParaRPr>
          </a:p>
          <a:p>
            <a:r>
              <a:rPr lang="ko-KR" altLang="en-US" sz="2400" dirty="0" smtClean="0">
                <a:solidFill>
                  <a:srgbClr val="231F20"/>
                </a:solidFill>
                <a:cs typeface="함초롬바탕"/>
              </a:rPr>
              <a:t>데이터 구조란</a:t>
            </a:r>
            <a:r>
              <a:rPr lang="en-US" altLang="ko-KR" sz="2400" dirty="0" smtClean="0">
                <a:solidFill>
                  <a:srgbClr val="231F20"/>
                </a:solidFill>
                <a:cs typeface="함초롬바탕"/>
              </a:rPr>
              <a:t>?</a:t>
            </a:r>
          </a:p>
          <a:p>
            <a:pPr lvl="1"/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데이터를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담는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구조물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: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배열이나 구조체처럼 데이터를 담는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그릇</a:t>
            </a:r>
            <a:r>
              <a:rPr lang="en-US" altLang="ko-KR" sz="1600" dirty="0" smtClean="0">
                <a:solidFill>
                  <a:srgbClr val="231F20"/>
                </a:solidFill>
                <a:cs typeface="함초롬바탕"/>
              </a:rPr>
              <a:t> </a:t>
            </a:r>
          </a:p>
          <a:p>
            <a:pPr marL="965606" lvl="2" indent="0"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데이터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: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정보를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얻어내기 위해 컴퓨터 프로그램이 저장하고 처리하는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자료</a:t>
            </a:r>
            <a:endParaRPr lang="en-US" altLang="ko-KR" sz="2000" dirty="0">
              <a:solidFill>
                <a:srgbClr val="231F20"/>
              </a:solidFill>
              <a:cs typeface="함초롬바탕"/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  <a:cs typeface="함초롬바탕"/>
              </a:rPr>
              <a:t>데이터를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효율적으로 이용하고 관리할 수 있도록 </a:t>
            </a:r>
            <a:r>
              <a:rPr lang="ko-KR" altLang="en-US" sz="2000" dirty="0">
                <a:solidFill>
                  <a:srgbClr val="C00000"/>
                </a:solidFill>
                <a:cs typeface="함초롬바탕"/>
              </a:rPr>
              <a:t>프로그램 내에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마련하는 그릇과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구체적인 사용방법</a:t>
            </a:r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  <a:p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우리는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lvl="1"/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문제의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특성이나 다루고자 하는 데이터의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성질에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따라 데이터 구조를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설계</a:t>
            </a:r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  <a:p>
            <a:pPr lvl="1"/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PL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에서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제공하는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기본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데이터 구조를 효과적으로 엮어서 새로운 데이터 구조를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생성</a:t>
            </a:r>
            <a:endParaRPr lang="en-US" altLang="ko-KR" sz="1800" dirty="0">
              <a:solidFill>
                <a:srgbClr val="231F20"/>
              </a:solidFill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데이터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구조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 err="1">
                <a:latin typeface="+mj-ea"/>
                <a:ea typeface="+mj-ea"/>
              </a:rPr>
              <a:t>데이터를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담는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그릇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362200"/>
            <a:ext cx="6931890" cy="14478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236666" y="3200400"/>
            <a:ext cx="4437184" cy="252000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형 설명선 14"/>
          <p:cNvSpPr/>
          <p:nvPr/>
        </p:nvSpPr>
        <p:spPr>
          <a:xfrm>
            <a:off x="6987891" y="2839041"/>
            <a:ext cx="2482269" cy="430800"/>
          </a:xfrm>
          <a:prstGeom prst="wedgeEllipseCallout">
            <a:avLst>
              <a:gd name="adj1" fmla="val -62387"/>
              <a:gd name="adj2" fmla="val 65688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  <a:cs typeface="함초롬바탕"/>
              </a:rPr>
              <a:t>구조를 갖는 개체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614608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ea typeface="+mn-ea"/>
                <a:cs typeface="함초롬바탕"/>
              </a:rPr>
              <a:t>algorithm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이란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주어진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문제를 해결하기 위한 단계적인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절차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명확하게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정의된 유한한 개수의 명령어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집합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1)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라면 끓이기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필요한 재료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물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라면봉지 안 내용물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먼저 물을 끓이고 나서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면과 함께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스프와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후레이크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등의 재료를 같이 넣고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면이 익을 때까지 더 끓이고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1029980" lvl="2" indent="0"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4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불을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끈다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재료를 보관하고 관리할 그릇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함초롬바탕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프로그램에서의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함초롬바탕"/>
              </a:rPr>
              <a:t>데이터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구조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2)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숫자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리스트에서 가장 큰 수를 찾는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문제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숫자들이 저장된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차원 배열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한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번에 하나씩 리스트에 있는 수를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검사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3)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숫자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리스트에서 특정 값을 찾는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문제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숫자들이 저장된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차원 배열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순차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탐색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lt"/>
                <a:ea typeface="+mn-ea"/>
                <a:cs typeface="함초롬바탕"/>
              </a:rPr>
              <a:t>sequential search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또는 이진 탐색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lt"/>
                <a:ea typeface="+mn-ea"/>
                <a:cs typeface="함초롬바탕"/>
              </a:rPr>
              <a:t>binary search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데이터 구조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함초롬바탕"/>
              </a:rPr>
              <a:t>2: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이진 탐색 트리</a:t>
            </a:r>
            <a:endParaRPr lang="en-US" altLang="ko-KR" dirty="0">
              <a:solidFill>
                <a:srgbClr val="231F20"/>
              </a:solidFill>
              <a:latin typeface="+mn-ea"/>
              <a:cs typeface="함초롬바탕"/>
            </a:endParaRPr>
          </a:p>
          <a:p>
            <a:pPr lvl="1"/>
            <a:r>
              <a:rPr lang="ko-KR" altLang="en-US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이진 탐색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함초롬바탕"/>
              </a:rPr>
              <a:t> 탐색 알고리즘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endParaRPr lang="en-US" altLang="ko-KR" spc="-89" baseline="2645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endParaRPr lang="ko-KR" altLang="en-US" sz="2800" dirty="0">
              <a:latin typeface="+mn-ea"/>
              <a:ea typeface="+mn-ea"/>
              <a:cs typeface="함초롬바탕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lt"/>
                <a:cs typeface="바탕"/>
              </a:rPr>
              <a:t>알고리즘</a:t>
            </a:r>
            <a:r>
              <a:rPr lang="en-US" altLang="ko-KR" dirty="0" smtClean="0">
                <a:latin typeface="+mj-ea"/>
                <a:ea typeface="+mj-ea"/>
                <a:cs typeface="바탕"/>
              </a:rPr>
              <a:t>(1/2)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25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250" y="1191059"/>
            <a:ext cx="7086600" cy="5872805"/>
          </a:xfrm>
        </p:spPr>
        <p:txBody>
          <a:bodyPr>
            <a:normAutofit fontScale="92500"/>
          </a:bodyPr>
          <a:lstStyle/>
          <a:p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r>
              <a:rPr lang="en-US" altLang="ko-KR" dirty="0" err="1" smtClean="0">
                <a:solidFill>
                  <a:srgbClr val="231F20"/>
                </a:solidFill>
                <a:latin typeface="+mn-lt"/>
                <a:ea typeface="+mn-ea"/>
                <a:cs typeface="함초롬바탕"/>
              </a:rPr>
              <a:t>Niklaus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ea typeface="+mn-ea"/>
                <a:cs typeface="함초롬바탕"/>
              </a:rPr>
              <a:t> Wirth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가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1976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년에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저술한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명저 제목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알고리즘과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구조의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관련성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프로그램은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주어진 문제를 해결하기 위해 데이터를 처리하는 알고리즘을 포함하고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있으며 이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데이터는 데이터 구조에 저장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관리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어떤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구조를 사용하는가에 따라 사용할 수 있는 알고리즘이 달라질 수 있으며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프로그램 효율성과 성능에까지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영향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프로그램을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실행했을 때 최적의 결과를 가져오는 데이터 구조와 알고리즘을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사용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구조가 간단해지면 알고리즘이 복잡 해지고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데이터 구조가 복잡하면 알고리즘이 간단해지는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경향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/>
                <a:cs typeface="바탕"/>
              </a:rPr>
              <a:t>알고리즘</a:t>
            </a:r>
            <a:r>
              <a:rPr lang="en-US" altLang="ko-KR" dirty="0" smtClean="0">
                <a:latin typeface="+mj-ea"/>
                <a:cs typeface="바탕"/>
              </a:rPr>
              <a:t>(2/2</a:t>
            </a:r>
            <a:r>
              <a:rPr lang="en-US" altLang="ko-KR" dirty="0"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5850" y="2442770"/>
            <a:ext cx="2530601" cy="39309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Rectangle 3"/>
          <p:cNvSpPr/>
          <p:nvPr/>
        </p:nvSpPr>
        <p:spPr>
          <a:xfrm>
            <a:off x="367322" y="1340350"/>
            <a:ext cx="6839927" cy="603279"/>
          </a:xfrm>
          <a:prstGeom prst="rect">
            <a:avLst/>
          </a:prstGeom>
          <a:solidFill>
            <a:srgbClr val="FF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rm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>
                <a:solidFill>
                  <a:srgbClr val="000000"/>
                </a:solidFill>
              </a:rPr>
              <a:t>Algorithms + Data Structures = Programs</a:t>
            </a:r>
          </a:p>
        </p:txBody>
      </p:sp>
    </p:spTree>
    <p:extLst>
      <p:ext uri="{BB962C8B-B14F-4D97-AF65-F5344CB8AC3E}">
        <p14:creationId xmlns:p14="http://schemas.microsoft.com/office/powerpoint/2010/main" val="5654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lIns="0">
            <a:normAutofit fontScale="85000" lnSpcReduction="10000"/>
          </a:bodyPr>
          <a:lstStyle/>
          <a:p>
            <a:pPr marL="254134" marR="18513" indent="0">
              <a:lnSpc>
                <a:spcPct val="142900"/>
              </a:lnSpc>
              <a:buNone/>
            </a:pP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➊ </a:t>
            </a:r>
            <a:r>
              <a:rPr lang="ko-KR" altLang="en-US" sz="3000" dirty="0">
                <a:solidFill>
                  <a:srgbClr val="C00000"/>
                </a:solidFill>
                <a:latin typeface="함초롬바탕"/>
                <a:cs typeface="함초롬바탕"/>
              </a:rPr>
              <a:t>정의 및 분석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단계</a:t>
            </a:r>
            <a:r>
              <a:rPr lang="en-US" altLang="ko-KR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해결해야 할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문제를 정확히 이해하고 이를 구체적으로 정의하며 타당성을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조사</a:t>
            </a:r>
            <a:endParaRPr lang="ko-KR" altLang="en-US" sz="3000" dirty="0"/>
          </a:p>
          <a:p>
            <a:pPr marL="254134" marR="16830" indent="0">
              <a:lnSpc>
                <a:spcPct val="142900"/>
              </a:lnSpc>
              <a:buNone/>
            </a:pPr>
            <a:r>
              <a:rPr lang="ko-KR" altLang="en-US" sz="3000" dirty="0">
                <a:solidFill>
                  <a:srgbClr val="C00000"/>
                </a:solidFill>
                <a:latin typeface="함초롬바탕"/>
                <a:cs typeface="함초롬바탕"/>
              </a:rPr>
              <a:t>➋ 입출력 설계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단계</a:t>
            </a:r>
            <a:r>
              <a:rPr lang="en-US" altLang="ko-KR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입출력으로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사용될 변수들의 종류와 타입을 결정하고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설계</a:t>
            </a:r>
            <a:r>
              <a:rPr lang="en-US" altLang="ko-KR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.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파일</a:t>
            </a:r>
            <a:r>
              <a:rPr lang="en-US" altLang="ko-KR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000" dirty="0" smtClean="0">
                <a:solidFill>
                  <a:srgbClr val="231F20"/>
                </a:solidFill>
                <a:cs typeface="Times New Roman" panose="02020603050405020304" pitchFamily="18" charset="0"/>
              </a:rPr>
              <a:t>DB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등이 필요하다면 이에 대한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설계 수행</a:t>
            </a:r>
            <a:endParaRPr lang="ko-KR" altLang="en-US" sz="3000" dirty="0"/>
          </a:p>
          <a:p>
            <a:pPr marL="254134" marR="16830" indent="0">
              <a:lnSpc>
                <a:spcPct val="142900"/>
              </a:lnSpc>
              <a:buNone/>
            </a:pPr>
            <a:r>
              <a:rPr lang="ko-KR" altLang="en-US" sz="3000" dirty="0">
                <a:solidFill>
                  <a:srgbClr val="C00000"/>
                </a:solidFill>
                <a:latin typeface="함초롬바탕"/>
                <a:cs typeface="함초롬바탕"/>
              </a:rPr>
              <a:t>➌ 알고리즘 설계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단계</a:t>
            </a:r>
            <a:r>
              <a:rPr lang="en-US" altLang="ko-KR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정의된 문제로부터 해답을 얻기 위한 과정을 정확하게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설계</a:t>
            </a:r>
            <a:r>
              <a:rPr lang="en-US" altLang="ko-KR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.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가능한 경우를 모두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고려</a:t>
            </a:r>
            <a:endParaRPr lang="en-US" altLang="ko-KR" sz="3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254134" marR="16830" indent="0">
              <a:lnSpc>
                <a:spcPct val="142900"/>
              </a:lnSpc>
              <a:buNone/>
            </a:pP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➍ </a:t>
            </a:r>
            <a:r>
              <a:rPr lang="ko-KR" altLang="en-US" sz="3000" dirty="0">
                <a:solidFill>
                  <a:srgbClr val="C00000"/>
                </a:solidFill>
                <a:latin typeface="함초롬바탕"/>
                <a:cs typeface="함초롬바탕"/>
              </a:rPr>
              <a:t>코딩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단계</a:t>
            </a:r>
            <a:r>
              <a:rPr lang="en-US" altLang="ko-KR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하나의 프로그래밍 언어를 선택하여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 구현</a:t>
            </a:r>
            <a:endParaRPr lang="ko-KR" altLang="en-US" sz="3000" dirty="0"/>
          </a:p>
          <a:p>
            <a:pPr marL="254134" marR="16830" indent="0">
              <a:lnSpc>
                <a:spcPct val="142900"/>
              </a:lnSpc>
              <a:buNone/>
            </a:pPr>
            <a:r>
              <a:rPr lang="ko-KR" altLang="en-US" sz="3000" dirty="0">
                <a:solidFill>
                  <a:srgbClr val="C00000"/>
                </a:solidFill>
                <a:latin typeface="함초롬바탕"/>
                <a:cs typeface="함초롬바탕"/>
              </a:rPr>
              <a:t>➎ 테스트 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단계</a:t>
            </a:r>
            <a:r>
              <a:rPr lang="en-US" altLang="ko-KR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다양한 테스트케이스를 대상으로 프로그램의 정확성</a:t>
            </a:r>
            <a:r>
              <a:rPr lang="en-US" altLang="ko-KR" sz="3000" dirty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 효율성 등을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검사하고 </a:t>
            </a:r>
            <a:r>
              <a:rPr lang="ko-KR" altLang="en-US" sz="3000" dirty="0">
                <a:solidFill>
                  <a:srgbClr val="231F20"/>
                </a:solidFill>
                <a:latin typeface="함초롬바탕"/>
                <a:cs typeface="함초롬바탕"/>
              </a:rPr>
              <a:t>이를 통과할 때까지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디버깅</a:t>
            </a:r>
            <a:endParaRPr lang="ko-KR" altLang="en-US" sz="3000" dirty="0">
              <a:latin typeface="함초롬바탕"/>
              <a:cs typeface="함초롬바탕"/>
            </a:endParaRPr>
          </a:p>
          <a:p>
            <a:pPr lvl="1"/>
            <a:endParaRPr lang="en-US" altLang="ko-KR" sz="3550" spc="-89" baseline="2645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550" spc="-89" baseline="2645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ko-KR" altLang="en-US" sz="2800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/>
                <a:cs typeface="바탕"/>
              </a:rPr>
              <a:t>프로그램 개발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6850" y="1191059"/>
            <a:ext cx="9753599" cy="6047941"/>
          </a:xfrm>
        </p:spPr>
        <p:txBody>
          <a:bodyPr lIns="0">
            <a:noAutofit/>
          </a:bodyPr>
          <a:lstStyle/>
          <a:p>
            <a:pPr marL="254134" marR="20196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>
                <a:solidFill>
                  <a:srgbClr val="C00000"/>
                </a:solidFill>
                <a:latin typeface="+mn-ea"/>
                <a:cs typeface="함초롬바탕"/>
              </a:rPr>
              <a:t>➊</a:t>
            </a:r>
            <a:r>
              <a:rPr lang="ko-KR" altLang="en-US" sz="2400" spc="9" dirty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38" dirty="0" smtClean="0">
                <a:solidFill>
                  <a:srgbClr val="C00000"/>
                </a:solidFill>
                <a:latin typeface="+mn-ea"/>
                <a:cs typeface="함초롬바탕"/>
              </a:rPr>
              <a:t>입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력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 </a:t>
            </a:r>
            <a:r>
              <a:rPr lang="ko-KR" altLang="en-US" sz="2400" spc="-66" dirty="0" smtClean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60" dirty="0" smtClean="0">
                <a:solidFill>
                  <a:srgbClr val="231F20"/>
                </a:solidFill>
                <a:latin typeface="+mn-ea"/>
                <a:cs typeface="함초롬바탕"/>
              </a:rPr>
              <a:t>은 </a:t>
            </a:r>
            <a:r>
              <a:rPr lang="ko-KR" altLang="en-US" sz="2400" spc="-199" dirty="0" smtClean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>
                <a:solidFill>
                  <a:srgbClr val="231F20"/>
                </a:solidFill>
                <a:latin typeface="+mn-ea"/>
                <a:cs typeface="함초롬바탕"/>
              </a:rPr>
              <a:t>일반적으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로 </a:t>
            </a:r>
            <a:r>
              <a:rPr lang="ko-KR" altLang="en-US" sz="2400" spc="-1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>
                <a:solidFill>
                  <a:srgbClr val="231F20"/>
                </a:solidFill>
                <a:latin typeface="+mn-ea"/>
                <a:cs typeface="함초롬바탕"/>
              </a:rPr>
              <a:t>외부로부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터 </a:t>
            </a:r>
            <a:r>
              <a:rPr lang="ko-KR" altLang="en-US" sz="2400" spc="-1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>
                <a:solidFill>
                  <a:srgbClr val="231F20"/>
                </a:solidFill>
                <a:latin typeface="+mn-ea"/>
                <a:cs typeface="함초롬바탕"/>
              </a:rPr>
              <a:t>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나 </a:t>
            </a:r>
            <a:r>
              <a:rPr lang="ko-KR" altLang="en-US" sz="2400" spc="-1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>
                <a:solidFill>
                  <a:srgbClr val="231F20"/>
                </a:solidFill>
                <a:latin typeface="+mn-ea"/>
                <a:cs typeface="함초롬바탕"/>
              </a:rPr>
              <a:t>이상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의 </a:t>
            </a:r>
            <a:r>
              <a:rPr lang="ko-KR" altLang="en-US" sz="2400" spc="-1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>
                <a:solidFill>
                  <a:srgbClr val="231F20"/>
                </a:solidFill>
                <a:latin typeface="+mn-ea"/>
                <a:cs typeface="함초롬바탕"/>
              </a:rPr>
              <a:t>입력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을 </a:t>
            </a:r>
            <a:r>
              <a:rPr lang="ko-KR" altLang="en-US" sz="2400" spc="-1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40" dirty="0" smtClean="0">
                <a:solidFill>
                  <a:srgbClr val="231F20"/>
                </a:solidFill>
                <a:latin typeface="+mn-ea"/>
                <a:cs typeface="함초롬바탕"/>
              </a:rPr>
              <a:t>받아들이지만 입력이 없는 경우도 가능</a:t>
            </a:r>
            <a:endParaRPr lang="en-US" altLang="ko-KR" sz="2400" spc="-40" dirty="0" smtClean="0">
              <a:solidFill>
                <a:srgbClr val="231F20"/>
              </a:solidFill>
              <a:latin typeface="+mn-ea"/>
              <a:cs typeface="함초롬바탕"/>
            </a:endParaRPr>
          </a:p>
          <a:p>
            <a:pPr marL="254134" marR="20196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➋</a:t>
            </a:r>
            <a:r>
              <a:rPr lang="ko-KR" altLang="en-US" sz="2400" spc="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68" dirty="0" smtClean="0">
                <a:solidFill>
                  <a:srgbClr val="C00000"/>
                </a:solidFill>
                <a:latin typeface="+mn-ea"/>
                <a:cs typeface="함초롬바탕"/>
              </a:rPr>
              <a:t>출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력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</a:t>
            </a:r>
            <a:r>
              <a:rPr lang="ko-KR" altLang="en-US" sz="2400" spc="19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은</a:t>
            </a:r>
            <a:r>
              <a:rPr lang="ko-KR" altLang="en-US" sz="2400" spc="86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나</a:t>
            </a:r>
            <a:r>
              <a:rPr lang="ko-KR" altLang="en-US" sz="2400" spc="86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이상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의</a:t>
            </a:r>
            <a:r>
              <a:rPr lang="ko-KR" altLang="en-US" sz="2400" spc="86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출력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을</a:t>
            </a:r>
            <a:r>
              <a:rPr lang="ko-KR" altLang="en-US" sz="2400" spc="86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6" dirty="0" smtClean="0">
                <a:solidFill>
                  <a:srgbClr val="231F20"/>
                </a:solidFill>
                <a:latin typeface="+mn-ea"/>
                <a:cs typeface="함초롬바탕"/>
              </a:rPr>
              <a:t>생성</a:t>
            </a:r>
            <a:endParaRPr lang="en-US" altLang="ko-KR" sz="2400" spc="-66" dirty="0" smtClean="0">
              <a:solidFill>
                <a:srgbClr val="231F20"/>
              </a:solidFill>
              <a:latin typeface="+mn-ea"/>
              <a:cs typeface="함초롬바탕"/>
            </a:endParaRPr>
          </a:p>
          <a:p>
            <a:pPr marL="254134" marR="20196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➌</a:t>
            </a:r>
            <a:r>
              <a:rPr lang="ko-KR" altLang="en-US" sz="2400" spc="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68" dirty="0" smtClean="0">
                <a:solidFill>
                  <a:srgbClr val="C00000"/>
                </a:solidFill>
                <a:latin typeface="+mn-ea"/>
                <a:cs typeface="함초롬바탕"/>
              </a:rPr>
              <a:t>명확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성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</a:t>
            </a:r>
            <a:r>
              <a:rPr lang="ko-KR" altLang="en-US" sz="2400" spc="188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을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>
                <a:solidFill>
                  <a:srgbClr val="231F20"/>
                </a:solidFill>
                <a:latin typeface="+mn-ea"/>
                <a:cs typeface="함초롬바탕"/>
              </a:rPr>
              <a:t>구성하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는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각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>
                <a:solidFill>
                  <a:srgbClr val="231F20"/>
                </a:solidFill>
                <a:latin typeface="+mn-ea"/>
                <a:cs typeface="함초롬바탕"/>
              </a:rPr>
              <a:t>명령어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는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>
                <a:solidFill>
                  <a:srgbClr val="231F20"/>
                </a:solidFill>
                <a:latin typeface="+mn-ea"/>
                <a:cs typeface="함초롬바탕"/>
              </a:rPr>
              <a:t>분명하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고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>
                <a:solidFill>
                  <a:srgbClr val="231F20"/>
                </a:solidFill>
                <a:latin typeface="+mn-ea"/>
                <a:cs typeface="함초롬바탕"/>
              </a:rPr>
              <a:t>모호하</a:t>
            </a:r>
            <a:r>
              <a:rPr lang="ko-KR" altLang="en-US" sz="2400" spc="-89" dirty="0">
                <a:solidFill>
                  <a:srgbClr val="231F20"/>
                </a:solidFill>
                <a:latin typeface="+mn-ea"/>
                <a:cs typeface="함초롬바탕"/>
              </a:rPr>
              <a:t>지</a:t>
            </a:r>
            <a:r>
              <a:rPr lang="ko-KR" altLang="en-US" sz="2400" spc="40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79" dirty="0" smtClean="0">
                <a:solidFill>
                  <a:srgbClr val="231F20"/>
                </a:solidFill>
                <a:latin typeface="+mn-ea"/>
                <a:cs typeface="함초롬바탕"/>
              </a:rPr>
              <a:t>않아</a:t>
            </a:r>
            <a:r>
              <a:rPr lang="ko-KR" altLang="en-US" sz="2400" spc="-89" dirty="0" smtClean="0">
                <a:solidFill>
                  <a:srgbClr val="231F20"/>
                </a:solidFill>
                <a:latin typeface="+mn-ea"/>
                <a:cs typeface="함초롬바탕"/>
              </a:rPr>
              <a:t>야 함</a:t>
            </a:r>
            <a:endParaRPr lang="ko-KR" altLang="en-US" sz="2400" dirty="0">
              <a:latin typeface="+mn-ea"/>
            </a:endParaRPr>
          </a:p>
          <a:p>
            <a:pPr marL="254134" marR="17672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>
                <a:solidFill>
                  <a:srgbClr val="C00000"/>
                </a:solidFill>
                <a:latin typeface="+mn-ea"/>
                <a:cs typeface="함초롬바탕"/>
              </a:rPr>
              <a:t>➍</a:t>
            </a:r>
            <a:r>
              <a:rPr lang="ko-KR" altLang="en-US" sz="2400" spc="9" dirty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68" dirty="0" smtClean="0">
                <a:solidFill>
                  <a:srgbClr val="C00000"/>
                </a:solidFill>
                <a:latin typeface="+mn-ea"/>
                <a:cs typeface="함초롬바탕"/>
              </a:rPr>
              <a:t>유효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성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</a:t>
            </a:r>
            <a:r>
              <a:rPr lang="ko-KR" altLang="en-US" sz="2400" spc="21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을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구성하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는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각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명령어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는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컴퓨터에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서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실행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이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 smtClean="0">
                <a:solidFill>
                  <a:srgbClr val="231F20"/>
                </a:solidFill>
                <a:latin typeface="+mn-ea"/>
                <a:cs typeface="함초롬바탕"/>
              </a:rPr>
              <a:t>가능하여야</a:t>
            </a:r>
            <a:r>
              <a:rPr lang="ko-KR" altLang="en-US" sz="2400" spc="99" dirty="0" smtClean="0">
                <a:solidFill>
                  <a:srgbClr val="231F20"/>
                </a:solidFill>
                <a:latin typeface="+mn-ea"/>
                <a:cs typeface="함초롬바탕"/>
              </a:rPr>
              <a:t> 함</a:t>
            </a:r>
            <a:r>
              <a:rPr lang="en-US" altLang="ko-KR" sz="2400" spc="99" dirty="0" smtClean="0">
                <a:solidFill>
                  <a:srgbClr val="231F20"/>
                </a:solidFill>
                <a:latin typeface="+mn-ea"/>
                <a:cs typeface="함초롬바탕"/>
              </a:rPr>
              <a:t>.</a:t>
            </a:r>
            <a:r>
              <a:rPr lang="ko-KR" altLang="en-US" sz="2400" spc="99" dirty="0" smtClean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60" dirty="0" smtClean="0">
                <a:solidFill>
                  <a:srgbClr val="231F20"/>
                </a:solidFill>
                <a:latin typeface="+mn-ea"/>
                <a:cs typeface="함초롬바탕"/>
              </a:rPr>
              <a:t>따</a:t>
            </a:r>
            <a:r>
              <a:rPr lang="ko-KR" altLang="en-US" sz="2400" spc="-93" dirty="0" smtClean="0">
                <a:solidFill>
                  <a:srgbClr val="231F20"/>
                </a:solidFill>
                <a:latin typeface="+mn-ea"/>
                <a:cs typeface="함초롬바탕"/>
              </a:rPr>
              <a:t>라</a:t>
            </a:r>
            <a:r>
              <a:rPr lang="ko-KR" altLang="en-US" sz="2400" spc="-60" dirty="0" smtClean="0">
                <a:solidFill>
                  <a:srgbClr val="231F20"/>
                </a:solidFill>
                <a:latin typeface="+mn-ea"/>
                <a:cs typeface="함초롬바탕"/>
              </a:rPr>
              <a:t>서</a:t>
            </a:r>
            <a:r>
              <a:rPr lang="ko-KR" altLang="en-US" sz="2400" spc="33" dirty="0" smtClean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종이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와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연필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만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가지고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도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시뮬레이션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이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 smtClean="0">
                <a:solidFill>
                  <a:srgbClr val="231F20"/>
                </a:solidFill>
                <a:latin typeface="+mn-ea"/>
                <a:cs typeface="함초롬바탕"/>
              </a:rPr>
              <a:t>가능 </a:t>
            </a:r>
            <a:endParaRPr lang="en-US" altLang="ko-KR" sz="2400" spc="-93" dirty="0" smtClean="0">
              <a:solidFill>
                <a:srgbClr val="231F20"/>
              </a:solidFill>
              <a:latin typeface="+mn-ea"/>
              <a:cs typeface="함초롬바탕"/>
            </a:endParaRPr>
          </a:p>
          <a:p>
            <a:pPr marL="254134" marR="17672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➎</a:t>
            </a:r>
            <a:r>
              <a:rPr lang="ko-KR" altLang="en-US" sz="2400" spc="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68" dirty="0" smtClean="0">
                <a:solidFill>
                  <a:srgbClr val="C00000"/>
                </a:solidFill>
                <a:latin typeface="+mn-ea"/>
                <a:cs typeface="함초롬바탕"/>
              </a:rPr>
              <a:t>유한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성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</a:t>
            </a:r>
            <a:r>
              <a:rPr lang="ko-KR" altLang="en-US" sz="2400" spc="21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은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한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번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시작하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면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반드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시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종료하여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야</a:t>
            </a:r>
            <a:r>
              <a:rPr lang="ko-KR" altLang="en-US" sz="2400" spc="99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99" dirty="0" smtClean="0">
                <a:solidFill>
                  <a:srgbClr val="231F20"/>
                </a:solidFill>
                <a:latin typeface="+mn-ea"/>
                <a:cs typeface="함초롬바탕"/>
              </a:rPr>
              <a:t>함</a:t>
            </a:r>
            <a:r>
              <a:rPr lang="en-US" altLang="ko-KR" sz="2400" spc="99" dirty="0" smtClean="0">
                <a:solidFill>
                  <a:srgbClr val="231F20"/>
                </a:solidFill>
                <a:latin typeface="+mn-ea"/>
                <a:cs typeface="함초롬바탕"/>
              </a:rPr>
              <a:t>. </a:t>
            </a:r>
            <a:r>
              <a:rPr lang="ko-KR" altLang="en-US" sz="2400" spc="-53" dirty="0" smtClean="0">
                <a:solidFill>
                  <a:srgbClr val="231F20"/>
                </a:solidFill>
                <a:latin typeface="+mn-ea"/>
                <a:cs typeface="함초롬바탕"/>
              </a:rPr>
              <a:t>또한</a:t>
            </a:r>
            <a:r>
              <a:rPr lang="en-US" altLang="ko-KR" sz="2400" spc="-7" dirty="0">
                <a:solidFill>
                  <a:srgbClr val="231F20"/>
                </a:solidFill>
                <a:latin typeface="+mn-ea"/>
                <a:cs typeface="함초롬바탕"/>
              </a:rPr>
              <a:t>,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종료하더라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도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현실적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인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실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행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시간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의</a:t>
            </a:r>
            <a:r>
              <a:rPr lang="ko-KR" altLang="en-US" sz="2400" spc="3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 smtClean="0">
                <a:solidFill>
                  <a:srgbClr val="231F20"/>
                </a:solidFill>
                <a:latin typeface="+mn-ea"/>
                <a:cs typeface="함초롬바탕"/>
              </a:rPr>
              <a:t>유한성이 필수</a:t>
            </a:r>
            <a:endParaRPr lang="en-US" altLang="ko-KR" sz="2400" spc="-93" dirty="0" smtClean="0">
              <a:solidFill>
                <a:srgbClr val="231F20"/>
              </a:solidFill>
              <a:latin typeface="+mn-ea"/>
              <a:cs typeface="함초롬바탕"/>
            </a:endParaRPr>
          </a:p>
          <a:p>
            <a:pPr marL="254134" marR="17672" indent="0" algn="just">
              <a:lnSpc>
                <a:spcPct val="143000"/>
              </a:lnSpc>
              <a:spcBef>
                <a:spcPts val="24"/>
              </a:spcBef>
              <a:buNone/>
            </a:pP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➏</a:t>
            </a:r>
            <a:r>
              <a:rPr lang="ko-KR" altLang="en-US" sz="2400" spc="9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168" dirty="0" smtClean="0">
                <a:solidFill>
                  <a:srgbClr val="C00000"/>
                </a:solidFill>
                <a:latin typeface="+mn-ea"/>
                <a:cs typeface="함초롬바탕"/>
              </a:rPr>
              <a:t>정확</a:t>
            </a:r>
            <a:r>
              <a:rPr lang="ko-KR" altLang="en-US" sz="2400" spc="-129" dirty="0" smtClean="0">
                <a:solidFill>
                  <a:srgbClr val="C00000"/>
                </a:solidFill>
                <a:latin typeface="+mn-ea"/>
                <a:cs typeface="함초롬바탕"/>
              </a:rPr>
              <a:t>성</a:t>
            </a:r>
            <a:r>
              <a:rPr lang="en-US" altLang="ko-KR" sz="2400" spc="-80" dirty="0" smtClean="0">
                <a:solidFill>
                  <a:srgbClr val="C00000"/>
                </a:solidFill>
                <a:latin typeface="+mn-ea"/>
                <a:cs typeface="함초롬바탕"/>
              </a:rPr>
              <a:t>:</a:t>
            </a:r>
            <a:r>
              <a:rPr lang="ko-KR" altLang="en-US" sz="2400" spc="138" dirty="0" smtClean="0">
                <a:solidFill>
                  <a:srgbClr val="C0000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알고리즘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은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모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든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가능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한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입력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에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대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해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항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상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정확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한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해답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을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-93" dirty="0">
                <a:solidFill>
                  <a:srgbClr val="231F20"/>
                </a:solidFill>
                <a:latin typeface="+mn-ea"/>
                <a:cs typeface="함초롬바탕"/>
              </a:rPr>
              <a:t>알려주어</a:t>
            </a:r>
            <a:r>
              <a:rPr lang="ko-KR" altLang="en-US" sz="2400" spc="-60" dirty="0">
                <a:solidFill>
                  <a:srgbClr val="231F20"/>
                </a:solidFill>
                <a:latin typeface="+mn-ea"/>
                <a:cs typeface="함초롬바탕"/>
              </a:rPr>
              <a:t>야</a:t>
            </a:r>
            <a:r>
              <a:rPr lang="ko-KR" altLang="en-US" sz="2400" spc="53" dirty="0">
                <a:solidFill>
                  <a:srgbClr val="231F20"/>
                </a:solidFill>
                <a:latin typeface="+mn-ea"/>
                <a:cs typeface="함초롬바탕"/>
              </a:rPr>
              <a:t> </a:t>
            </a:r>
            <a:r>
              <a:rPr lang="ko-KR" altLang="en-US" sz="2400" spc="53" dirty="0" smtClean="0">
                <a:solidFill>
                  <a:srgbClr val="231F20"/>
                </a:solidFill>
                <a:latin typeface="+mn-ea"/>
                <a:cs typeface="함초롬바탕"/>
              </a:rPr>
              <a:t>함</a:t>
            </a:r>
            <a:endParaRPr lang="en-US" altLang="ko-KR" sz="2400" spc="53" dirty="0" smtClean="0">
              <a:solidFill>
                <a:srgbClr val="231F20"/>
              </a:solidFill>
              <a:latin typeface="+mn-ea"/>
              <a:cs typeface="함초롬바탕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  <a:cs typeface="함초롬바탕"/>
              </a:rPr>
              <a:t>일상 언어</a:t>
            </a:r>
            <a:endParaRPr lang="en-US" altLang="ko-KR" sz="2800" dirty="0" smtClean="0">
              <a:latin typeface="+mn-ea"/>
              <a:cs typeface="함초롬바탕"/>
            </a:endParaRPr>
          </a:p>
          <a:p>
            <a:pPr lvl="1"/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모호한 표현으로 인해 의사소통에 어려움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간결성에서 단점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복잡한 알고리즘의 경우 거의 사용하지 않음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sz="4000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표현</a:t>
            </a:r>
            <a:r>
              <a:rPr lang="en-US" altLang="ko-KR" dirty="0" smtClean="0">
                <a:latin typeface="한컴 윤고딕 240" panose="02020603020101020101" pitchFamily="18" charset="-127"/>
                <a:cs typeface="Times New Roman" panose="02020603050405020304" pitchFamily="18" charset="0"/>
              </a:rPr>
              <a:t>(1/4)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981200"/>
            <a:ext cx="70675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97174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  <a:cs typeface="함초롬바탕"/>
              </a:rPr>
              <a:t>의사</a:t>
            </a:r>
            <a:r>
              <a:rPr lang="en-US" altLang="ko-KR" sz="2800" dirty="0" smtClean="0">
                <a:latin typeface="+mn-ea"/>
                <a:cs typeface="함초롬바탕"/>
              </a:rPr>
              <a:t>(</a:t>
            </a:r>
            <a:r>
              <a:rPr lang="ko-KR" altLang="en-US" sz="2800" dirty="0" smtClean="0">
                <a:latin typeface="+mn-ea"/>
                <a:cs typeface="함초롬바탕"/>
              </a:rPr>
              <a:t>擬似</a:t>
            </a:r>
            <a:r>
              <a:rPr lang="en-US" altLang="ko-KR" sz="2800" dirty="0" smtClean="0">
                <a:latin typeface="+mn-ea"/>
                <a:cs typeface="함초롬바탕"/>
              </a:rPr>
              <a:t>)</a:t>
            </a:r>
            <a:r>
              <a:rPr lang="ko-KR" altLang="en-US" sz="2800" dirty="0" smtClean="0">
                <a:latin typeface="+mn-ea"/>
                <a:cs typeface="함초롬바탕"/>
              </a:rPr>
              <a:t>코드</a:t>
            </a:r>
            <a:r>
              <a:rPr lang="en-US" altLang="ko-KR" sz="2800" dirty="0" smtClean="0">
                <a:latin typeface="+mn-ea"/>
                <a:cs typeface="함초롬바탕"/>
              </a:rPr>
              <a:t>(</a:t>
            </a:r>
            <a:r>
              <a:rPr lang="en-US" altLang="ko-KR" sz="2800" dirty="0" smtClean="0">
                <a:latin typeface="+mn-lt"/>
                <a:cs typeface="함초롬바탕"/>
              </a:rPr>
              <a:t>pseudo</a:t>
            </a:r>
            <a:r>
              <a:rPr lang="ko-KR" altLang="en-US" sz="2800" dirty="0" smtClean="0">
                <a:latin typeface="+mn-lt"/>
                <a:cs typeface="함초롬바탕"/>
              </a:rPr>
              <a:t> </a:t>
            </a:r>
            <a:r>
              <a:rPr lang="en-US" altLang="ko-KR" sz="2800" dirty="0" smtClean="0">
                <a:latin typeface="+mn-lt"/>
                <a:cs typeface="함초롬바탕"/>
              </a:rPr>
              <a:t>code)</a:t>
            </a: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endParaRPr lang="en-US" altLang="ko-KR" dirty="0">
              <a:latin typeface="+mn-ea"/>
              <a:cs typeface="함초롬바탕"/>
            </a:endParaRPr>
          </a:p>
          <a:p>
            <a:endParaRPr lang="en-US" altLang="ko-KR" sz="2800" dirty="0" smtClean="0">
              <a:latin typeface="+mn-ea"/>
              <a:cs typeface="함초롬바탕"/>
            </a:endParaRPr>
          </a:p>
          <a:p>
            <a:pPr lvl="1"/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실행 가능한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코드는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아니나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이와 유사한 모습을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갖는 코드</a:t>
            </a:r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정형적인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문장과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제어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구조를 표현하면서도 특정 </a:t>
            </a:r>
            <a:r>
              <a:rPr lang="en-US" altLang="ko-KR" sz="2400" dirty="0" smtClean="0">
                <a:solidFill>
                  <a:srgbClr val="231F20"/>
                </a:solidFill>
                <a:cs typeface="Times New Roman" panose="02020603050405020304" pitchFamily="18" charset="0"/>
              </a:rPr>
              <a:t>PL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상세한 구현 레벨까지 신경을 쓰지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않아도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되는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장점</a:t>
            </a:r>
            <a:endParaRPr lang="en-US" altLang="ko-KR" sz="24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경우에 </a:t>
            </a:r>
            <a:r>
              <a:rPr lang="ko-KR" altLang="en-US" sz="2400" dirty="0">
                <a:solidFill>
                  <a:srgbClr val="231F20"/>
                </a:solidFill>
                <a:latin typeface="함초롬바탕"/>
                <a:cs typeface="함초롬바탕"/>
              </a:rPr>
              <a:t>따라서는 회사나 조직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내에 의사코드</a:t>
            </a:r>
            <a:r>
              <a:rPr lang="en-US" altLang="ko-KR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4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표준이 존재</a:t>
            </a:r>
            <a:endParaRPr lang="ko-KR" altLang="en-US" sz="2400" dirty="0"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235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sz="4000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표현</a:t>
            </a:r>
            <a:r>
              <a:rPr lang="en-US" altLang="ko-KR" dirty="0" smtClean="0">
                <a:latin typeface="한컴 윤고딕 240" panose="02020603020101020101" pitchFamily="18" charset="-127"/>
                <a:cs typeface="Times New Roman" panose="02020603050405020304" pitchFamily="18" charset="0"/>
              </a:rPr>
              <a:t>(2/4)</a:t>
            </a:r>
            <a:endParaRPr lang="ko-KR" altLang="en-US" dirty="0">
              <a:latin typeface="한컴 윤고딕 2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981200"/>
            <a:ext cx="7029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1897</TotalTime>
  <Words>1246</Words>
  <Application>Microsoft Office PowerPoint</Application>
  <PresentationFormat>사용자 지정</PresentationFormat>
  <Paragraphs>255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Symbol</vt:lpstr>
      <vt:lpstr>Times New Roman</vt:lpstr>
      <vt:lpstr>Wingdings</vt:lpstr>
      <vt:lpstr>Wingdings 2</vt:lpstr>
      <vt:lpstr>New_Education03</vt:lpstr>
      <vt:lpstr>데이터 구조</vt:lpstr>
      <vt:lpstr>목차</vt:lpstr>
      <vt:lpstr>데이터 구조: 데이터를 담는 그릇</vt:lpstr>
      <vt:lpstr>알고리즘(1/2)</vt:lpstr>
      <vt:lpstr>알고리즘(2/2)</vt:lpstr>
      <vt:lpstr>프로그램 개발 단계</vt:lpstr>
      <vt:lpstr>알고리즘의 조건</vt:lpstr>
      <vt:lpstr>알고리즘의 표현(1/4)</vt:lpstr>
      <vt:lpstr>알고리즘의 표현(2/4)</vt:lpstr>
      <vt:lpstr>알고리즘의 표현(3/4)</vt:lpstr>
      <vt:lpstr>알고리즘의 표현(4/4)</vt:lpstr>
      <vt:lpstr>추상 데이터 타입(1/4)</vt:lpstr>
      <vt:lpstr>추상 데이터 타입(2/4)</vt:lpstr>
      <vt:lpstr>추상 데이터 타입(3/4)</vt:lpstr>
      <vt:lpstr>추상 데이터 타입(4/4)</vt:lpstr>
      <vt:lpstr>데이터 구조의 분류</vt:lpstr>
      <vt:lpstr>포인터(1/4)</vt:lpstr>
      <vt:lpstr>포인터(2/4)</vt:lpstr>
      <vt:lpstr>포인터(3/4)</vt:lpstr>
      <vt:lpstr>포인터(4/4)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이형원</cp:lastModifiedBy>
  <cp:revision>153</cp:revision>
  <dcterms:created xsi:type="dcterms:W3CDTF">2015-01-27T22:04:10Z</dcterms:created>
  <dcterms:modified xsi:type="dcterms:W3CDTF">2020-08-31T08:00:01Z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