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3"/>
  </p:notesMasterIdLst>
  <p:sldIdLst>
    <p:sldId id="649" r:id="rId2"/>
    <p:sldId id="650" r:id="rId3"/>
    <p:sldId id="652" r:id="rId4"/>
    <p:sldId id="734" r:id="rId5"/>
    <p:sldId id="735" r:id="rId6"/>
    <p:sldId id="703" r:id="rId7"/>
    <p:sldId id="668" r:id="rId8"/>
    <p:sldId id="670" r:id="rId9"/>
    <p:sldId id="736" r:id="rId10"/>
    <p:sldId id="744" r:id="rId11"/>
    <p:sldId id="745" r:id="rId12"/>
    <p:sldId id="737" r:id="rId13"/>
    <p:sldId id="705" r:id="rId14"/>
    <p:sldId id="738" r:id="rId15"/>
    <p:sldId id="746" r:id="rId16"/>
    <p:sldId id="747" r:id="rId17"/>
    <p:sldId id="730" r:id="rId18"/>
    <p:sldId id="725" r:id="rId19"/>
    <p:sldId id="748" r:id="rId20"/>
    <p:sldId id="749" r:id="rId21"/>
    <p:sldId id="750" r:id="rId22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60" y="96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3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5/25/2020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10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이진 탐색 </a:t>
            </a:r>
            <a:r>
              <a:rPr lang="ko-KR" altLang="en-US" sz="3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트리와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히프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(4/5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82650" y="1524000"/>
            <a:ext cx="8467725" cy="3800475"/>
            <a:chOff x="882650" y="1524000"/>
            <a:chExt cx="8467725" cy="3800475"/>
          </a:xfrm>
        </p:grpSpPr>
        <p:grpSp>
          <p:nvGrpSpPr>
            <p:cNvPr id="7" name="그룹 6"/>
            <p:cNvGrpSpPr/>
            <p:nvPr/>
          </p:nvGrpSpPr>
          <p:grpSpPr>
            <a:xfrm>
              <a:off x="882650" y="1524000"/>
              <a:ext cx="8467725" cy="3800475"/>
              <a:chOff x="730250" y="1524000"/>
              <a:chExt cx="8467725" cy="38004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250" y="1524000"/>
                <a:ext cx="8458200" cy="923925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250" y="2447925"/>
                <a:ext cx="8467725" cy="2876550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2250" y="3686226"/>
              <a:ext cx="5695950" cy="9797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8328" y="3399904"/>
              <a:ext cx="2019300" cy="33043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9302" y="3069692"/>
              <a:ext cx="3090948" cy="60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6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(5/5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" y="1514475"/>
            <a:ext cx="8505825" cy="4743450"/>
          </a:xfrm>
          <a:prstGeom prst="rect">
            <a:avLst/>
          </a:prstGeom>
        </p:spPr>
      </p:pic>
      <p:sp>
        <p:nvSpPr>
          <p:cNvPr id="9" name="내용 개체 틀 7"/>
          <p:cNvSpPr>
            <a:spLocks noGrp="1"/>
          </p:cNvSpPr>
          <p:nvPr>
            <p:ph idx="1"/>
          </p:nvPr>
        </p:nvSpPr>
        <p:spPr>
          <a:xfrm>
            <a:off x="896937" y="6416535"/>
            <a:ext cx="9067800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dirty="0" smtClean="0"/>
              <a:t>높이가 </a:t>
            </a:r>
            <a:r>
              <a:rPr lang="en-US" altLang="ko-KR" sz="2000" i="1" dirty="0" smtClean="0"/>
              <a:t>h</a:t>
            </a:r>
            <a:r>
              <a:rPr lang="ko-KR" altLang="en-US" sz="2000" dirty="0" smtClean="0"/>
              <a:t>인 </a:t>
            </a:r>
            <a:r>
              <a:rPr lang="ko-KR" altLang="en-US" sz="2000" dirty="0"/>
              <a:t>이진 탐색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삭제는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h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높이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49251" y="1098141"/>
            <a:ext cx="9601199" cy="6445659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같은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개수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다른 높이의 이진 탐색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개수가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 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높이는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최대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탐색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삽입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삭제는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O(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배열에서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순차 탐색을 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경우와 동일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균형 탐색 트리</a:t>
            </a:r>
            <a:r>
              <a:rPr lang="en-US" altLang="ko-KR" dirty="0">
                <a:solidFill>
                  <a:srgbClr val="C00000"/>
                </a:solidFill>
                <a:latin typeface="+mn-lt"/>
                <a:cs typeface="함초롬바탕"/>
              </a:rPr>
              <a:t>(balanced search tree) </a:t>
            </a:r>
            <a:endParaRPr lang="en-US" altLang="ko-KR" dirty="0" smtClean="0">
              <a:solidFill>
                <a:srgbClr val="C0000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높이를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O(log</a:t>
            </a:r>
            <a:r>
              <a:rPr lang="en-US" altLang="ko-KR" baseline="-25000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으로 유지 하는 탐색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AVL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레드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블랙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트리는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삽입과 삭제 시에 높이의 불균형이 발생하면 높이를 낮추기 위해 스스로 트리 구조를 변경하여 균형을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잡음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24000"/>
            <a:ext cx="5943600" cy="34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 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vs.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49251" y="1098141"/>
            <a:ext cx="9601199" cy="6445659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개념적으로는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유사한 측면이 있지만 사실 비교 불가능한 대상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탐색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정렬된 배열을 대상으로 하는 탐색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알고리즘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탐색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배열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또는 연결리스트로 구현하는 것이 모두 가능한 추상 데이터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구조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정렬된 배열에서의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탐색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삭제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vs.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연결된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탐색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  <a:sym typeface="Symbol" panose="05050102010706020507" pitchFamily="18" charset="2"/>
              </a:rPr>
              <a:t>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탐색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탐색이나 이진 탐색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탐색 모두 탐색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대상을 절반씩 줄여나가는 것이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목표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정렬된 배열에서의 이진 탐색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O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(log</a:t>
            </a:r>
            <a:r>
              <a:rPr lang="en-US" altLang="ko-KR" baseline="-25000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탐색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탐색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균형을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유지한다면 </a:t>
            </a:r>
            <a:r>
              <a:rPr lang="en-US" altLang="ko-KR" sz="2500" i="1" dirty="0">
                <a:solidFill>
                  <a:srgbClr val="231F20"/>
                </a:solidFill>
                <a:cs typeface="함초롬바탕"/>
              </a:rPr>
              <a:t>O</a:t>
            </a:r>
            <a:r>
              <a:rPr lang="en-US" altLang="ko-KR" sz="2500" dirty="0">
                <a:solidFill>
                  <a:srgbClr val="231F20"/>
                </a:solidFill>
                <a:cs typeface="함초롬바탕"/>
              </a:rPr>
              <a:t>(log</a:t>
            </a:r>
            <a:r>
              <a:rPr lang="en-US" altLang="ko-KR" sz="2500" baseline="-25000" dirty="0">
                <a:solidFill>
                  <a:srgbClr val="231F20"/>
                </a:solidFill>
                <a:cs typeface="함초롬바탕"/>
              </a:rPr>
              <a:t>2</a:t>
            </a:r>
            <a:r>
              <a:rPr lang="en-US" altLang="ko-KR" sz="2500" i="1" dirty="0">
                <a:solidFill>
                  <a:srgbClr val="231F20"/>
                </a:solidFill>
                <a:cs typeface="함초롬바탕"/>
              </a:rPr>
              <a:t>n</a:t>
            </a:r>
            <a:r>
              <a:rPr lang="en-US" altLang="ko-KR" sz="2500" dirty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이고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그렇지 못하면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O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삽입과 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정렬된 배열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데이터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이동에 걸리는 시간이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O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탐색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균형을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유지한다면 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</a:rPr>
              <a:t>O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(log</a:t>
            </a:r>
            <a:r>
              <a:rPr lang="en-US" altLang="ko-KR" baseline="-25000" dirty="0">
                <a:solidFill>
                  <a:srgbClr val="231F20"/>
                </a:solidFill>
                <a:cs typeface="함초롬바탕"/>
              </a:rPr>
              <a:t>2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</a:rPr>
              <a:t>n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)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이고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그렇지 못하면 </a:t>
            </a:r>
            <a:r>
              <a:rPr lang="en-US" altLang="ko-KR" sz="2500" i="1" dirty="0">
                <a:solidFill>
                  <a:srgbClr val="231F20"/>
                </a:solidFill>
                <a:cs typeface="함초롬바탕"/>
              </a:rPr>
              <a:t>O</a:t>
            </a:r>
            <a:r>
              <a:rPr lang="en-US" altLang="ko-KR" sz="2500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500" i="1" dirty="0">
                <a:solidFill>
                  <a:srgbClr val="231F20"/>
                </a:solidFill>
                <a:cs typeface="함초롬바탕"/>
              </a:rPr>
              <a:t>n</a:t>
            </a:r>
            <a:r>
              <a:rPr lang="en-US" altLang="ko-KR" sz="2500" dirty="0">
                <a:solidFill>
                  <a:srgbClr val="231F20"/>
                </a:solidFill>
                <a:cs typeface="함초롬바탕"/>
              </a:rPr>
              <a:t>)</a:t>
            </a:r>
            <a:endParaRPr lang="en-US" altLang="ko-KR" sz="2500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88477" marR="21038" lvl="1" indent="-342900" algn="just">
              <a:lnSpc>
                <a:spcPct val="142900"/>
              </a:lnSpc>
              <a:spcBef>
                <a:spcPts val="583"/>
              </a:spcBef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삭제가 거의 없고 탐색만 있는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문제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정렬된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배열에서 이진 탐색을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     삽입과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삭제가 빈번하게 발생하는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문제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탐색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우선순위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448799" cy="284043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우선순위 큐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(priority queue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도착한 순서와는 관계없이 우선순위에 따라 처리 순서가 결정되는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지하철의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일반 열차와 급행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열차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병원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응급실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노약자 우대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운영체제의 프로세스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스케쥴링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우선순위가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가장 높은 데이터를 먼저 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일반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큐 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데이터가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도달한 시간이 빠를수록 우선순위를 높게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부여한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우선순위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3989293"/>
            <a:ext cx="8486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우선순위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49251" y="1143001"/>
            <a:ext cx="9448799" cy="1967232"/>
          </a:xfrm>
        </p:spPr>
        <p:txBody>
          <a:bodyPr>
            <a:normAutofit fontScale="850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우선순위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큐의 구현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기존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구현 방법은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삽입 또는 삭제에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월등히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유리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얼마나 많은 삽입과 삭제가 일어날지 모르는 상황에서 삽입과 삭제의 복잡도가 차이가 크다면 선뜻 사용하기가 쉽지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않음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히프는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우선순위 큐를 구현하는 가장 효과적인 데이터 구조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493671"/>
            <a:ext cx="8334375" cy="2705100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 bwMode="gray">
          <a:xfrm>
            <a:off x="2611439" y="6288938"/>
            <a:ext cx="6757986" cy="492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현재 우선순위 큐에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개의 데이터가 저장되어 있다고 가정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81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히프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49251" y="1098141"/>
            <a:ext cx="9601199" cy="3551167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히프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(heap)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특수한 완전 이진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루트에서 단말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이르는 경로 상의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간에만 확실한 순서가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매겨짐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이러한 부분 순서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관계가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삽입과 삭제를 효과적으로 만드는 원동력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142131"/>
            <a:ext cx="8467725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4649308"/>
            <a:ext cx="6486495" cy="3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히프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3352800"/>
            <a:ext cx="6648450" cy="1952625"/>
          </a:xfrm>
          <a:prstGeom prst="rect">
            <a:avLst/>
          </a:prstGeom>
        </p:spPr>
      </p:pic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49251" y="1098141"/>
            <a:ext cx="9601199" cy="1949859"/>
          </a:xfrm>
        </p:spPr>
        <p:txBody>
          <a:bodyPr>
            <a:normAutofit fontScale="850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히프의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표현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완전 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트리이므로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배열로 구현하는 것이 적합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배열의 경우 삽입과 삭제 시 데이터 이동으로 인한 오버헤드가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크지만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히프의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삽입과 삭제는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배열에서도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효율적으로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동작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3025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히프에서의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 삽입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(1/2)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343877" y="6867638"/>
            <a:ext cx="9448800" cy="840801"/>
          </a:xfrm>
        </p:spPr>
        <p:txBody>
          <a:bodyPr>
            <a:normAutofit fontScale="62500" lnSpcReduction="20000"/>
          </a:bodyPr>
          <a:lstStyle/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단말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노드에서부터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출발하여 루트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이르기까지의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경로를 따라 올라가면서 부모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노드와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자식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값을 비교하고 이동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8" y="914400"/>
            <a:ext cx="9715541" cy="59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히프에서의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 삽입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(2/2)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976418" y="5935704"/>
            <a:ext cx="7772400" cy="533400"/>
          </a:xfrm>
        </p:spPr>
        <p:txBody>
          <a:bodyPr>
            <a:normAutofit fontScale="70000" lnSpcReduction="20000"/>
          </a:bodyPr>
          <a:lstStyle/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히프의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높이는 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log</a:t>
            </a:r>
            <a:r>
              <a:rPr lang="en-US" altLang="ko-KR" baseline="-25000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+1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)⌉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이므로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줄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8~11)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O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log</a:t>
            </a:r>
            <a:r>
              <a:rPr lang="en-US" altLang="ko-KR" baseline="-25000" dirty="0" smtClean="0">
                <a:solidFill>
                  <a:srgbClr val="231F20"/>
                </a:solidFill>
                <a:cs typeface="함초롬바탕"/>
              </a:rPr>
              <a:t>2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만큼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반복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281112"/>
            <a:ext cx="8477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8850" y="1219201"/>
            <a:ext cx="8001000" cy="6248399"/>
          </a:xfrm>
        </p:spPr>
        <p:txBody>
          <a:bodyPr>
            <a:normAutofit fontScale="92500" lnSpcReduction="10000"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트리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탐색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삽입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삭제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10.1.5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높이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10.1.6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탐색 트리 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vs.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탐색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우선순위 큐와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우선순위 큐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10.2.2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정의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최대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표현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최대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히프에서의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삽입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10.2.5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최대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히프에서의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삭제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히프에서의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(1/2)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343877" y="6867638"/>
            <a:ext cx="9448800" cy="840801"/>
          </a:xfrm>
        </p:spPr>
        <p:txBody>
          <a:bodyPr>
            <a:normAutofit fontScale="62500" lnSpcReduction="20000"/>
          </a:bodyPr>
          <a:lstStyle/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루트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노드에서부터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출발하여 단말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이르기까지의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경로를 따라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내려가면서 부모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노드와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자식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값을 비교하고 이동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817150"/>
            <a:ext cx="9874250" cy="60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최대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히프에서의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(2/2)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06450" y="864849"/>
            <a:ext cx="8366230" cy="6907551"/>
            <a:chOff x="806450" y="864849"/>
            <a:chExt cx="8366230" cy="6907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864849"/>
              <a:ext cx="8366230" cy="6907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9833" y="6693552"/>
              <a:ext cx="3974768" cy="280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8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713941"/>
          </a:xfrm>
        </p:spPr>
        <p:txBody>
          <a:bodyPr>
            <a:normAutofit fontScale="850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이진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탐색 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임의의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항목을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탐색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삽입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삭제하는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데 효율적인 이진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트리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기본 개념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737320"/>
            <a:ext cx="8075614" cy="2261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7" y="5138318"/>
            <a:ext cx="8807450" cy="2369820"/>
          </a:xfrm>
          <a:prstGeom prst="rect">
            <a:avLst/>
          </a:prstGeom>
        </p:spPr>
      </p:pic>
      <p:sp>
        <p:nvSpPr>
          <p:cNvPr id="9" name="내용 개체 틀 4"/>
          <p:cNvSpPr txBox="1">
            <a:spLocks/>
          </p:cNvSpPr>
          <p:nvPr/>
        </p:nvSpPr>
        <p:spPr bwMode="gray">
          <a:xfrm>
            <a:off x="774701" y="3998009"/>
            <a:ext cx="9601199" cy="878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9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장의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이진 트리 데이터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구조와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이진 트리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연산을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그대로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사용</a:t>
            </a:r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키 값에 의한 </a:t>
            </a:r>
            <a:r>
              <a:rPr lang="ko-KR" altLang="en-US" sz="2000" dirty="0" smtClean="0">
                <a:solidFill>
                  <a:srgbClr val="231F20"/>
                </a:solidFill>
                <a:cs typeface="함초롬바탕"/>
              </a:rPr>
              <a:t>연산과 키 순서에 </a:t>
            </a:r>
            <a:r>
              <a:rPr lang="ko-KR" altLang="en-US" sz="2000" dirty="0">
                <a:solidFill>
                  <a:srgbClr val="231F20"/>
                </a:solidFill>
                <a:cs typeface="함초롬바탕"/>
              </a:rPr>
              <a:t>의한 연산이 모두 가능</a:t>
            </a:r>
            <a:endParaRPr lang="en-US" altLang="ko-KR" sz="2000" dirty="0" smtClean="0">
              <a:solidFill>
                <a:srgbClr val="231F20"/>
              </a:solidFill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탐색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990600"/>
            <a:ext cx="8496300" cy="2867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" y="3733800"/>
            <a:ext cx="8467725" cy="3190875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92625" y="6988383"/>
            <a:ext cx="9601199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dirty="0" smtClean="0"/>
              <a:t>높이가 </a:t>
            </a:r>
            <a:r>
              <a:rPr lang="en-US" altLang="ko-KR" sz="2000" i="1" dirty="0" smtClean="0"/>
              <a:t>h</a:t>
            </a:r>
            <a:r>
              <a:rPr lang="ko-KR" altLang="en-US" sz="2000" dirty="0" smtClean="0"/>
              <a:t>인 </a:t>
            </a:r>
            <a:r>
              <a:rPr lang="ko-KR" altLang="en-US" sz="2000" dirty="0"/>
              <a:t>이진 탐색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순환 탐색과 반복 탐색의 실행 시간은 모두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h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22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삽입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899237"/>
            <a:ext cx="7733667" cy="23707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9536" b="1819"/>
          <a:stretch/>
        </p:blipFill>
        <p:spPr>
          <a:xfrm>
            <a:off x="958850" y="3331903"/>
            <a:ext cx="8043263" cy="44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삽입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600200"/>
            <a:ext cx="8496300" cy="4171950"/>
          </a:xfrm>
          <a:prstGeom prst="rect">
            <a:avLst/>
          </a:prstGeom>
        </p:spPr>
      </p:pic>
      <p:sp>
        <p:nvSpPr>
          <p:cNvPr id="6" name="내용 개체 틀 7"/>
          <p:cNvSpPr>
            <a:spLocks noGrp="1"/>
          </p:cNvSpPr>
          <p:nvPr>
            <p:ph idx="1"/>
          </p:nvPr>
        </p:nvSpPr>
        <p:spPr>
          <a:xfrm>
            <a:off x="806450" y="6173647"/>
            <a:ext cx="9067800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dirty="0" smtClean="0"/>
              <a:t>높이가 </a:t>
            </a:r>
            <a:r>
              <a:rPr lang="en-US" altLang="ko-KR" sz="2000" i="1" dirty="0" smtClean="0"/>
              <a:t>h</a:t>
            </a:r>
            <a:r>
              <a:rPr lang="ko-KR" altLang="en-US" sz="2000" dirty="0" smtClean="0"/>
              <a:t>인 </a:t>
            </a:r>
            <a:r>
              <a:rPr lang="ko-KR" altLang="en-US" sz="2000" dirty="0"/>
              <a:t>이진 탐색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삽입은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h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5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(1/5)</a:t>
            </a:r>
            <a:endParaRPr lang="ko-KR" alt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2494992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누가 삭제된 자리를 대신할지 결정하는 것이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핵심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경우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1)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서브트리를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하나도 갖지 않는 단말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승계할 후보가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endParaRPr lang="ko-KR" altLang="en-US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2)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서브트리를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하나만 갖는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승계할 후보가 하나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3)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서브트리를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둘 갖는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구조에 영향을 최소화하는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승계자를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선택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1)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과 경우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2)</a:t>
            </a: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3733800"/>
            <a:ext cx="9874250" cy="3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(2/5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609600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경우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3)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2209800"/>
            <a:ext cx="9718651" cy="38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탐색 트리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삭제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(3/5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295400"/>
            <a:ext cx="85153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6293</TotalTime>
  <Words>785</Words>
  <Application>Microsoft Office PowerPoint</Application>
  <PresentationFormat>사용자 지정</PresentationFormat>
  <Paragraphs>165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Symbol</vt:lpstr>
      <vt:lpstr>Wingdings</vt:lpstr>
      <vt:lpstr>Wingdings 2</vt:lpstr>
      <vt:lpstr>New_Education03</vt:lpstr>
      <vt:lpstr>데이터 구조</vt:lpstr>
      <vt:lpstr>목차</vt:lpstr>
      <vt:lpstr>이진 탐색 트리: 기본 개념</vt:lpstr>
      <vt:lpstr>이진 탐색 트리: 탐색</vt:lpstr>
      <vt:lpstr>이진 탐색 트리: 삽입(1/2)</vt:lpstr>
      <vt:lpstr>이진 탐색 트리: 삽입(2/2)</vt:lpstr>
      <vt:lpstr>이진 탐색 트리: 삭제(1/5)</vt:lpstr>
      <vt:lpstr>이진 탐색 트리: 삭제(2/5)</vt:lpstr>
      <vt:lpstr>이진 탐색 트리: 삭제(3/5)</vt:lpstr>
      <vt:lpstr>이진 탐색 트리: 삭제(4/5)</vt:lpstr>
      <vt:lpstr>이진 탐색 트리: 삭제(5/5)</vt:lpstr>
      <vt:lpstr>이진 탐색 트리: 높이</vt:lpstr>
      <vt:lpstr>이진 탐색 트리 vs. 이진 탐색</vt:lpstr>
      <vt:lpstr>우선순위 큐(1/2)</vt:lpstr>
      <vt:lpstr>우선순위 큐(2/2)</vt:lpstr>
      <vt:lpstr>히프(1/2)</vt:lpstr>
      <vt:lpstr>히프(2/2)</vt:lpstr>
      <vt:lpstr>최대 히프에서의 삽입(1/2)</vt:lpstr>
      <vt:lpstr>최대 히프에서의 삽입(2/2)</vt:lpstr>
      <vt:lpstr>최대 히프에서의 삭제(1/2)</vt:lpstr>
      <vt:lpstr>최대 히프에서의 삭제(2/2)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이형원</cp:lastModifiedBy>
  <cp:revision>347</cp:revision>
  <dcterms:created xsi:type="dcterms:W3CDTF">2015-01-27T22:04:10Z</dcterms:created>
  <dcterms:modified xsi:type="dcterms:W3CDTF">2020-05-25T08:01:02Z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