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84" r:id="rId1"/>
  </p:sldMasterIdLst>
  <p:notesMasterIdLst>
    <p:notesMasterId r:id="rId33"/>
  </p:notesMasterIdLst>
  <p:sldIdLst>
    <p:sldId id="649" r:id="rId2"/>
    <p:sldId id="650" r:id="rId3"/>
    <p:sldId id="735" r:id="rId4"/>
    <p:sldId id="760" r:id="rId5"/>
    <p:sldId id="816" r:id="rId6"/>
    <p:sldId id="815" r:id="rId7"/>
    <p:sldId id="817" r:id="rId8"/>
    <p:sldId id="818" r:id="rId9"/>
    <p:sldId id="819" r:id="rId10"/>
    <p:sldId id="820" r:id="rId11"/>
    <p:sldId id="821" r:id="rId12"/>
    <p:sldId id="822" r:id="rId13"/>
    <p:sldId id="823" r:id="rId14"/>
    <p:sldId id="824" r:id="rId15"/>
    <p:sldId id="825" r:id="rId16"/>
    <p:sldId id="826" r:id="rId17"/>
    <p:sldId id="827" r:id="rId18"/>
    <p:sldId id="828" r:id="rId19"/>
    <p:sldId id="829" r:id="rId20"/>
    <p:sldId id="830" r:id="rId21"/>
    <p:sldId id="831" r:id="rId22"/>
    <p:sldId id="832" r:id="rId23"/>
    <p:sldId id="833" r:id="rId24"/>
    <p:sldId id="834" r:id="rId25"/>
    <p:sldId id="835" r:id="rId26"/>
    <p:sldId id="836" r:id="rId27"/>
    <p:sldId id="837" r:id="rId28"/>
    <p:sldId id="838" r:id="rId29"/>
    <p:sldId id="839" r:id="rId30"/>
    <p:sldId id="840" r:id="rId31"/>
    <p:sldId id="841" r:id="rId32"/>
  </p:sldIdLst>
  <p:sldSz cx="10299700" cy="7772400"/>
  <p:notesSz cx="7772400" cy="102997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28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006666"/>
    <a:srgbClr val="CCFF99"/>
    <a:srgbClr val="FFCCFF"/>
    <a:srgbClr val="EC00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941" y="62"/>
      </p:cViewPr>
      <p:guideLst>
        <p:guide orient="horz" pos="2208"/>
        <p:guide pos="28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BB6EB-A7EE-4DB8-9655-F39BD0BC7E59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582738" y="1287463"/>
            <a:ext cx="4606925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77875" y="4956175"/>
            <a:ext cx="6216650" cy="4056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83763"/>
            <a:ext cx="3368675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402138" y="9783763"/>
            <a:ext cx="3368675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0FAB3-24F3-4A06-8994-BBA693D3D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750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0FAB3-24F3-4A06-8994-BBA693D3DD2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056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2186635"/>
            <a:ext cx="10299700" cy="55857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5713119" y="4048126"/>
            <a:ext cx="4186890" cy="372427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854875" y="891235"/>
            <a:ext cx="7209790" cy="953414"/>
          </a:xfrm>
        </p:spPr>
        <p:txBody>
          <a:bodyPr anchor="ctr">
            <a:normAutofit/>
          </a:bodyPr>
          <a:lstStyle>
            <a:lvl1pPr marL="0" indent="0" algn="r">
              <a:buNone/>
              <a:defRPr sz="2253">
                <a:solidFill>
                  <a:schemeClr val="tx1"/>
                </a:solidFill>
              </a:defRPr>
            </a:lvl1pPr>
            <a:lvl2pPr marL="514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29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44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59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74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89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04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199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E2A3-EBB2-4E94-98A9-4E5915BA1D47}" type="datetime1">
              <a:rPr lang="en-US" altLang="ko-KR" smtClean="0"/>
              <a:t>5/31/2019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8270659" y="839419"/>
            <a:ext cx="831334" cy="1858832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28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28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8950440" y="1253947"/>
            <a:ext cx="849073" cy="1855913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2051914"/>
            <a:ext cx="10299700" cy="136521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41419" y="2653660"/>
            <a:ext cx="1700226" cy="1596076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28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28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478" y="3710026"/>
            <a:ext cx="8754745" cy="1666028"/>
          </a:xfrm>
        </p:spPr>
        <p:txBody>
          <a:bodyPr>
            <a:normAutofit/>
          </a:bodyPr>
          <a:lstStyle>
            <a:lvl1pPr>
              <a:defRPr sz="4956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86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0299700" cy="15752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564843"/>
            <a:ext cx="10299700" cy="136521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02754-C191-4C9C-AAEE-15F2B649F9AA}" type="datetime1">
              <a:rPr lang="en-US" altLang="ko-KR" smtClean="0"/>
              <a:t>5/31/2019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514985" y="1948282"/>
            <a:ext cx="9269730" cy="512978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14985" y="259080"/>
            <a:ext cx="9269730" cy="1295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83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9692018" y="0"/>
            <a:ext cx="607682" cy="7772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sp>
        <p:nvSpPr>
          <p:cNvPr id="8" name="Rectangle 7"/>
          <p:cNvSpPr/>
          <p:nvPr/>
        </p:nvSpPr>
        <p:spPr bwMode="gray">
          <a:xfrm>
            <a:off x="9681718" y="0"/>
            <a:ext cx="442887" cy="7772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9032837" y="279807"/>
            <a:ext cx="1205065" cy="555373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7889570" y="487071"/>
            <a:ext cx="1689151" cy="660135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AE1E2C76-B1DC-436A-9BF9-39CFA598F811}" type="datetime1">
              <a:rPr lang="en-US" altLang="ko-KR" smtClean="0"/>
              <a:t>5/31/2019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514985" y="487071"/>
            <a:ext cx="7209790" cy="660135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7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9250" y="7337145"/>
            <a:ext cx="2403263" cy="341986"/>
          </a:xfrm>
        </p:spPr>
        <p:txBody>
          <a:bodyPr/>
          <a:lstStyle/>
          <a:p>
            <a:fld id="{63321603-1444-4B3F-8F67-875313D470B6}" type="datetime1">
              <a:rPr lang="en-US" altLang="ko-KR" smtClean="0"/>
              <a:t>5/31/2019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066800"/>
            <a:ext cx="9661119" cy="180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185603" y="147243"/>
            <a:ext cx="854604" cy="984510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28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28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9692018" y="0"/>
            <a:ext cx="607682" cy="7772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sp>
        <p:nvSpPr>
          <p:cNvPr id="13" name="Rectangle 12"/>
          <p:cNvSpPr/>
          <p:nvPr/>
        </p:nvSpPr>
        <p:spPr bwMode="gray">
          <a:xfrm>
            <a:off x="9681718" y="0"/>
            <a:ext cx="442887" cy="7772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9032837" y="279807"/>
            <a:ext cx="1205065" cy="555373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47187" y="7337145"/>
            <a:ext cx="2403263" cy="341986"/>
          </a:xfrm>
        </p:spPr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250" y="1191059"/>
            <a:ext cx="9601199" cy="5872805"/>
          </a:xfrm>
        </p:spPr>
        <p:txBody>
          <a:bodyPr/>
          <a:lstStyle>
            <a:lvl1pPr>
              <a:buClr>
                <a:schemeClr val="tx2"/>
              </a:buClr>
              <a:defRPr sz="2800" baseline="0">
                <a:latin typeface="Bodoni MT" panose="02070603080606020203" pitchFamily="18" charset="0"/>
                <a:ea typeface="한컴 윤고딕 230" panose="02020603020101020101" pitchFamily="18" charset="-127"/>
              </a:defRPr>
            </a:lvl1pPr>
            <a:lvl2pPr>
              <a:buClr>
                <a:schemeClr val="tx2"/>
              </a:buClr>
              <a:defRPr sz="2400" baseline="0">
                <a:latin typeface="Bodoni MT" panose="02070603080606020203" pitchFamily="18" charset="0"/>
                <a:ea typeface="한컴 윤고딕 230" panose="02020603020101020101" pitchFamily="18" charset="-127"/>
              </a:defRPr>
            </a:lvl2pPr>
            <a:lvl3pPr marL="1287475" marR="0" indent="-257495" algn="l" defTabSz="102998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65000"/>
                  <a:lumOff val="35000"/>
                </a:schemeClr>
              </a:buClr>
              <a:buSzPct val="70000"/>
              <a:buFont typeface="Wingdings 2" pitchFamily="18" charset="2"/>
              <a:buChar char=""/>
              <a:tabLst/>
              <a:defRPr sz="2400" baseline="0">
                <a:latin typeface="Bodoni MT" panose="02070603080606020203" pitchFamily="18" charset="0"/>
                <a:ea typeface="한컴 윤고딕 230" panose="02020603020101020101" pitchFamily="18" charset="-127"/>
              </a:defRPr>
            </a:lvl3pPr>
            <a:lvl4pPr marL="1802465" marR="0" indent="-257495" algn="l" defTabSz="102998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Wingdings 2" pitchFamily="18" charset="2"/>
              <a:buChar char=""/>
              <a:tabLst/>
              <a:defRPr sz="2400" i="0" baseline="0">
                <a:latin typeface="Bodoni MT" panose="02070603080606020203" pitchFamily="18" charset="0"/>
                <a:ea typeface="한컴 윤고딕 230" panose="02020603020101020101" pitchFamily="18" charset="-127"/>
              </a:defRPr>
            </a:lvl4pPr>
            <a:lvl5pPr marL="2317455" marR="0" indent="-257495" algn="l" defTabSz="102998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 2" pitchFamily="18" charset="2"/>
              <a:buChar char="¡"/>
              <a:tabLst/>
              <a:defRPr sz="2400" baseline="0">
                <a:latin typeface="Bodoni MT" panose="02070603080606020203" pitchFamily="18" charset="0"/>
                <a:ea typeface="한컴 윤고딕 230" panose="0202060302010102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 </a:t>
            </a:r>
          </a:p>
          <a:p>
            <a:pPr marL="1287475" marR="0" lvl="2" indent="-257495" algn="l" defTabSz="102998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65000"/>
                  <a:lumOff val="35000"/>
                </a:schemeClr>
              </a:buClr>
              <a:buSzPct val="70000"/>
              <a:buFont typeface="Wingdings 2" pitchFamily="18" charset="2"/>
              <a:buChar char=""/>
              <a:tabLst/>
              <a:defRPr/>
            </a:pPr>
            <a:r>
              <a:rPr lang="ko-KR" altLang="en-US" dirty="0" smtClean="0"/>
              <a:t>셋째 수준</a:t>
            </a:r>
          </a:p>
          <a:p>
            <a:pPr marL="1802465" marR="0" lvl="3" indent="-257495" algn="l" defTabSz="102998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Wingdings 2" pitchFamily="18" charset="2"/>
              <a:buChar char=""/>
              <a:tabLst/>
              <a:defRPr/>
            </a:pPr>
            <a:r>
              <a:rPr lang="ko-KR" altLang="en-US" dirty="0" smtClean="0"/>
              <a:t>넷째 수준</a:t>
            </a:r>
          </a:p>
          <a:p>
            <a:pPr marL="2317455" marR="0" lvl="4" indent="-257495" algn="l" defTabSz="102998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 2" pitchFamily="18" charset="2"/>
              <a:buChar char="¡"/>
              <a:tabLst/>
              <a:defRPr/>
            </a:pPr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349250" y="172720"/>
            <a:ext cx="9601200" cy="925421"/>
          </a:xfrm>
        </p:spPr>
        <p:txBody>
          <a:bodyPr>
            <a:normAutofit/>
          </a:bodyPr>
          <a:lstStyle>
            <a:lvl1pPr>
              <a:defRPr sz="3600" baseline="0">
                <a:latin typeface="Arial" panose="020B0604020202020204" pitchFamily="34" charset="0"/>
                <a:ea typeface="한컴 윤고딕 240" panose="0202060302010102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67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5347411"/>
            <a:ext cx="10299700" cy="19586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985" y="3399130"/>
            <a:ext cx="7086194" cy="1699565"/>
          </a:xfrm>
        </p:spPr>
        <p:txBody>
          <a:bodyPr anchor="b"/>
          <a:lstStyle>
            <a:lvl1pPr marL="0" indent="0">
              <a:buNone/>
              <a:defRPr sz="2253">
                <a:solidFill>
                  <a:schemeClr val="tx1"/>
                </a:solidFill>
              </a:defRPr>
            </a:lvl1pPr>
            <a:lvl2pPr marL="514990" indent="0">
              <a:buNone/>
              <a:defRPr sz="2028">
                <a:solidFill>
                  <a:schemeClr val="tx1">
                    <a:tint val="75000"/>
                  </a:schemeClr>
                </a:solidFill>
              </a:defRPr>
            </a:lvl2pPr>
            <a:lvl3pPr marL="1029980" indent="0">
              <a:buNone/>
              <a:defRPr sz="1802">
                <a:solidFill>
                  <a:schemeClr val="tx1">
                    <a:tint val="75000"/>
                  </a:schemeClr>
                </a:solidFill>
              </a:defRPr>
            </a:lvl3pPr>
            <a:lvl4pPr marL="1544970" indent="0">
              <a:buNone/>
              <a:defRPr sz="1577">
                <a:solidFill>
                  <a:schemeClr val="tx1">
                    <a:tint val="75000"/>
                  </a:schemeClr>
                </a:solidFill>
              </a:defRPr>
            </a:lvl4pPr>
            <a:lvl5pPr marL="2059960" indent="0">
              <a:buNone/>
              <a:defRPr sz="1577">
                <a:solidFill>
                  <a:schemeClr val="tx1">
                    <a:tint val="75000"/>
                  </a:schemeClr>
                </a:solidFill>
              </a:defRPr>
            </a:lvl5pPr>
            <a:lvl6pPr marL="2574950" indent="0">
              <a:buNone/>
              <a:defRPr sz="1577">
                <a:solidFill>
                  <a:schemeClr val="tx1">
                    <a:tint val="75000"/>
                  </a:schemeClr>
                </a:solidFill>
              </a:defRPr>
            </a:lvl6pPr>
            <a:lvl7pPr marL="3089940" indent="0">
              <a:buNone/>
              <a:defRPr sz="1577">
                <a:solidFill>
                  <a:schemeClr val="tx1">
                    <a:tint val="75000"/>
                  </a:schemeClr>
                </a:solidFill>
              </a:defRPr>
            </a:lvl7pPr>
            <a:lvl8pPr marL="3604931" indent="0">
              <a:buNone/>
              <a:defRPr sz="1577">
                <a:solidFill>
                  <a:schemeClr val="tx1">
                    <a:tint val="75000"/>
                  </a:schemeClr>
                </a:solidFill>
              </a:defRPr>
            </a:lvl8pPr>
            <a:lvl9pPr marL="4119921" indent="0">
              <a:buNone/>
              <a:defRPr sz="157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E23E-FDFF-4ADC-891D-28A33FD474EC}" type="datetime1">
              <a:rPr lang="en-US" altLang="ko-KR" smtClean="0"/>
              <a:t>5/31/2019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7982267" y="3927653"/>
            <a:ext cx="831334" cy="1858832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28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28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8682648" y="4342181"/>
            <a:ext cx="849073" cy="1855913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5185055"/>
            <a:ext cx="10299700" cy="136521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356775" y="5713584"/>
            <a:ext cx="1212494" cy="1122667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28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28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151" y="5502860"/>
            <a:ext cx="7868971" cy="1543685"/>
          </a:xfrm>
        </p:spPr>
        <p:txBody>
          <a:bodyPr anchor="ctr"/>
          <a:lstStyle>
            <a:lvl1pPr algn="l">
              <a:defRPr sz="4506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96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484" y="1813559"/>
            <a:ext cx="4346473" cy="5129784"/>
          </a:xfrm>
        </p:spPr>
        <p:txBody>
          <a:bodyPr/>
          <a:lstStyle>
            <a:lvl1pPr>
              <a:defRPr sz="3154"/>
            </a:lvl1pPr>
            <a:lvl2pPr>
              <a:defRPr sz="2703"/>
            </a:lvl2pPr>
            <a:lvl3pPr>
              <a:defRPr sz="2253"/>
            </a:lvl3pPr>
            <a:lvl4pPr>
              <a:defRPr sz="2028"/>
            </a:lvl4pPr>
            <a:lvl5pPr>
              <a:defRPr sz="2028"/>
            </a:lvl5pPr>
            <a:lvl6pPr>
              <a:defRPr sz="2028"/>
            </a:lvl6pPr>
            <a:lvl7pPr>
              <a:defRPr sz="2028"/>
            </a:lvl7pPr>
            <a:lvl8pPr>
              <a:defRPr sz="2028"/>
            </a:lvl8pPr>
            <a:lvl9pPr>
              <a:defRPr sz="202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7453" y="1813559"/>
            <a:ext cx="4346473" cy="5129784"/>
          </a:xfrm>
        </p:spPr>
        <p:txBody>
          <a:bodyPr/>
          <a:lstStyle>
            <a:lvl1pPr>
              <a:defRPr sz="3154"/>
            </a:lvl1pPr>
            <a:lvl2pPr>
              <a:defRPr sz="2703"/>
            </a:lvl2pPr>
            <a:lvl3pPr>
              <a:defRPr sz="2253"/>
            </a:lvl3pPr>
            <a:lvl4pPr>
              <a:defRPr sz="2028"/>
            </a:lvl4pPr>
            <a:lvl5pPr>
              <a:defRPr sz="2028"/>
            </a:lvl5pPr>
            <a:lvl6pPr>
              <a:defRPr sz="2028"/>
            </a:lvl6pPr>
            <a:lvl7pPr>
              <a:defRPr sz="2028"/>
            </a:lvl7pPr>
            <a:lvl8pPr>
              <a:defRPr sz="2028"/>
            </a:lvl8pPr>
            <a:lvl9pPr>
              <a:defRPr sz="202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EEE5-19C7-4505-A417-B84D73C4B1DB}" type="datetime1">
              <a:rPr lang="en-US" altLang="ko-KR" smtClean="0"/>
              <a:t>5/31/2019</a:t>
            </a:fld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9692018" y="0"/>
            <a:ext cx="607682" cy="7772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sp>
        <p:nvSpPr>
          <p:cNvPr id="9" name="Rectangle 8"/>
          <p:cNvSpPr/>
          <p:nvPr/>
        </p:nvSpPr>
        <p:spPr bwMode="gray">
          <a:xfrm>
            <a:off x="9681718" y="0"/>
            <a:ext cx="442887" cy="7772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9032837" y="279807"/>
            <a:ext cx="1205065" cy="555373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492301"/>
            <a:ext cx="9661119" cy="180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514985" y="172720"/>
            <a:ext cx="9269730" cy="1295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4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0299700" cy="1295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086" y="1739795"/>
            <a:ext cx="4428871" cy="725064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703" b="1"/>
            </a:lvl1pPr>
            <a:lvl2pPr marL="514990" indent="0">
              <a:buNone/>
              <a:defRPr sz="2253" b="1"/>
            </a:lvl2pPr>
            <a:lvl3pPr marL="1029980" indent="0">
              <a:buNone/>
              <a:defRPr sz="2028" b="1"/>
            </a:lvl3pPr>
            <a:lvl4pPr marL="1544970" indent="0">
              <a:buNone/>
              <a:defRPr sz="1802" b="1"/>
            </a:lvl4pPr>
            <a:lvl5pPr marL="2059960" indent="0">
              <a:buNone/>
              <a:defRPr sz="1802" b="1"/>
            </a:lvl5pPr>
            <a:lvl6pPr marL="2574950" indent="0">
              <a:buNone/>
              <a:defRPr sz="1802" b="1"/>
            </a:lvl6pPr>
            <a:lvl7pPr marL="3089940" indent="0">
              <a:buNone/>
              <a:defRPr sz="1802" b="1"/>
            </a:lvl7pPr>
            <a:lvl8pPr marL="3604931" indent="0">
              <a:buNone/>
              <a:defRPr sz="1802" b="1"/>
            </a:lvl8pPr>
            <a:lvl9pPr marL="4119921" indent="0">
              <a:buNone/>
              <a:defRPr sz="1802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086" y="2570074"/>
            <a:ext cx="4428871" cy="4478126"/>
          </a:xfrm>
        </p:spPr>
        <p:txBody>
          <a:bodyPr/>
          <a:lstStyle>
            <a:lvl1pPr>
              <a:defRPr sz="2703"/>
            </a:lvl1pPr>
            <a:lvl2pPr>
              <a:defRPr sz="2253"/>
            </a:lvl2pPr>
            <a:lvl3pPr>
              <a:defRPr sz="2028"/>
            </a:lvl3pPr>
            <a:lvl4pPr>
              <a:defRPr sz="1802"/>
            </a:lvl4pPr>
            <a:lvl5pPr>
              <a:defRPr sz="1802"/>
            </a:lvl5pPr>
            <a:lvl6pPr>
              <a:defRPr sz="1802"/>
            </a:lvl6pPr>
            <a:lvl7pPr>
              <a:defRPr sz="1802"/>
            </a:lvl7pPr>
            <a:lvl8pPr>
              <a:defRPr sz="1802"/>
            </a:lvl8pPr>
            <a:lvl9pPr>
              <a:defRPr sz="180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86743" y="1739795"/>
            <a:ext cx="4428871" cy="725064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703" b="1"/>
            </a:lvl1pPr>
            <a:lvl2pPr marL="514990" indent="0">
              <a:buNone/>
              <a:defRPr sz="2253" b="1"/>
            </a:lvl2pPr>
            <a:lvl3pPr marL="1029980" indent="0">
              <a:buNone/>
              <a:defRPr sz="2028" b="1"/>
            </a:lvl3pPr>
            <a:lvl4pPr marL="1544970" indent="0">
              <a:buNone/>
              <a:defRPr sz="1802" b="1"/>
            </a:lvl4pPr>
            <a:lvl5pPr marL="2059960" indent="0">
              <a:buNone/>
              <a:defRPr sz="1802" b="1"/>
            </a:lvl5pPr>
            <a:lvl6pPr marL="2574950" indent="0">
              <a:buNone/>
              <a:defRPr sz="1802" b="1"/>
            </a:lvl6pPr>
            <a:lvl7pPr marL="3089940" indent="0">
              <a:buNone/>
              <a:defRPr sz="1802" b="1"/>
            </a:lvl7pPr>
            <a:lvl8pPr marL="3604931" indent="0">
              <a:buNone/>
              <a:defRPr sz="1802" b="1"/>
            </a:lvl8pPr>
            <a:lvl9pPr marL="4119921" indent="0">
              <a:buNone/>
              <a:defRPr sz="1802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86743" y="2570074"/>
            <a:ext cx="4428871" cy="4478126"/>
          </a:xfrm>
        </p:spPr>
        <p:txBody>
          <a:bodyPr/>
          <a:lstStyle>
            <a:lvl1pPr>
              <a:defRPr sz="2703"/>
            </a:lvl1pPr>
            <a:lvl2pPr>
              <a:defRPr sz="2253"/>
            </a:lvl2pPr>
            <a:lvl3pPr>
              <a:defRPr sz="2028"/>
            </a:lvl3pPr>
            <a:lvl4pPr>
              <a:defRPr sz="1802"/>
            </a:lvl4pPr>
            <a:lvl5pPr>
              <a:defRPr sz="1802"/>
            </a:lvl5pPr>
            <a:lvl6pPr>
              <a:defRPr sz="1802"/>
            </a:lvl6pPr>
            <a:lvl7pPr>
              <a:defRPr sz="1802"/>
            </a:lvl7pPr>
            <a:lvl8pPr>
              <a:defRPr sz="1802"/>
            </a:lvl8pPr>
            <a:lvl9pPr>
              <a:defRPr sz="180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F4CD-FB43-43AB-B8F7-FF5A37C774E4}" type="datetime1">
              <a:rPr lang="en-US" altLang="ko-KR" smtClean="0"/>
              <a:t>5/31/2019</a:t>
            </a:fld>
            <a:endParaRPr lang="en-US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295400"/>
            <a:ext cx="10299700" cy="136521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274854" y="210248"/>
            <a:ext cx="1057046" cy="968172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028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28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205065" y="165811"/>
            <a:ext cx="7807173" cy="112958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08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F4CF9-785A-4172-9854-0EE2DAAA84A5}" type="datetime1">
              <a:rPr lang="en-US" altLang="ko-KR" smtClean="0"/>
              <a:t>5/31/2019</a:t>
            </a:fld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6004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D6D1D-AF45-4FE5-A84B-92D738FA1C63}" type="datetime1">
              <a:rPr lang="en-US" altLang="ko-KR" smtClean="0"/>
              <a:t>5/31/2019</a:t>
            </a:fld>
            <a:endParaRPr lang="en-US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363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291" y="404165"/>
            <a:ext cx="9177033" cy="808330"/>
          </a:xfrm>
        </p:spPr>
        <p:txBody>
          <a:bodyPr anchor="b"/>
          <a:lstStyle>
            <a:lvl1pPr algn="l">
              <a:defRPr sz="2253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1488" y="1378306"/>
            <a:ext cx="5664835" cy="5751576"/>
          </a:xfrm>
        </p:spPr>
        <p:txBody>
          <a:bodyPr/>
          <a:lstStyle>
            <a:lvl1pPr>
              <a:defRPr sz="3604"/>
            </a:lvl1pPr>
            <a:lvl2pPr>
              <a:defRPr sz="3154"/>
            </a:lvl2pPr>
            <a:lvl3pPr>
              <a:defRPr sz="2703"/>
            </a:lvl3pPr>
            <a:lvl4pPr>
              <a:defRPr sz="2253"/>
            </a:lvl4pPr>
            <a:lvl5pPr>
              <a:defRPr sz="2253"/>
            </a:lvl5pPr>
            <a:lvl6pPr>
              <a:defRPr sz="2253"/>
            </a:lvl6pPr>
            <a:lvl7pPr>
              <a:defRPr sz="2253"/>
            </a:lvl7pPr>
            <a:lvl8pPr>
              <a:defRPr sz="2253"/>
            </a:lvl8pPr>
            <a:lvl9pPr>
              <a:defRPr sz="225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9291" y="1378306"/>
            <a:ext cx="3388530" cy="5751576"/>
          </a:xfrm>
        </p:spPr>
        <p:txBody>
          <a:bodyPr/>
          <a:lstStyle>
            <a:lvl1pPr marL="0" indent="0">
              <a:buNone/>
              <a:defRPr sz="1577"/>
            </a:lvl1pPr>
            <a:lvl2pPr marL="514990" indent="0">
              <a:buNone/>
              <a:defRPr sz="1352"/>
            </a:lvl2pPr>
            <a:lvl3pPr marL="1029980" indent="0">
              <a:buNone/>
              <a:defRPr sz="1126"/>
            </a:lvl3pPr>
            <a:lvl4pPr marL="1544970" indent="0">
              <a:buNone/>
              <a:defRPr sz="1014"/>
            </a:lvl4pPr>
            <a:lvl5pPr marL="2059960" indent="0">
              <a:buNone/>
              <a:defRPr sz="1014"/>
            </a:lvl5pPr>
            <a:lvl6pPr marL="2574950" indent="0">
              <a:buNone/>
              <a:defRPr sz="1014"/>
            </a:lvl6pPr>
            <a:lvl7pPr marL="3089940" indent="0">
              <a:buNone/>
              <a:defRPr sz="1014"/>
            </a:lvl7pPr>
            <a:lvl8pPr marL="3604931" indent="0">
              <a:buNone/>
              <a:defRPr sz="1014"/>
            </a:lvl8pPr>
            <a:lvl9pPr marL="4119921" indent="0">
              <a:buNone/>
              <a:defRPr sz="1014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B8484-F903-40EC-9E42-63808687CC2D}" type="datetime1">
              <a:rPr lang="en-US" altLang="ko-KR" smtClean="0"/>
              <a:t>5/31/2019</a:t>
            </a:fld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8" name="Rectangle 7"/>
          <p:cNvSpPr/>
          <p:nvPr/>
        </p:nvSpPr>
        <p:spPr bwMode="gray">
          <a:xfrm>
            <a:off x="9692018" y="0"/>
            <a:ext cx="607682" cy="7772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sp>
        <p:nvSpPr>
          <p:cNvPr id="9" name="Rectangle 8"/>
          <p:cNvSpPr/>
          <p:nvPr/>
        </p:nvSpPr>
        <p:spPr bwMode="gray">
          <a:xfrm>
            <a:off x="9681718" y="0"/>
            <a:ext cx="442887" cy="7772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9032837" y="279807"/>
            <a:ext cx="1205065" cy="555373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</p:grpSp>
    </p:spTree>
    <p:extLst>
      <p:ext uri="{BB962C8B-B14F-4D97-AF65-F5344CB8AC3E}">
        <p14:creationId xmlns:p14="http://schemas.microsoft.com/office/powerpoint/2010/main" val="314208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72857" y="1295400"/>
            <a:ext cx="6941998" cy="569976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802"/>
            </a:lvl1pPr>
            <a:lvl2pPr marL="514990" indent="0">
              <a:buNone/>
              <a:defRPr sz="1352"/>
            </a:lvl2pPr>
            <a:lvl3pPr marL="1029980" indent="0">
              <a:buNone/>
              <a:defRPr sz="1126"/>
            </a:lvl3pPr>
            <a:lvl4pPr marL="1544970" indent="0">
              <a:buNone/>
              <a:defRPr sz="1014"/>
            </a:lvl4pPr>
            <a:lvl5pPr marL="2059960" indent="0">
              <a:buNone/>
              <a:defRPr sz="1014"/>
            </a:lvl5pPr>
            <a:lvl6pPr marL="2574950" indent="0">
              <a:buNone/>
              <a:defRPr sz="1014"/>
            </a:lvl6pPr>
            <a:lvl7pPr marL="3089940" indent="0">
              <a:buNone/>
              <a:defRPr sz="1014"/>
            </a:lvl7pPr>
            <a:lvl8pPr marL="3604931" indent="0">
              <a:buNone/>
              <a:defRPr sz="1014"/>
            </a:lvl8pPr>
            <a:lvl9pPr marL="4119921" indent="0">
              <a:buNone/>
              <a:defRPr sz="1014"/>
            </a:lvl9pPr>
          </a:lstStyle>
          <a:p>
            <a:pPr lvl="0"/>
            <a:r>
              <a:rPr lang="en-US" smtClean="0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369860" y="435254"/>
            <a:ext cx="7096493" cy="642303"/>
          </a:xfrm>
        </p:spPr>
        <p:txBody>
          <a:bodyPr anchor="b"/>
          <a:lstStyle>
            <a:lvl1pPr algn="l">
              <a:defRPr sz="2253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483157" y="1295400"/>
            <a:ext cx="6880200" cy="4383634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604"/>
            </a:lvl1pPr>
            <a:lvl2pPr marL="514990" indent="0">
              <a:buNone/>
              <a:defRPr sz="3154"/>
            </a:lvl2pPr>
            <a:lvl3pPr marL="1029980" indent="0">
              <a:buNone/>
              <a:defRPr sz="2703"/>
            </a:lvl3pPr>
            <a:lvl4pPr marL="1544970" indent="0">
              <a:buNone/>
              <a:defRPr sz="2253"/>
            </a:lvl4pPr>
            <a:lvl5pPr marL="2059960" indent="0">
              <a:buNone/>
              <a:defRPr sz="2253"/>
            </a:lvl5pPr>
            <a:lvl6pPr marL="2574950" indent="0">
              <a:buNone/>
              <a:defRPr sz="2253"/>
            </a:lvl6pPr>
            <a:lvl7pPr marL="3089940" indent="0">
              <a:buNone/>
              <a:defRPr sz="2253"/>
            </a:lvl7pPr>
            <a:lvl8pPr marL="3604931" indent="0">
              <a:buNone/>
              <a:defRPr sz="2253"/>
            </a:lvl8pPr>
            <a:lvl9pPr marL="4119921" indent="0">
              <a:buNone/>
              <a:defRPr sz="2253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CAD5-4F79-407C-A24B-EA5C6842BF9D}" type="datetime1">
              <a:rPr lang="en-US" altLang="ko-KR" smtClean="0"/>
              <a:t>5/31/2019</a:t>
            </a:fld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9" name="Rectangle 8"/>
          <p:cNvSpPr/>
          <p:nvPr/>
        </p:nvSpPr>
        <p:spPr bwMode="gray">
          <a:xfrm>
            <a:off x="9692018" y="0"/>
            <a:ext cx="607682" cy="7772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sp>
        <p:nvSpPr>
          <p:cNvPr id="10" name="Rectangle 9"/>
          <p:cNvSpPr/>
          <p:nvPr/>
        </p:nvSpPr>
        <p:spPr bwMode="gray">
          <a:xfrm>
            <a:off x="9681718" y="0"/>
            <a:ext cx="442887" cy="7772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8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9032837" y="279807"/>
            <a:ext cx="1205065" cy="555373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8"/>
            </a:p>
          </p:txBody>
        </p:sp>
      </p:grpSp>
    </p:spTree>
    <p:extLst>
      <p:ext uri="{BB962C8B-B14F-4D97-AF65-F5344CB8AC3E}">
        <p14:creationId xmlns:p14="http://schemas.microsoft.com/office/powerpoint/2010/main" val="1060163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514985" y="311256"/>
            <a:ext cx="926973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14985" y="1813560"/>
            <a:ext cx="9269730" cy="512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985" y="7337145"/>
            <a:ext cx="2403263" cy="3419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71ACE-99AF-42D1-A637-F7A8765CDD68}" type="datetime1">
              <a:rPr lang="en-US" altLang="ko-KR" smtClean="0"/>
              <a:t>5/31/2019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9064" y="7337145"/>
            <a:ext cx="3261572" cy="3419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92188" y="7337145"/>
            <a:ext cx="2403263" cy="3419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32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5" r:id="rId1"/>
    <p:sldLayoutId id="2147484286" r:id="rId2"/>
    <p:sldLayoutId id="2147484287" r:id="rId3"/>
    <p:sldLayoutId id="2147484288" r:id="rId4"/>
    <p:sldLayoutId id="2147484289" r:id="rId5"/>
    <p:sldLayoutId id="2147484290" r:id="rId6"/>
    <p:sldLayoutId id="2147484291" r:id="rId7"/>
    <p:sldLayoutId id="2147484292" r:id="rId8"/>
    <p:sldLayoutId id="2147484293" r:id="rId9"/>
    <p:sldLayoutId id="2147484294" r:id="rId10"/>
    <p:sldLayoutId id="2147484295" r:id="rId11"/>
  </p:sldLayoutIdLst>
  <p:hf hdr="0" dt="0"/>
  <p:txStyles>
    <p:titleStyle>
      <a:lvl1pPr algn="ctr" defTabSz="1029980" rtl="0" eaLnBrk="1" latinLnBrk="1" hangingPunct="1">
        <a:spcBef>
          <a:spcPct val="0"/>
        </a:spcBef>
        <a:buNone/>
        <a:defRPr sz="4506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86243" indent="-386243" algn="l" defTabSz="102998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604" kern="1200">
          <a:solidFill>
            <a:schemeClr val="tx1"/>
          </a:solidFill>
          <a:latin typeface="+mn-lt"/>
          <a:ea typeface="+mn-ea"/>
          <a:cs typeface="+mn-cs"/>
        </a:defRPr>
      </a:lvl1pPr>
      <a:lvl2pPr marL="836859" indent="-321869" algn="l" defTabSz="102998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3154" kern="1200">
          <a:solidFill>
            <a:schemeClr val="tx1"/>
          </a:solidFill>
          <a:latin typeface="+mn-lt"/>
          <a:ea typeface="+mn-ea"/>
          <a:cs typeface="+mn-cs"/>
        </a:defRPr>
      </a:lvl2pPr>
      <a:lvl3pPr marL="1287475" indent="-257495" algn="l" defTabSz="102998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703" kern="1200">
          <a:solidFill>
            <a:schemeClr val="tx1"/>
          </a:solidFill>
          <a:latin typeface="+mn-lt"/>
          <a:ea typeface="+mn-ea"/>
          <a:cs typeface="+mn-cs"/>
        </a:defRPr>
      </a:lvl3pPr>
      <a:lvl4pPr marL="1802465" indent="-257495" algn="l" defTabSz="102998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253" kern="1200">
          <a:solidFill>
            <a:schemeClr val="tx1"/>
          </a:solidFill>
          <a:latin typeface="+mn-lt"/>
          <a:ea typeface="+mn-ea"/>
          <a:cs typeface="+mn-cs"/>
        </a:defRPr>
      </a:lvl4pPr>
      <a:lvl5pPr marL="2317455" indent="-257495" algn="l" defTabSz="102998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253" kern="1200">
          <a:solidFill>
            <a:schemeClr val="tx1"/>
          </a:solidFill>
          <a:latin typeface="+mn-lt"/>
          <a:ea typeface="+mn-ea"/>
          <a:cs typeface="+mn-cs"/>
        </a:defRPr>
      </a:lvl5pPr>
      <a:lvl6pPr marL="2832445" indent="-257495" algn="l" defTabSz="1029980" rtl="0" eaLnBrk="1" latinLnBrk="1" hangingPunct="1">
        <a:spcBef>
          <a:spcPct val="20000"/>
        </a:spcBef>
        <a:buFont typeface="Arial" pitchFamily="34" charset="0"/>
        <a:buChar char="•"/>
        <a:defRPr sz="2253" kern="1200">
          <a:solidFill>
            <a:schemeClr val="tx1"/>
          </a:solidFill>
          <a:latin typeface="+mn-lt"/>
          <a:ea typeface="+mn-ea"/>
          <a:cs typeface="+mn-cs"/>
        </a:defRPr>
      </a:lvl6pPr>
      <a:lvl7pPr marL="3347436" indent="-257495" algn="l" defTabSz="1029980" rtl="0" eaLnBrk="1" latinLnBrk="1" hangingPunct="1">
        <a:spcBef>
          <a:spcPct val="20000"/>
        </a:spcBef>
        <a:buFont typeface="Arial" pitchFamily="34" charset="0"/>
        <a:buChar char="•"/>
        <a:defRPr sz="2253" kern="1200">
          <a:solidFill>
            <a:schemeClr val="tx1"/>
          </a:solidFill>
          <a:latin typeface="+mn-lt"/>
          <a:ea typeface="+mn-ea"/>
          <a:cs typeface="+mn-cs"/>
        </a:defRPr>
      </a:lvl7pPr>
      <a:lvl8pPr marL="3862426" indent="-257495" algn="l" defTabSz="1029980" rtl="0" eaLnBrk="1" latinLnBrk="1" hangingPunct="1">
        <a:spcBef>
          <a:spcPct val="20000"/>
        </a:spcBef>
        <a:buFont typeface="Arial" pitchFamily="34" charset="0"/>
        <a:buChar char="•"/>
        <a:defRPr sz="2253" kern="1200">
          <a:solidFill>
            <a:schemeClr val="tx1"/>
          </a:solidFill>
          <a:latin typeface="+mn-lt"/>
          <a:ea typeface="+mn-ea"/>
          <a:cs typeface="+mn-cs"/>
        </a:defRPr>
      </a:lvl8pPr>
      <a:lvl9pPr marL="4377416" indent="-257495" algn="l" defTabSz="1029980" rtl="0" eaLnBrk="1" latinLnBrk="1" hangingPunct="1">
        <a:spcBef>
          <a:spcPct val="20000"/>
        </a:spcBef>
        <a:buFont typeface="Arial" pitchFamily="34" charset="0"/>
        <a:buChar char="•"/>
        <a:defRPr sz="22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9980" rtl="0" eaLnBrk="1" latinLnBrk="1" hangingPunct="1">
        <a:defRPr sz="2028" kern="1200">
          <a:solidFill>
            <a:schemeClr val="tx1"/>
          </a:solidFill>
          <a:latin typeface="+mn-lt"/>
          <a:ea typeface="+mn-ea"/>
          <a:cs typeface="+mn-cs"/>
        </a:defRPr>
      </a:lvl1pPr>
      <a:lvl2pPr marL="514990" algn="l" defTabSz="1029980" rtl="0" eaLnBrk="1" latinLnBrk="1" hangingPunct="1">
        <a:defRPr sz="2028" kern="1200">
          <a:solidFill>
            <a:schemeClr val="tx1"/>
          </a:solidFill>
          <a:latin typeface="+mn-lt"/>
          <a:ea typeface="+mn-ea"/>
          <a:cs typeface="+mn-cs"/>
        </a:defRPr>
      </a:lvl2pPr>
      <a:lvl3pPr marL="1029980" algn="l" defTabSz="1029980" rtl="0" eaLnBrk="1" latinLnBrk="1" hangingPunct="1">
        <a:defRPr sz="2028" kern="1200">
          <a:solidFill>
            <a:schemeClr val="tx1"/>
          </a:solidFill>
          <a:latin typeface="+mn-lt"/>
          <a:ea typeface="+mn-ea"/>
          <a:cs typeface="+mn-cs"/>
        </a:defRPr>
      </a:lvl3pPr>
      <a:lvl4pPr marL="1544970" algn="l" defTabSz="1029980" rtl="0" eaLnBrk="1" latinLnBrk="1" hangingPunct="1">
        <a:defRPr sz="2028" kern="1200">
          <a:solidFill>
            <a:schemeClr val="tx1"/>
          </a:solidFill>
          <a:latin typeface="+mn-lt"/>
          <a:ea typeface="+mn-ea"/>
          <a:cs typeface="+mn-cs"/>
        </a:defRPr>
      </a:lvl4pPr>
      <a:lvl5pPr marL="2059960" algn="l" defTabSz="1029980" rtl="0" eaLnBrk="1" latinLnBrk="1" hangingPunct="1">
        <a:defRPr sz="2028" kern="1200">
          <a:solidFill>
            <a:schemeClr val="tx1"/>
          </a:solidFill>
          <a:latin typeface="+mn-lt"/>
          <a:ea typeface="+mn-ea"/>
          <a:cs typeface="+mn-cs"/>
        </a:defRPr>
      </a:lvl5pPr>
      <a:lvl6pPr marL="2574950" algn="l" defTabSz="1029980" rtl="0" eaLnBrk="1" latinLnBrk="1" hangingPunct="1">
        <a:defRPr sz="2028" kern="1200">
          <a:solidFill>
            <a:schemeClr val="tx1"/>
          </a:solidFill>
          <a:latin typeface="+mn-lt"/>
          <a:ea typeface="+mn-ea"/>
          <a:cs typeface="+mn-cs"/>
        </a:defRPr>
      </a:lvl6pPr>
      <a:lvl7pPr marL="3089940" algn="l" defTabSz="1029980" rtl="0" eaLnBrk="1" latinLnBrk="1" hangingPunct="1">
        <a:defRPr sz="2028" kern="1200">
          <a:solidFill>
            <a:schemeClr val="tx1"/>
          </a:solidFill>
          <a:latin typeface="+mn-lt"/>
          <a:ea typeface="+mn-ea"/>
          <a:cs typeface="+mn-cs"/>
        </a:defRPr>
      </a:lvl7pPr>
      <a:lvl8pPr marL="3604931" algn="l" defTabSz="1029980" rtl="0" eaLnBrk="1" latinLnBrk="1" hangingPunct="1">
        <a:defRPr sz="2028" kern="1200">
          <a:solidFill>
            <a:schemeClr val="tx1"/>
          </a:solidFill>
          <a:latin typeface="+mn-lt"/>
          <a:ea typeface="+mn-ea"/>
          <a:cs typeface="+mn-cs"/>
        </a:defRPr>
      </a:lvl8pPr>
      <a:lvl9pPr marL="4119921" algn="l" defTabSz="1029980" rtl="0" eaLnBrk="1" latinLnBrk="1" hangingPunct="1">
        <a:defRPr sz="20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부제목 10"/>
          <p:cNvSpPr>
            <a:spLocks noGrp="1"/>
          </p:cNvSpPr>
          <p:nvPr>
            <p:ph type="subTitle" idx="1"/>
          </p:nvPr>
        </p:nvSpPr>
        <p:spPr>
          <a:xfrm>
            <a:off x="1673860" y="4800600"/>
            <a:ext cx="7209790" cy="953414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altLang="ko-KR" sz="32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CHAPTER 13 </a:t>
            </a:r>
          </a:p>
          <a:p>
            <a:pPr algn="ctr"/>
            <a:r>
              <a:rPr lang="ko-KR" altLang="en-US" sz="32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정렬</a:t>
            </a:r>
            <a:endParaRPr lang="ko-KR" altLang="en-US" sz="32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ctrTitle"/>
          </p:nvPr>
        </p:nvSpPr>
        <p:spPr>
          <a:xfrm>
            <a:off x="854875" y="2209800"/>
            <a:ext cx="8754745" cy="1666028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데이터 구조</a:t>
            </a:r>
            <a:endParaRPr lang="ko-KR" altLang="en-US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840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10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버블 정렬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(1/3)</a:t>
            </a:r>
            <a:endParaRPr lang="ko-KR" altLang="en-US" dirty="0"/>
          </a:p>
        </p:txBody>
      </p:sp>
      <p:sp>
        <p:nvSpPr>
          <p:cNvPr id="7" name="내용 개체 틀 3"/>
          <p:cNvSpPr>
            <a:spLocks noGrp="1"/>
          </p:cNvSpPr>
          <p:nvPr>
            <p:ph idx="1"/>
          </p:nvPr>
        </p:nvSpPr>
        <p:spPr>
          <a:xfrm>
            <a:off x="349250" y="1191058"/>
            <a:ext cx="9601199" cy="1323542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레코드가 </a:t>
            </a:r>
            <a:r>
              <a:rPr lang="ko-KR" altLang="en-US" dirty="0"/>
              <a:t>자기 위치를 찾아 버블처럼 조금씩 이동하는 모습에 착안</a:t>
            </a:r>
            <a:endParaRPr lang="en-US" altLang="ko-KR" dirty="0" smtClean="0"/>
          </a:p>
          <a:p>
            <a:r>
              <a:rPr lang="ko-KR" altLang="en-US" dirty="0"/>
              <a:t>각 단계마다 모든 인접한 두 원소를 </a:t>
            </a:r>
            <a:r>
              <a:rPr lang="ko-KR" altLang="en-US" dirty="0" smtClean="0"/>
              <a:t>비교하여 </a:t>
            </a:r>
            <a:r>
              <a:rPr lang="ko-KR" altLang="en-US" dirty="0"/>
              <a:t>순서가 맞지 않으면 </a:t>
            </a:r>
            <a:r>
              <a:rPr lang="ko-KR" altLang="en-US" dirty="0" smtClean="0"/>
              <a:t>교환</a:t>
            </a:r>
            <a:endParaRPr lang="en-US" altLang="ko-KR" dirty="0" smtClean="0"/>
          </a:p>
          <a:p>
            <a:r>
              <a:rPr lang="en-US" altLang="ko-KR" i="1" dirty="0" err="1" smtClean="0"/>
              <a:t>i</a:t>
            </a:r>
            <a:r>
              <a:rPr lang="ko-KR" altLang="en-US" dirty="0" smtClean="0"/>
              <a:t>번째 </a:t>
            </a:r>
            <a:r>
              <a:rPr lang="ko-KR" altLang="en-US" dirty="0"/>
              <a:t>단계가 끝나면 키 값이 가장 큰 </a:t>
            </a:r>
            <a:r>
              <a:rPr lang="en-US" altLang="ko-KR" i="1" dirty="0" err="1" smtClean="0"/>
              <a:t>i</a:t>
            </a:r>
            <a:r>
              <a:rPr lang="ko-KR" altLang="en-US" dirty="0" smtClean="0"/>
              <a:t>개 </a:t>
            </a:r>
            <a:r>
              <a:rPr lang="ko-KR" altLang="en-US" dirty="0"/>
              <a:t>레코드들의 위치가 </a:t>
            </a:r>
            <a:r>
              <a:rPr lang="ko-KR" altLang="en-US" dirty="0" smtClean="0"/>
              <a:t>정해짐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050" y="2374932"/>
            <a:ext cx="5633395" cy="530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00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11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버블 정렬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(2/3)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" y="1245843"/>
            <a:ext cx="856297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96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12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버블 정렬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(3/3)</a:t>
            </a:r>
            <a:endParaRPr lang="ko-KR" altLang="en-US" dirty="0"/>
          </a:p>
        </p:txBody>
      </p:sp>
      <p:sp>
        <p:nvSpPr>
          <p:cNvPr id="7" name="내용 개체 틀 3"/>
          <p:cNvSpPr>
            <a:spLocks noGrp="1"/>
          </p:cNvSpPr>
          <p:nvPr>
            <p:ph idx="1"/>
          </p:nvPr>
        </p:nvSpPr>
        <p:spPr>
          <a:xfrm>
            <a:off x="349251" y="4615079"/>
            <a:ext cx="9601199" cy="3064052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특징</a:t>
            </a:r>
            <a:endParaRPr lang="en-US" altLang="ko-KR" sz="2400" dirty="0" smtClean="0"/>
          </a:p>
          <a:p>
            <a:pPr lvl="1"/>
            <a:r>
              <a:rPr lang="ko-KR" altLang="en-US" sz="2000" dirty="0"/>
              <a:t>입력 리스트가 이미 정렬되어 있는 경우 키 비교횟수는 </a:t>
            </a:r>
            <a:r>
              <a:rPr lang="ko-KR" altLang="en-US" sz="2000" dirty="0" smtClean="0"/>
              <a:t>최소</a:t>
            </a:r>
            <a:r>
              <a:rPr lang="en-US" altLang="ko-KR" sz="2000" dirty="0" smtClean="0"/>
              <a:t>: 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-1</a:t>
            </a:r>
            <a:r>
              <a:rPr lang="ko-KR" altLang="en-US" sz="2000" dirty="0" smtClean="0"/>
              <a:t>회</a:t>
            </a:r>
            <a:endParaRPr lang="en-US" altLang="ko-KR" sz="2000" dirty="0" smtClean="0"/>
          </a:p>
          <a:p>
            <a:pPr lvl="1"/>
            <a:r>
              <a:rPr lang="ko-KR" altLang="en-US" sz="2000" dirty="0"/>
              <a:t>입력 리스트가 역으로 정렬되어 있는 경우에 키 비교횟수가 </a:t>
            </a:r>
            <a:r>
              <a:rPr lang="ko-KR" altLang="en-US" sz="2000" dirty="0" smtClean="0"/>
              <a:t>최대</a:t>
            </a: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 smtClean="0"/>
              <a:t>어떤 </a:t>
            </a:r>
            <a:r>
              <a:rPr lang="ko-KR" altLang="en-US" sz="2000" dirty="0"/>
              <a:t>레코드의 최초 저장 위치가 최종적으로 정렬된 후의 위치에서 멀리 떨어져 있다면</a:t>
            </a:r>
            <a:r>
              <a:rPr lang="en-US" altLang="ko-KR" sz="2000" dirty="0"/>
              <a:t>, </a:t>
            </a:r>
            <a:r>
              <a:rPr lang="ko-KR" altLang="en-US" sz="2000" dirty="0"/>
              <a:t>여러 번 교환이 발생</a:t>
            </a:r>
            <a:endParaRPr lang="en-US" altLang="ko-KR" sz="2000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650" y="5832780"/>
            <a:ext cx="4905375" cy="6286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450" y="0"/>
            <a:ext cx="850582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8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13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>
                <a:solidFill>
                  <a:srgbClr val="231F20"/>
                </a:solidFill>
                <a:latin typeface="+mj-ea"/>
                <a:cs typeface="바탕"/>
              </a:rPr>
              <a:t>셸</a:t>
            </a:r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 정렬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(1/3)</a:t>
            </a:r>
            <a:endParaRPr lang="ko-KR" altLang="en-US" dirty="0"/>
          </a:p>
        </p:txBody>
      </p:sp>
      <p:sp>
        <p:nvSpPr>
          <p:cNvPr id="7" name="내용 개체 틀 3"/>
          <p:cNvSpPr>
            <a:spLocks noGrp="1"/>
          </p:cNvSpPr>
          <p:nvPr>
            <p:ph idx="1"/>
          </p:nvPr>
        </p:nvSpPr>
        <p:spPr>
          <a:xfrm>
            <a:off x="349250" y="1191058"/>
            <a:ext cx="9601199" cy="3044600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sz="2600" dirty="0" smtClean="0"/>
              <a:t>개선된 </a:t>
            </a:r>
            <a:r>
              <a:rPr lang="ko-KR" altLang="en-US" sz="2600" dirty="0"/>
              <a:t>삽입 </a:t>
            </a:r>
            <a:r>
              <a:rPr lang="ko-KR" altLang="en-US" sz="2600" dirty="0" smtClean="0"/>
              <a:t>정렬</a:t>
            </a:r>
            <a:r>
              <a:rPr lang="en-US" altLang="ko-KR" sz="2600" dirty="0" smtClean="0"/>
              <a:t>: </a:t>
            </a:r>
            <a:r>
              <a:rPr lang="ko-KR" altLang="en-US" sz="2600" dirty="0" smtClean="0"/>
              <a:t>순서가 </a:t>
            </a:r>
            <a:r>
              <a:rPr lang="ko-KR" altLang="en-US" sz="2600" dirty="0"/>
              <a:t>맞지 않는 레코드들을 장거리 이동시킴으로써 보다 빨리 제자리에 </a:t>
            </a:r>
            <a:r>
              <a:rPr lang="ko-KR" altLang="en-US" sz="2600" dirty="0" smtClean="0"/>
              <a:t>접근</a:t>
            </a:r>
            <a:endParaRPr lang="en-US" altLang="ko-KR" sz="2600" dirty="0" smtClean="0"/>
          </a:p>
          <a:p>
            <a:r>
              <a:rPr lang="ko-KR" altLang="en-US" sz="2600" dirty="0" smtClean="0"/>
              <a:t>각 단계에서</a:t>
            </a:r>
            <a:r>
              <a:rPr lang="en-US" altLang="ko-KR" sz="2600" dirty="0" smtClean="0"/>
              <a:t>,</a:t>
            </a:r>
            <a:r>
              <a:rPr lang="ko-KR" altLang="en-US" sz="2600" dirty="0" smtClean="0"/>
              <a:t> </a:t>
            </a:r>
            <a:r>
              <a:rPr lang="ko-KR" altLang="en-US" sz="2600" dirty="0"/>
              <a:t>입력 리스트를 여러 개의 부분 리스트들로 쪼갠 후 각 부분 리스트를 삽입 정렬한 다음</a:t>
            </a:r>
            <a:r>
              <a:rPr lang="en-US" altLang="ko-KR" sz="2600" dirty="0"/>
              <a:t>, </a:t>
            </a:r>
            <a:r>
              <a:rPr lang="ko-KR" altLang="en-US" sz="2600" dirty="0"/>
              <a:t>이를 다시 하나의 리스트로 </a:t>
            </a:r>
            <a:r>
              <a:rPr lang="ko-KR" altLang="en-US" sz="2600" dirty="0" smtClean="0"/>
              <a:t>합침</a:t>
            </a:r>
            <a:endParaRPr lang="en-US" altLang="ko-KR" sz="2600" dirty="0" smtClean="0"/>
          </a:p>
          <a:p>
            <a:pPr lvl="1"/>
            <a:r>
              <a:rPr lang="ko-KR" altLang="en-US" dirty="0"/>
              <a:t>각 부분 리스트는 일정한 </a:t>
            </a:r>
            <a:r>
              <a:rPr lang="ko-KR" altLang="en-US" dirty="0" smtClean="0"/>
              <a:t>거리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갭</a:t>
            </a:r>
            <a:r>
              <a:rPr lang="en-US" altLang="ko-KR" dirty="0" smtClean="0"/>
              <a:t>:gap)</a:t>
            </a:r>
            <a:r>
              <a:rPr lang="ko-KR" altLang="en-US" dirty="0" smtClean="0"/>
              <a:t>만큼 </a:t>
            </a:r>
            <a:r>
              <a:rPr lang="ko-KR" altLang="en-US" dirty="0"/>
              <a:t>떨어진 레코드들로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1"/>
            <a:r>
              <a:rPr lang="ko-KR" altLang="en-US" dirty="0"/>
              <a:t>부분 리스트가 </a:t>
            </a:r>
            <a:r>
              <a:rPr lang="en-US" altLang="ko-KR" i="1" dirty="0" smtClean="0"/>
              <a:t>p</a:t>
            </a:r>
            <a:r>
              <a:rPr lang="ko-KR" altLang="en-US" dirty="0" smtClean="0"/>
              <a:t>개 </a:t>
            </a:r>
            <a:r>
              <a:rPr lang="ko-KR" altLang="en-US" dirty="0"/>
              <a:t>있다면 각 </a:t>
            </a:r>
            <a:r>
              <a:rPr lang="ko-KR" altLang="en-US" dirty="0" smtClean="0"/>
              <a:t>부분 </a:t>
            </a:r>
            <a:r>
              <a:rPr lang="ko-KR" altLang="en-US" dirty="0"/>
              <a:t>리스트는 갭이 </a:t>
            </a:r>
            <a:r>
              <a:rPr lang="en-US" altLang="ko-KR" i="1" dirty="0" smtClean="0"/>
              <a:t>p</a:t>
            </a:r>
            <a:r>
              <a:rPr lang="ko-KR" altLang="en-US" dirty="0" smtClean="0"/>
              <a:t>인 </a:t>
            </a:r>
            <a:r>
              <a:rPr lang="ko-KR" altLang="en-US" dirty="0"/>
              <a:t>레코드들로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1"/>
            <a:r>
              <a:rPr lang="ko-KR" altLang="en-US" dirty="0"/>
              <a:t>갭은 다음 단계로 넘어갈 때마다 점점 줄어들게 되며 이에 따라 부분 리스트의 크기는 커지고 부분 리스트의 개수는 줄어들게 된다</a:t>
            </a:r>
            <a:r>
              <a:rPr lang="en-US" altLang="ko-KR" dirty="0"/>
              <a:t>. </a:t>
            </a:r>
            <a:r>
              <a:rPr lang="ko-KR" altLang="en-US" dirty="0"/>
              <a:t>마지막 단계에서는 </a:t>
            </a:r>
            <a:r>
              <a:rPr lang="en-US" altLang="ko-KR" dirty="0"/>
              <a:t>1</a:t>
            </a:r>
            <a:r>
              <a:rPr lang="ko-KR" altLang="en-US" dirty="0"/>
              <a:t>개의 부분 리스트에 대한 삽입 정렬을 </a:t>
            </a:r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갭 순열</a:t>
            </a:r>
            <a:r>
              <a:rPr lang="en-US" altLang="ko-KR" dirty="0"/>
              <a:t>: </a:t>
            </a:r>
            <a:r>
              <a:rPr lang="en-US" altLang="ko-KR" i="1" dirty="0" smtClean="0"/>
              <a:t>h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=1, </a:t>
            </a:r>
            <a:r>
              <a:rPr lang="pt-BR" altLang="ko-KR" i="1" dirty="0" smtClean="0"/>
              <a:t>h</a:t>
            </a:r>
            <a:r>
              <a:rPr lang="pt-BR" altLang="ko-KR" baseline="-25000" dirty="0" smtClean="0"/>
              <a:t>i+1</a:t>
            </a:r>
            <a:r>
              <a:rPr lang="pt-BR" altLang="ko-KR" dirty="0" smtClean="0"/>
              <a:t>=3</a:t>
            </a:r>
            <a:r>
              <a:rPr lang="pt-BR" altLang="ko-KR" i="1" dirty="0" smtClean="0"/>
              <a:t>h</a:t>
            </a:r>
            <a:r>
              <a:rPr lang="pt-BR" altLang="ko-KR" baseline="-25000" dirty="0" smtClean="0"/>
              <a:t>i</a:t>
            </a:r>
            <a:r>
              <a:rPr lang="pt-BR" altLang="ko-KR" dirty="0" smtClean="0"/>
              <a:t>+1 </a:t>
            </a:r>
            <a:r>
              <a:rPr lang="pt-BR" altLang="ko-KR" dirty="0" smtClean="0">
                <a:sym typeface="Wingdings" panose="05000000000000000000" pitchFamily="2" charset="2"/>
              </a:rPr>
              <a:t></a:t>
            </a:r>
            <a:r>
              <a:rPr lang="en-US" altLang="ko-KR" dirty="0" smtClean="0"/>
              <a:t> </a:t>
            </a:r>
            <a:r>
              <a:rPr lang="en-US" altLang="ko-KR" dirty="0"/>
              <a:t>1, 4, 13, 40, 121, </a:t>
            </a:r>
            <a:r>
              <a:rPr lang="en-US" altLang="ko-KR" dirty="0" smtClean="0"/>
              <a:t>...</a:t>
            </a:r>
            <a:r>
              <a:rPr lang="ko-KR" altLang="en-US" dirty="0" smtClean="0"/>
              <a:t>의 역순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50" y="4235658"/>
            <a:ext cx="6611467" cy="344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8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14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>
                <a:solidFill>
                  <a:srgbClr val="231F20"/>
                </a:solidFill>
                <a:latin typeface="+mj-ea"/>
                <a:cs typeface="바탕"/>
              </a:rPr>
              <a:t>셸</a:t>
            </a:r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 정렬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(2/3)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850" y="82913"/>
            <a:ext cx="7602918" cy="761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68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15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>
                <a:solidFill>
                  <a:srgbClr val="231F20"/>
                </a:solidFill>
                <a:latin typeface="+mj-ea"/>
                <a:cs typeface="바탕"/>
              </a:rPr>
              <a:t>셸</a:t>
            </a:r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 정렬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(3/3)</a:t>
            </a:r>
            <a:endParaRPr lang="ko-KR" altLang="en-US" dirty="0"/>
          </a:p>
        </p:txBody>
      </p:sp>
      <p:sp>
        <p:nvSpPr>
          <p:cNvPr id="7" name="내용 개체 틀 3"/>
          <p:cNvSpPr>
            <a:spLocks noGrp="1"/>
          </p:cNvSpPr>
          <p:nvPr>
            <p:ph idx="1"/>
          </p:nvPr>
        </p:nvSpPr>
        <p:spPr>
          <a:xfrm>
            <a:off x="425450" y="5638433"/>
            <a:ext cx="9601199" cy="2014321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특징</a:t>
            </a:r>
            <a:endParaRPr lang="en-US" altLang="ko-KR" sz="2400" dirty="0" smtClean="0"/>
          </a:p>
          <a:p>
            <a:pPr lvl="1"/>
            <a:r>
              <a:rPr lang="ko-KR" altLang="en-US" sz="2000" dirty="0"/>
              <a:t>가장 마지막 단계에서 </a:t>
            </a:r>
            <a:r>
              <a:rPr lang="en-US" altLang="ko-KR" sz="2000" i="1" dirty="0" smtClean="0"/>
              <a:t>h</a:t>
            </a:r>
            <a:r>
              <a:rPr lang="en-US" altLang="ko-KR" sz="2000" dirty="0" smtClean="0"/>
              <a:t>=1</a:t>
            </a:r>
            <a:r>
              <a:rPr lang="ko-KR" altLang="en-US" sz="2000" dirty="0"/>
              <a:t>이 되면 일반 삽입 정렬과 동일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같은 </a:t>
            </a:r>
            <a:r>
              <a:rPr lang="ko-KR" altLang="en-US" sz="2000" dirty="0"/>
              <a:t>수의 레코드로 구성된 입력 리스트라 하더라도 키 값의 분포에 따라 실행 시간이 </a:t>
            </a:r>
            <a:r>
              <a:rPr lang="ko-KR" altLang="en-US" sz="2000" dirty="0" smtClean="0"/>
              <a:t>달라짐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최악의 </a:t>
            </a:r>
            <a:r>
              <a:rPr lang="ko-KR" altLang="en-US" sz="2000" dirty="0"/>
              <a:t>경우 </a:t>
            </a:r>
            <a:r>
              <a:rPr lang="en-US" altLang="ko-KR" sz="2000" i="1" dirty="0" smtClean="0">
                <a:solidFill>
                  <a:srgbClr val="231F20"/>
                </a:solidFill>
                <a:cs typeface="Times New Roman"/>
              </a:rPr>
              <a:t>Ɵ</a:t>
            </a:r>
            <a:r>
              <a:rPr lang="en-US" altLang="ko-KR" sz="2000" dirty="0" smtClean="0">
                <a:solidFill>
                  <a:srgbClr val="231F20"/>
                </a:solidFill>
                <a:cs typeface="함초롬바탕"/>
              </a:rPr>
              <a:t>(</a:t>
            </a:r>
            <a:r>
              <a:rPr lang="en-US" altLang="ko-KR" sz="2000" i="1" dirty="0" smtClean="0">
                <a:solidFill>
                  <a:srgbClr val="231F20"/>
                </a:solidFill>
                <a:cs typeface="Times New Roman"/>
              </a:rPr>
              <a:t>n</a:t>
            </a:r>
            <a:r>
              <a:rPr lang="en-US" altLang="ko-KR" sz="2000" baseline="30000" dirty="0" smtClean="0"/>
              <a:t>1.5</a:t>
            </a:r>
            <a:r>
              <a:rPr lang="en-US" altLang="ko-KR" sz="2000" dirty="0" smtClean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650" y="1098141"/>
            <a:ext cx="853440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20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16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합병 정렬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(1/3)</a:t>
            </a:r>
            <a:endParaRPr lang="ko-KR" altLang="en-US" dirty="0"/>
          </a:p>
        </p:txBody>
      </p:sp>
      <p:sp>
        <p:nvSpPr>
          <p:cNvPr id="7" name="내용 개체 틀 3"/>
          <p:cNvSpPr>
            <a:spLocks noGrp="1"/>
          </p:cNvSpPr>
          <p:nvPr>
            <p:ph idx="1"/>
          </p:nvPr>
        </p:nvSpPr>
        <p:spPr>
          <a:xfrm>
            <a:off x="349250" y="1191058"/>
            <a:ext cx="9601199" cy="1780742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정렬된 두 개의 데이터 리스트를 하나로 합병하는 과정을 하나의 데이터 리스트만 남을 때까지 </a:t>
            </a:r>
            <a:r>
              <a:rPr lang="ko-KR" altLang="en-US" dirty="0" smtClean="0"/>
              <a:t>반복</a:t>
            </a:r>
            <a:endParaRPr lang="en-US" altLang="ko-KR" dirty="0" smtClean="0"/>
          </a:p>
          <a:p>
            <a:r>
              <a:rPr lang="ko-KR" altLang="en-US" dirty="0"/>
              <a:t>최초의 합병은 데이터가 하나만 있는 데이터 리스트를 </a:t>
            </a:r>
            <a:r>
              <a:rPr lang="ko-KR" altLang="en-US" dirty="0" smtClean="0"/>
              <a:t>대상</a:t>
            </a:r>
            <a:endParaRPr lang="en-US" altLang="ko-KR" dirty="0" smtClean="0"/>
          </a:p>
          <a:p>
            <a:r>
              <a:rPr lang="ko-KR" altLang="en-US" dirty="0" smtClean="0"/>
              <a:t>순환 합병 정렬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입력 </a:t>
            </a:r>
            <a:r>
              <a:rPr lang="ko-KR" altLang="en-US" dirty="0"/>
              <a:t>레코드들을 데이터 개수가 </a:t>
            </a:r>
            <a:r>
              <a:rPr lang="en-US" altLang="ko-KR" dirty="0"/>
              <a:t>1</a:t>
            </a:r>
            <a:r>
              <a:rPr lang="ko-KR" altLang="en-US" dirty="0"/>
              <a:t>인 데이터 리스트가 될 때까지 분할하고 나서 합병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650" y="2880079"/>
            <a:ext cx="9147887" cy="4072769"/>
          </a:xfrm>
          <a:prstGeom prst="rect">
            <a:avLst/>
          </a:prstGeom>
        </p:spPr>
      </p:pic>
      <p:sp>
        <p:nvSpPr>
          <p:cNvPr id="8" name="타원형 설명선 7"/>
          <p:cNvSpPr/>
          <p:nvPr/>
        </p:nvSpPr>
        <p:spPr>
          <a:xfrm>
            <a:off x="7202593" y="6532961"/>
            <a:ext cx="3092449" cy="1093066"/>
          </a:xfrm>
          <a:prstGeom prst="wedgeEllipseCallout">
            <a:avLst>
              <a:gd name="adj1" fmla="val -53962"/>
              <a:gd name="adj2" fmla="val -67679"/>
            </a:avLst>
          </a:prstGeom>
          <a:gradFill flip="none" rotWithShape="1">
            <a:gsLst>
              <a:gs pos="0">
                <a:srgbClr val="CCFFFF"/>
              </a:gs>
              <a:gs pos="35000">
                <a:srgbClr val="CCFFFF"/>
              </a:gs>
              <a:gs pos="100000">
                <a:srgbClr val="CCFFFF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lvl="1" algn="ctr"/>
            <a:r>
              <a:rPr lang="ko-KR" altLang="en-US" sz="2000" dirty="0">
                <a:solidFill>
                  <a:srgbClr val="231F20"/>
                </a:solidFill>
                <a:cs typeface="Times New Roman"/>
              </a:rPr>
              <a:t>비교 연산의 대부분은 </a:t>
            </a:r>
            <a:r>
              <a:rPr lang="ko-KR" altLang="en-US" sz="2000" dirty="0" smtClean="0">
                <a:solidFill>
                  <a:srgbClr val="231F20"/>
                </a:solidFill>
                <a:cs typeface="Times New Roman"/>
              </a:rPr>
              <a:t>합병과정에서</a:t>
            </a:r>
            <a:r>
              <a:rPr lang="en-US" altLang="ko-KR" sz="2000" dirty="0" smtClean="0">
                <a:solidFill>
                  <a:srgbClr val="231F20"/>
                </a:solidFill>
                <a:cs typeface="Times New Roman"/>
              </a:rPr>
              <a:t> </a:t>
            </a:r>
            <a:r>
              <a:rPr lang="ko-KR" altLang="en-US" sz="2000" dirty="0" smtClean="0">
                <a:solidFill>
                  <a:srgbClr val="231F20"/>
                </a:solidFill>
                <a:cs typeface="Times New Roman"/>
              </a:rPr>
              <a:t>발생</a:t>
            </a:r>
            <a:r>
              <a:rPr lang="en-US" altLang="ko-KR" sz="2000" dirty="0" smtClean="0">
                <a:solidFill>
                  <a:srgbClr val="231F20"/>
                </a:solidFill>
                <a:cs typeface="Times New Roman"/>
              </a:rPr>
              <a:t>: </a:t>
            </a:r>
            <a:r>
              <a:rPr lang="en-US" altLang="ko-KR" sz="2000" i="1" dirty="0" smtClean="0">
                <a:solidFill>
                  <a:srgbClr val="231F20"/>
                </a:solidFill>
                <a:cs typeface="Times New Roman"/>
              </a:rPr>
              <a:t>Ɵ</a:t>
            </a:r>
            <a:r>
              <a:rPr lang="en-US" altLang="ko-KR" sz="2000" dirty="0" smtClean="0">
                <a:solidFill>
                  <a:srgbClr val="231F20"/>
                </a:solidFill>
                <a:cs typeface="함초롬바탕"/>
              </a:rPr>
              <a:t>(</a:t>
            </a:r>
            <a:r>
              <a:rPr lang="en-US" altLang="ko-KR" sz="2000" i="1" dirty="0" smtClean="0">
                <a:solidFill>
                  <a:srgbClr val="231F20"/>
                </a:solidFill>
                <a:cs typeface="Times New Roman"/>
              </a:rPr>
              <a:t>n</a:t>
            </a:r>
            <a:r>
              <a:rPr lang="en-US" altLang="ko-KR" sz="2000" dirty="0" smtClean="0">
                <a:solidFill>
                  <a:srgbClr val="231F20"/>
                </a:solidFill>
                <a:cs typeface="Times New Roman"/>
              </a:rPr>
              <a:t>log</a:t>
            </a:r>
            <a:r>
              <a:rPr lang="en-US" altLang="ko-KR" sz="2000" baseline="-25000" dirty="0" smtClean="0">
                <a:solidFill>
                  <a:srgbClr val="231F20"/>
                </a:solidFill>
                <a:cs typeface="Times New Roman"/>
              </a:rPr>
              <a:t>2</a:t>
            </a:r>
            <a:r>
              <a:rPr lang="en-US" altLang="ko-KR" sz="2000" i="1" dirty="0" smtClean="0">
                <a:solidFill>
                  <a:srgbClr val="231F20"/>
                </a:solidFill>
                <a:cs typeface="Times New Roman"/>
              </a:rPr>
              <a:t>n</a:t>
            </a:r>
            <a:r>
              <a:rPr lang="en-US" altLang="ko-KR" sz="2000" dirty="0" smtClean="0">
                <a:solidFill>
                  <a:srgbClr val="231F20"/>
                </a:solidFill>
                <a:cs typeface="Times New Roman"/>
              </a:rPr>
              <a:t>)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21912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17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합병 정렬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(2/3)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882650" y="1106933"/>
            <a:ext cx="8477250" cy="6347295"/>
            <a:chOff x="911225" y="1098141"/>
            <a:chExt cx="8477250" cy="6347295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1225" y="1098141"/>
              <a:ext cx="8477250" cy="3362325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0750" y="4464111"/>
              <a:ext cx="8458200" cy="29813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404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18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합병 정렬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(3/3)</a:t>
            </a:r>
            <a:endParaRPr lang="ko-KR" altLang="en-US" dirty="0"/>
          </a:p>
        </p:txBody>
      </p:sp>
      <p:sp>
        <p:nvSpPr>
          <p:cNvPr id="7" name="내용 개체 틀 3"/>
          <p:cNvSpPr>
            <a:spLocks noGrp="1"/>
          </p:cNvSpPr>
          <p:nvPr>
            <p:ph idx="1"/>
          </p:nvPr>
        </p:nvSpPr>
        <p:spPr>
          <a:xfrm>
            <a:off x="349251" y="4615079"/>
            <a:ext cx="9601199" cy="3064052"/>
          </a:xfrm>
        </p:spPr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9" name="내용 개체 틀 3"/>
          <p:cNvSpPr txBox="1">
            <a:spLocks/>
          </p:cNvSpPr>
          <p:nvPr/>
        </p:nvSpPr>
        <p:spPr bwMode="gray">
          <a:xfrm>
            <a:off x="349250" y="1191058"/>
            <a:ext cx="9601199" cy="155214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86243" indent="-386243" algn="l" defTabSz="1029980" rtl="0" eaLnBrk="1" latin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q"/>
              <a:defRPr sz="2800" kern="1200" baseline="0">
                <a:solidFill>
                  <a:schemeClr val="tx1"/>
                </a:solidFill>
                <a:latin typeface="Bodoni MT" panose="02070603080606020203" pitchFamily="18" charset="0"/>
                <a:ea typeface="한컴 윤고딕 230" panose="02020603020101020101" pitchFamily="18" charset="-127"/>
                <a:cs typeface="+mn-cs"/>
              </a:defRPr>
            </a:lvl1pPr>
            <a:lvl2pPr marL="836859" indent="-321869" algn="l" defTabSz="1029980" rtl="0" eaLnBrk="1" latin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 2" pitchFamily="18" charset="2"/>
              <a:buChar char=""/>
              <a:defRPr sz="2400" kern="1200" baseline="0">
                <a:solidFill>
                  <a:schemeClr val="tx1"/>
                </a:solidFill>
                <a:latin typeface="Bodoni MT" panose="02070603080606020203" pitchFamily="18" charset="0"/>
                <a:ea typeface="한컴 윤고딕 230" panose="02020603020101020101" pitchFamily="18" charset="-127"/>
                <a:cs typeface="+mn-cs"/>
              </a:defRPr>
            </a:lvl2pPr>
            <a:lvl3pPr marL="1287475" marR="0" indent="-257495" algn="l" defTabSz="102998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65000"/>
                  <a:lumOff val="35000"/>
                </a:schemeClr>
              </a:buClr>
              <a:buSzPct val="70000"/>
              <a:buFont typeface="Wingdings 2" pitchFamily="18" charset="2"/>
              <a:buChar char=""/>
              <a:tabLst/>
              <a:defRPr sz="2400" kern="1200" baseline="0">
                <a:solidFill>
                  <a:schemeClr val="tx1"/>
                </a:solidFill>
                <a:latin typeface="Bodoni MT" panose="02070603080606020203" pitchFamily="18" charset="0"/>
                <a:ea typeface="한컴 윤고딕 230" panose="02020603020101020101" pitchFamily="18" charset="-127"/>
                <a:cs typeface="+mn-cs"/>
              </a:defRPr>
            </a:lvl3pPr>
            <a:lvl4pPr marL="1802465" marR="0" indent="-257495" algn="l" defTabSz="102998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Wingdings 2" pitchFamily="18" charset="2"/>
              <a:buChar char=""/>
              <a:tabLst/>
              <a:defRPr sz="2400" i="0" kern="1200" baseline="0">
                <a:solidFill>
                  <a:schemeClr val="tx1"/>
                </a:solidFill>
                <a:latin typeface="Bodoni MT" panose="02070603080606020203" pitchFamily="18" charset="0"/>
                <a:ea typeface="한컴 윤고딕 230" panose="02020603020101020101" pitchFamily="18" charset="-127"/>
                <a:cs typeface="+mn-cs"/>
              </a:defRPr>
            </a:lvl4pPr>
            <a:lvl5pPr marL="2317455" marR="0" indent="-257495" algn="l" defTabSz="102998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 2" pitchFamily="18" charset="2"/>
              <a:buChar char="¡"/>
              <a:tabLst/>
              <a:defRPr sz="2400" kern="1200" baseline="0">
                <a:solidFill>
                  <a:schemeClr val="tx1"/>
                </a:solidFill>
                <a:latin typeface="Bodoni MT" panose="02070603080606020203" pitchFamily="18" charset="0"/>
                <a:ea typeface="한컴 윤고딕 230" panose="02020603020101020101" pitchFamily="18" charset="-127"/>
                <a:cs typeface="+mn-cs"/>
              </a:defRPr>
            </a:lvl5pPr>
            <a:lvl6pPr marL="2832445" indent="-257495" algn="l" defTabSz="102998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7436" indent="-257495" algn="l" defTabSz="102998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62426" indent="-257495" algn="l" defTabSz="102998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7416" indent="-257495" algn="l" defTabSz="102998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반복 합병 정렬</a:t>
            </a:r>
            <a:endParaRPr lang="en-US" altLang="ko-KR" dirty="0" smtClean="0"/>
          </a:p>
          <a:p>
            <a:pPr lvl="1"/>
            <a:r>
              <a:rPr lang="ko-KR" altLang="en-US" dirty="0"/>
              <a:t>입력 레코드 각각을 크기가 </a:t>
            </a:r>
            <a:r>
              <a:rPr lang="en-US" altLang="ko-KR" dirty="0"/>
              <a:t>1</a:t>
            </a:r>
            <a:r>
              <a:rPr lang="ko-KR" altLang="en-US" dirty="0"/>
              <a:t>인 정렬된 리스트로 간주하고 분할 과정 없이 </a:t>
            </a:r>
            <a:r>
              <a:rPr lang="ko-KR" altLang="en-US" dirty="0" smtClean="0"/>
              <a:t>합병</a:t>
            </a:r>
            <a:endParaRPr lang="en-US" altLang="ko-KR" dirty="0" smtClean="0"/>
          </a:p>
          <a:p>
            <a:pPr lvl="1"/>
            <a:r>
              <a:rPr lang="ko-KR" altLang="en-US" dirty="0"/>
              <a:t>순환 합병 정렬 보다 실행 시간이 적게 </a:t>
            </a:r>
            <a:r>
              <a:rPr lang="ko-KR" altLang="en-US" dirty="0" smtClean="0"/>
              <a:t>걸림</a:t>
            </a:r>
            <a:r>
              <a:rPr lang="en-US" altLang="ko-KR" dirty="0" smtClean="0"/>
              <a:t>. </a:t>
            </a:r>
            <a:r>
              <a:rPr lang="ko-KR" altLang="en-US" dirty="0"/>
              <a:t>다만 </a:t>
            </a:r>
            <a:r>
              <a:rPr lang="ko-KR" altLang="en-US" dirty="0" smtClean="0"/>
              <a:t>대부분의 </a:t>
            </a:r>
            <a:r>
              <a:rPr lang="ko-KR" altLang="en-US" dirty="0"/>
              <a:t>비교 연산은 합병 과정에서 발생하기 때문에 점근 복잡도는 동일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450" y="2946574"/>
            <a:ext cx="4834547" cy="370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32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19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합병 정렬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(4/4)</a:t>
            </a:r>
            <a:endParaRPr lang="ko-KR" altLang="en-US" dirty="0"/>
          </a:p>
        </p:txBody>
      </p:sp>
      <p:sp>
        <p:nvSpPr>
          <p:cNvPr id="7" name="내용 개체 틀 3"/>
          <p:cNvSpPr>
            <a:spLocks noGrp="1"/>
          </p:cNvSpPr>
          <p:nvPr>
            <p:ph idx="1"/>
          </p:nvPr>
        </p:nvSpPr>
        <p:spPr>
          <a:xfrm>
            <a:off x="349251" y="4615079"/>
            <a:ext cx="9601199" cy="3064052"/>
          </a:xfrm>
        </p:spPr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87" y="1405154"/>
            <a:ext cx="85439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24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58850" y="1219201"/>
            <a:ext cx="4800600" cy="6248399"/>
          </a:xfrm>
        </p:spPr>
        <p:txBody>
          <a:bodyPr>
            <a:normAutofit/>
          </a:bodyPr>
          <a:lstStyle/>
          <a:p>
            <a:pPr marL="0" marR="16830" indent="0" algn="just">
              <a:lnSpc>
                <a:spcPct val="120000"/>
              </a:lnSpc>
              <a:buNone/>
            </a:pPr>
            <a:r>
              <a:rPr lang="en-US" altLang="ko-KR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13.1 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정렬의 기본 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개념</a:t>
            </a:r>
            <a:endParaRPr lang="en-US" altLang="ko-KR" dirty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0" marR="16830" indent="0" algn="just">
              <a:lnSpc>
                <a:spcPct val="120000"/>
              </a:lnSpc>
              <a:buNone/>
            </a:pPr>
            <a:r>
              <a:rPr lang="en-US" altLang="ko-KR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13.2 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삽입 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정렬</a:t>
            </a:r>
            <a:endParaRPr lang="en-US" altLang="ko-KR" dirty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0" marR="16830" indent="0" algn="just">
              <a:lnSpc>
                <a:spcPct val="120000"/>
              </a:lnSpc>
              <a:buNone/>
            </a:pPr>
            <a:r>
              <a:rPr lang="en-US" altLang="ko-KR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13.3 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선택 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정렬</a:t>
            </a:r>
            <a:endParaRPr lang="en-US" altLang="ko-KR" dirty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0" marR="16830" indent="0" algn="just">
              <a:lnSpc>
                <a:spcPct val="120000"/>
              </a:lnSpc>
              <a:buNone/>
            </a:pPr>
            <a:r>
              <a:rPr lang="en-US" altLang="ko-KR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13.4 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버블 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정렬</a:t>
            </a:r>
            <a:endParaRPr lang="en-US" altLang="ko-KR" dirty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0" marR="16830" indent="0" algn="just">
              <a:lnSpc>
                <a:spcPct val="120000"/>
              </a:lnSpc>
              <a:buNone/>
            </a:pPr>
            <a:r>
              <a:rPr lang="en-US" altLang="ko-KR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13.5 </a:t>
            </a:r>
            <a:r>
              <a:rPr lang="ko-KR" altLang="en-US" dirty="0" err="1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셸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 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정렬</a:t>
            </a:r>
            <a:endParaRPr lang="en-US" altLang="ko-KR" dirty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0" marR="16830" indent="0" algn="just">
              <a:lnSpc>
                <a:spcPct val="120000"/>
              </a:lnSpc>
              <a:buNone/>
            </a:pPr>
            <a:r>
              <a:rPr lang="en-US" altLang="ko-KR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13.6 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합병 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정렬</a:t>
            </a:r>
            <a:endParaRPr lang="en-US" altLang="ko-KR" dirty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450616" marR="16830" lvl="1" indent="0" algn="just">
              <a:lnSpc>
                <a:spcPct val="120000"/>
              </a:lnSpc>
              <a:buNone/>
            </a:pPr>
            <a:r>
              <a:rPr lang="en-US" altLang="ko-KR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13.6.1 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순환 합병 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정렬</a:t>
            </a:r>
            <a:endParaRPr lang="en-US" altLang="ko-KR" dirty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450616" marR="16830" lvl="1" indent="0" algn="just">
              <a:lnSpc>
                <a:spcPct val="120000"/>
              </a:lnSpc>
              <a:buNone/>
            </a:pPr>
            <a:r>
              <a:rPr lang="en-US" altLang="ko-KR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13.6.2 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반복 합병 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정렬</a:t>
            </a:r>
            <a:endParaRPr lang="en-US" altLang="ko-KR" dirty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0" marR="16830" indent="0" algn="just">
              <a:lnSpc>
                <a:spcPct val="120000"/>
              </a:lnSpc>
              <a:buNone/>
            </a:pPr>
            <a:r>
              <a:rPr lang="en-US" altLang="ko-KR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13.7 </a:t>
            </a:r>
            <a:r>
              <a:rPr lang="ko-KR" altLang="en-US" dirty="0" err="1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퀵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 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정렬</a:t>
            </a:r>
            <a:endParaRPr lang="en-US" altLang="ko-KR" dirty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  <a:p>
            <a:pPr marL="0" marR="16830" indent="0" algn="just">
              <a:lnSpc>
                <a:spcPct val="120000"/>
              </a:lnSpc>
              <a:buNone/>
            </a:pPr>
            <a:r>
              <a:rPr lang="en-US" altLang="ko-KR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13.8 </a:t>
            </a:r>
            <a:r>
              <a:rPr lang="ko-KR" altLang="en-US" dirty="0" err="1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히프</a:t>
            </a:r>
            <a:r>
              <a:rPr lang="ko-KR" altLang="en-US" dirty="0">
                <a:solidFill>
                  <a:srgbClr val="231F20"/>
                </a:solidFill>
                <a:latin typeface="+mn-ea"/>
                <a:ea typeface="+mn-ea"/>
                <a:cs typeface="함초롬바탕"/>
              </a:rPr>
              <a:t> 정렬</a:t>
            </a:r>
            <a:endParaRPr lang="en-US" altLang="ko-KR" dirty="0">
              <a:solidFill>
                <a:srgbClr val="231F20"/>
              </a:solidFill>
              <a:latin typeface="+mn-ea"/>
              <a:ea typeface="+mn-ea"/>
              <a:cs typeface="함초롬바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z="2000" dirty="0" smtClean="0"/>
              <a:t>데이터 구조</a:t>
            </a:r>
            <a:endParaRPr lang="ko-KR" altLang="en-US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9930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20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가장 널리 쓰이는 정렬 </a:t>
            </a:r>
            <a:r>
              <a:rPr lang="ko-KR" altLang="en-US" dirty="0" smtClean="0"/>
              <a:t>기법</a:t>
            </a:r>
            <a:endParaRPr lang="en-US" altLang="ko-KR" dirty="0" smtClean="0"/>
          </a:p>
          <a:p>
            <a:r>
              <a:rPr lang="ko-KR" altLang="en-US" dirty="0"/>
              <a:t>데이터의 크기가 충분히 클 때 평균적으로 가장 성능이 우수한 정렬 </a:t>
            </a:r>
            <a:r>
              <a:rPr lang="ko-KR" altLang="en-US" dirty="0" smtClean="0"/>
              <a:t>기법</a:t>
            </a:r>
            <a:endParaRPr lang="en-US" altLang="ko-KR" dirty="0" smtClean="0"/>
          </a:p>
          <a:p>
            <a:r>
              <a:rPr lang="en-US" altLang="ko-KR" dirty="0"/>
              <a:t>C, C++, Java </a:t>
            </a:r>
            <a:r>
              <a:rPr lang="ko-KR" altLang="en-US" dirty="0"/>
              <a:t>등 거의 모든 언어에서 </a:t>
            </a:r>
            <a:r>
              <a:rPr lang="ko-KR" altLang="en-US" dirty="0" err="1"/>
              <a:t>퀵</a:t>
            </a:r>
            <a:r>
              <a:rPr lang="ko-KR" altLang="en-US" dirty="0"/>
              <a:t> 정렬 혹은 </a:t>
            </a:r>
            <a:r>
              <a:rPr lang="ko-KR" altLang="en-US" dirty="0" err="1"/>
              <a:t>퀵</a:t>
            </a:r>
            <a:r>
              <a:rPr lang="ko-KR" altLang="en-US" dirty="0"/>
              <a:t> 정렬의 변형 알고리즘을 표준 함수로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lvl="1"/>
            <a:r>
              <a:rPr lang="en-US" altLang="ko-KR" dirty="0"/>
              <a:t>C </a:t>
            </a:r>
            <a:r>
              <a:rPr lang="ko-KR" altLang="en-US" dirty="0"/>
              <a:t>언어의 경우 </a:t>
            </a:r>
            <a:r>
              <a:rPr lang="en-US" altLang="ko-KR" dirty="0"/>
              <a:t>&lt;</a:t>
            </a:r>
            <a:r>
              <a:rPr lang="en-US" altLang="ko-KR" dirty="0" err="1"/>
              <a:t>stdlib.h</a:t>
            </a:r>
            <a:r>
              <a:rPr lang="en-US" altLang="ko-KR" dirty="0"/>
              <a:t>&gt; </a:t>
            </a:r>
            <a:r>
              <a:rPr lang="ko-KR" altLang="en-US" dirty="0"/>
              <a:t>라이브러리에 </a:t>
            </a:r>
            <a:r>
              <a:rPr lang="en-US" altLang="ko-KR" dirty="0" err="1"/>
              <a:t>qsort</a:t>
            </a:r>
            <a:r>
              <a:rPr lang="en-US" altLang="ko-KR" dirty="0"/>
              <a:t> </a:t>
            </a:r>
            <a:r>
              <a:rPr lang="ko-KR" altLang="en-US" dirty="0"/>
              <a:t>란 이름으로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ko-KR" altLang="en-US" dirty="0"/>
              <a:t>전체 입력 리스트를 두 리스트로 분할하고 각각을 </a:t>
            </a:r>
            <a:r>
              <a:rPr lang="ko-KR" altLang="en-US" dirty="0" err="1"/>
              <a:t>퀵</a:t>
            </a:r>
            <a:r>
              <a:rPr lang="ko-KR" altLang="en-US" dirty="0"/>
              <a:t> </a:t>
            </a:r>
            <a:r>
              <a:rPr lang="ko-KR" altLang="en-US" dirty="0" smtClean="0"/>
              <a:t>정렬</a:t>
            </a:r>
            <a:endParaRPr lang="en-US" altLang="ko-KR" dirty="0" smtClean="0"/>
          </a:p>
          <a:p>
            <a:pPr lvl="1"/>
            <a:r>
              <a:rPr lang="ko-KR" altLang="en-US" dirty="0"/>
              <a:t>분할 후 각각을 합병 정렬한 다음 두 정렬 리스트를 하나로 합치는 순환 합병 정렬과 </a:t>
            </a:r>
            <a:r>
              <a:rPr lang="ko-KR" altLang="en-US" dirty="0" smtClean="0"/>
              <a:t>유사</a:t>
            </a:r>
            <a:r>
              <a:rPr lang="en-US" altLang="ko-KR" dirty="0" smtClean="0"/>
              <a:t>. but,</a:t>
            </a:r>
          </a:p>
          <a:p>
            <a:pPr lvl="2"/>
            <a:r>
              <a:rPr lang="ko-KR" altLang="en-US" dirty="0"/>
              <a:t>두 정렬 리스트를 하나로 합치는 결합 과정이 </a:t>
            </a:r>
            <a:r>
              <a:rPr lang="ko-KR" altLang="en-US" dirty="0" smtClean="0"/>
              <a:t>없다</a:t>
            </a:r>
            <a:endParaRPr lang="en-US" altLang="ko-KR" dirty="0" smtClean="0"/>
          </a:p>
          <a:p>
            <a:pPr lvl="2"/>
            <a:r>
              <a:rPr lang="ko-KR" altLang="en-US" dirty="0"/>
              <a:t>분할된 리스트의 크기가 일정하지 </a:t>
            </a:r>
            <a:r>
              <a:rPr lang="ko-KR" altLang="en-US" dirty="0" smtClean="0"/>
              <a:t>않다</a:t>
            </a:r>
            <a:endParaRPr lang="en-US" altLang="ko-KR" dirty="0" smtClean="0"/>
          </a:p>
          <a:p>
            <a:pPr lvl="1"/>
            <a:r>
              <a:rPr lang="ko-KR" altLang="en-US" dirty="0"/>
              <a:t>분할할 때마다 원소 하나의 위치가 결정 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퀵</a:t>
            </a:r>
            <a:r>
              <a:rPr lang="ko-KR" altLang="en-US" dirty="0" smtClean="0"/>
              <a:t> 정렬</a:t>
            </a:r>
            <a:r>
              <a:rPr lang="en-US" altLang="ko-KR" dirty="0" smtClean="0"/>
              <a:t>(1/7)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490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21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분할</a:t>
            </a:r>
            <a:r>
              <a:rPr lang="en-US" altLang="ko-KR" dirty="0" smtClean="0"/>
              <a:t> </a:t>
            </a:r>
            <a:r>
              <a:rPr lang="ko-KR" altLang="en-US" dirty="0" smtClean="0"/>
              <a:t>트리</a:t>
            </a:r>
            <a:endParaRPr lang="en-US" altLang="ko-KR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퀵</a:t>
            </a:r>
            <a:r>
              <a:rPr lang="ko-KR" altLang="en-US" dirty="0" smtClean="0"/>
              <a:t> 정렬</a:t>
            </a:r>
            <a:r>
              <a:rPr lang="en-US" altLang="ko-KR" dirty="0" smtClean="0"/>
              <a:t>(2/7)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" y="1819925"/>
            <a:ext cx="8382727" cy="461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210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22</a:t>
            </a:fld>
            <a:endParaRPr lang="en-US" altLang="ko-KR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퀵</a:t>
            </a:r>
            <a:r>
              <a:rPr lang="ko-KR" altLang="en-US" dirty="0" smtClean="0"/>
              <a:t> 정렬</a:t>
            </a:r>
            <a:r>
              <a:rPr lang="en-US" altLang="ko-KR" dirty="0" smtClean="0"/>
              <a:t>(3/7)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50" y="1012932"/>
            <a:ext cx="8210550" cy="675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242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23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i="1" dirty="0">
                <a:solidFill>
                  <a:srgbClr val="231F20"/>
                </a:solidFill>
                <a:cs typeface="Times New Roman"/>
              </a:rPr>
              <a:t>partition</a:t>
            </a:r>
            <a:r>
              <a:rPr lang="ko-KR" altLang="en-US" i="1" dirty="0">
                <a:solidFill>
                  <a:srgbClr val="231F20"/>
                </a:solidFill>
                <a:cs typeface="Times New Roman"/>
              </a:rPr>
              <a:t> </a:t>
            </a:r>
            <a:r>
              <a:rPr lang="ko-KR" altLang="en-US" dirty="0">
                <a:solidFill>
                  <a:srgbClr val="231F20"/>
                </a:solidFill>
                <a:cs typeface="함초롬바탕"/>
              </a:rPr>
              <a:t>함수</a:t>
            </a:r>
            <a:r>
              <a:rPr lang="en-US" altLang="ko-KR" dirty="0">
                <a:solidFill>
                  <a:srgbClr val="231F20"/>
                </a:solidFill>
                <a:cs typeface="함초롬바탕"/>
              </a:rPr>
              <a:t>: </a:t>
            </a:r>
            <a:r>
              <a:rPr lang="en-US" altLang="ko-KR" i="1" dirty="0">
                <a:solidFill>
                  <a:srgbClr val="231F20"/>
                </a:solidFill>
                <a:cs typeface="Times New Roman"/>
              </a:rPr>
              <a:t>O</a:t>
            </a:r>
            <a:r>
              <a:rPr lang="en-US" altLang="ko-KR" dirty="0">
                <a:solidFill>
                  <a:srgbClr val="231F20"/>
                </a:solidFill>
                <a:cs typeface="함초롬바탕"/>
              </a:rPr>
              <a:t>(</a:t>
            </a:r>
            <a:r>
              <a:rPr lang="en-US" altLang="ko-KR" dirty="0">
                <a:solidFill>
                  <a:srgbClr val="231F20"/>
                </a:solidFill>
                <a:cs typeface="Times New Roman"/>
              </a:rPr>
              <a:t>1</a:t>
            </a:r>
            <a:r>
              <a:rPr lang="en-US" altLang="ko-KR" dirty="0">
                <a:solidFill>
                  <a:srgbClr val="231F20"/>
                </a:solidFill>
                <a:cs typeface="함초롬바탕"/>
              </a:rPr>
              <a:t>)</a:t>
            </a:r>
            <a:r>
              <a:rPr lang="ko-KR" altLang="en-US" dirty="0">
                <a:solidFill>
                  <a:srgbClr val="231F20"/>
                </a:solidFill>
                <a:cs typeface="함초롬바탕"/>
              </a:rPr>
              <a:t>의 추가 공간만으로 분할</a:t>
            </a:r>
            <a:endParaRPr lang="en-US" altLang="ko-KR" dirty="0">
              <a:solidFill>
                <a:srgbClr val="231F20"/>
              </a:solidFill>
              <a:cs typeface="함초롬바탕"/>
            </a:endParaRPr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퀵</a:t>
            </a:r>
            <a:r>
              <a:rPr lang="ko-KR" altLang="en-US" dirty="0" smtClean="0"/>
              <a:t> 정렬</a:t>
            </a:r>
            <a:r>
              <a:rPr lang="en-US" altLang="ko-KR" dirty="0" smtClean="0"/>
              <a:t>(4/7)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972" y="1752600"/>
            <a:ext cx="6567915" cy="596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78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24</a:t>
            </a:fld>
            <a:endParaRPr lang="en-US" altLang="ko-KR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925" y="1560512"/>
            <a:ext cx="8705850" cy="5133975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퀵</a:t>
            </a:r>
            <a:r>
              <a:rPr lang="ko-KR" altLang="en-US" dirty="0" smtClean="0"/>
              <a:t> 정렬</a:t>
            </a:r>
            <a:r>
              <a:rPr lang="en-US" altLang="ko-KR" dirty="0" smtClean="0"/>
              <a:t>(5/7)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99134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25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복잡도 분석</a:t>
            </a:r>
            <a:endParaRPr lang="en-US" altLang="ko-KR" sz="2400" dirty="0"/>
          </a:p>
          <a:p>
            <a:pPr marL="145577" marR="16830" lvl="1" indent="0" algn="just">
              <a:lnSpc>
                <a:spcPct val="142000"/>
              </a:lnSpc>
              <a:spcBef>
                <a:spcPts val="636"/>
              </a:spcBef>
              <a:buNone/>
            </a:pPr>
            <a:r>
              <a:rPr lang="en-US" altLang="ko-KR" sz="2000" dirty="0" smtClean="0">
                <a:cs typeface="함초롬바탕"/>
              </a:rPr>
              <a:t>1</a:t>
            </a:r>
            <a:r>
              <a:rPr lang="en-US" altLang="ko-KR" sz="2000" dirty="0">
                <a:cs typeface="함초롬바탕"/>
              </a:rPr>
              <a:t>) </a:t>
            </a:r>
            <a:r>
              <a:rPr lang="ko-KR" altLang="en-US" sz="2000" dirty="0">
                <a:cs typeface="함초롬바탕"/>
              </a:rPr>
              <a:t>최선의 경우 분석</a:t>
            </a:r>
          </a:p>
          <a:p>
            <a:pPr marL="918062" marR="20196" lvl="2" algn="just">
              <a:lnSpc>
                <a:spcPct val="142000"/>
              </a:lnSpc>
              <a:spcBef>
                <a:spcPts val="636"/>
              </a:spcBef>
            </a:pPr>
            <a:r>
              <a:rPr lang="ko-KR" altLang="en-US" sz="2000" dirty="0">
                <a:cs typeface="함초롬바탕"/>
              </a:rPr>
              <a:t>분할 </a:t>
            </a:r>
            <a:r>
              <a:rPr lang="ko-KR" altLang="en-US" sz="2000" dirty="0" err="1">
                <a:cs typeface="함초롬바탕"/>
              </a:rPr>
              <a:t>트리의</a:t>
            </a:r>
            <a:r>
              <a:rPr lang="ko-KR" altLang="en-US" sz="2000" dirty="0">
                <a:cs typeface="함초롬바탕"/>
              </a:rPr>
              <a:t> 높이가 최대한 </a:t>
            </a:r>
            <a:r>
              <a:rPr lang="ko-KR" altLang="en-US" sz="2000" dirty="0" smtClean="0">
                <a:cs typeface="함초롬바탕"/>
              </a:rPr>
              <a:t>낮아야 함 </a:t>
            </a:r>
            <a:r>
              <a:rPr lang="en-US" altLang="ko-KR" sz="2000" dirty="0">
                <a:cs typeface="함초롬바탕"/>
                <a:sym typeface="Wingdings" panose="05000000000000000000" pitchFamily="2" charset="2"/>
              </a:rPr>
              <a:t></a:t>
            </a:r>
            <a:r>
              <a:rPr lang="ko-KR" altLang="en-US" sz="2000" dirty="0">
                <a:cs typeface="함초롬바탕"/>
              </a:rPr>
              <a:t> 합병정렬처럼 분할이 절반씩 이루어져야 함</a:t>
            </a:r>
            <a:endParaRPr lang="en-US" altLang="ko-KR" sz="2000" dirty="0">
              <a:cs typeface="함초롬바탕"/>
            </a:endParaRPr>
          </a:p>
          <a:p>
            <a:pPr marL="918062" marR="20196" lvl="2" algn="just">
              <a:lnSpc>
                <a:spcPct val="142000"/>
              </a:lnSpc>
              <a:spcBef>
                <a:spcPts val="636"/>
              </a:spcBef>
            </a:pPr>
            <a:r>
              <a:rPr lang="ko-KR" altLang="en-US" sz="2000" dirty="0" smtClean="0">
                <a:cs typeface="Times New Roman"/>
              </a:rPr>
              <a:t>트리 높이는 </a:t>
            </a:r>
            <a:r>
              <a:rPr lang="en-US" altLang="ko-KR" sz="2000" i="1" dirty="0" smtClean="0">
                <a:cs typeface="Times New Roman"/>
              </a:rPr>
              <a:t>Ɵ</a:t>
            </a:r>
            <a:r>
              <a:rPr lang="en-US" altLang="ko-KR" sz="2000" dirty="0" smtClean="0">
                <a:cs typeface="함초롬바탕"/>
              </a:rPr>
              <a:t>(</a:t>
            </a:r>
            <a:r>
              <a:rPr lang="en-US" altLang="ko-KR" sz="2000" dirty="0">
                <a:cs typeface="Times New Roman"/>
              </a:rPr>
              <a:t>log</a:t>
            </a:r>
            <a:r>
              <a:rPr lang="en-US" altLang="ko-KR" sz="2000" baseline="-25000" dirty="0">
                <a:cs typeface="Times New Roman"/>
              </a:rPr>
              <a:t>2</a:t>
            </a:r>
            <a:r>
              <a:rPr lang="en-US" altLang="ko-KR" sz="2000" i="1" dirty="0">
                <a:cs typeface="Times New Roman"/>
              </a:rPr>
              <a:t>n</a:t>
            </a:r>
            <a:r>
              <a:rPr lang="en-US" altLang="ko-KR" sz="2000" dirty="0" smtClean="0">
                <a:cs typeface="함초롬바탕"/>
              </a:rPr>
              <a:t>)</a:t>
            </a:r>
            <a:r>
              <a:rPr lang="ko-KR" altLang="en-US" sz="2000" dirty="0" smtClean="0">
                <a:cs typeface="함초롬바탕"/>
              </a:rPr>
              <a:t>이고 각 레벨에서의 비교횟수는 </a:t>
            </a:r>
            <a:r>
              <a:rPr lang="en-US" altLang="ko-KR" sz="2000" i="1" dirty="0" smtClean="0">
                <a:cs typeface="Times New Roman"/>
              </a:rPr>
              <a:t>Ɵ</a:t>
            </a:r>
            <a:r>
              <a:rPr lang="en-US" altLang="ko-KR" sz="2000" dirty="0" smtClean="0">
                <a:cs typeface="함초롬바탕"/>
              </a:rPr>
              <a:t>(</a:t>
            </a:r>
            <a:r>
              <a:rPr lang="en-US" altLang="ko-KR" sz="2000" i="1" dirty="0" smtClean="0">
                <a:cs typeface="Times New Roman"/>
              </a:rPr>
              <a:t>n</a:t>
            </a:r>
            <a:r>
              <a:rPr lang="en-US" altLang="ko-KR" sz="2000" dirty="0" smtClean="0">
                <a:cs typeface="함초롬바탕"/>
              </a:rPr>
              <a:t>) </a:t>
            </a:r>
            <a:r>
              <a:rPr lang="en-US" altLang="ko-KR" sz="2000" dirty="0" smtClean="0">
                <a:cs typeface="함초롬바탕"/>
                <a:sym typeface="Wingdings" panose="05000000000000000000" pitchFamily="2" charset="2"/>
              </a:rPr>
              <a:t></a:t>
            </a:r>
            <a:r>
              <a:rPr lang="ko-KR" altLang="en-US" sz="2000" dirty="0" smtClean="0">
                <a:cs typeface="Times New Roman"/>
              </a:rPr>
              <a:t> </a:t>
            </a:r>
            <a:r>
              <a:rPr lang="en-US" altLang="ko-KR" sz="2000" i="1" dirty="0" smtClean="0">
                <a:cs typeface="Times New Roman"/>
              </a:rPr>
              <a:t>Ɵ</a:t>
            </a:r>
            <a:r>
              <a:rPr lang="en-US" altLang="ko-KR" sz="2000" dirty="0" smtClean="0">
                <a:cs typeface="함초롬바탕"/>
              </a:rPr>
              <a:t>(</a:t>
            </a:r>
            <a:r>
              <a:rPr lang="en-US" altLang="ko-KR" sz="2000" i="1" dirty="0" smtClean="0">
                <a:cs typeface="Times New Roman"/>
              </a:rPr>
              <a:t>n</a:t>
            </a:r>
            <a:r>
              <a:rPr lang="en-US" altLang="ko-KR" sz="2000" dirty="0" smtClean="0">
                <a:cs typeface="Times New Roman"/>
              </a:rPr>
              <a:t>log</a:t>
            </a:r>
            <a:r>
              <a:rPr lang="en-US" altLang="ko-KR" sz="2000" baseline="-25000" dirty="0" smtClean="0">
                <a:cs typeface="Times New Roman"/>
              </a:rPr>
              <a:t>2</a:t>
            </a:r>
            <a:r>
              <a:rPr lang="en-US" altLang="ko-KR" sz="2000" i="1" dirty="0" smtClean="0">
                <a:cs typeface="Times New Roman"/>
              </a:rPr>
              <a:t>n</a:t>
            </a:r>
            <a:r>
              <a:rPr lang="en-US" altLang="ko-KR" sz="2000" dirty="0">
                <a:cs typeface="함초롬바탕"/>
              </a:rPr>
              <a:t>) </a:t>
            </a:r>
            <a:endParaRPr lang="en-US" altLang="ko-KR" sz="2000" dirty="0" smtClean="0">
              <a:cs typeface="함초롬바탕"/>
            </a:endParaRPr>
          </a:p>
          <a:p>
            <a:pPr marL="145577" lvl="1" indent="0">
              <a:lnSpc>
                <a:spcPct val="142000"/>
              </a:lnSpc>
              <a:spcBef>
                <a:spcPts val="636"/>
              </a:spcBef>
              <a:buNone/>
            </a:pPr>
            <a:r>
              <a:rPr lang="en-US" altLang="ko-KR" sz="2000" dirty="0" smtClean="0">
                <a:cs typeface="함초롬바탕"/>
              </a:rPr>
              <a:t>2</a:t>
            </a:r>
            <a:r>
              <a:rPr lang="en-US" altLang="ko-KR" sz="2000" dirty="0">
                <a:cs typeface="함초롬바탕"/>
              </a:rPr>
              <a:t>) </a:t>
            </a:r>
            <a:r>
              <a:rPr lang="ko-KR" altLang="en-US" sz="2000" dirty="0">
                <a:cs typeface="함초롬바탕"/>
              </a:rPr>
              <a:t>최악의 경우 분석</a:t>
            </a:r>
            <a:endParaRPr lang="ko-KR" altLang="en-US" sz="2000" b="1" dirty="0">
              <a:cs typeface="함초롬바탕"/>
            </a:endParaRPr>
          </a:p>
          <a:p>
            <a:pPr marL="918062" lvl="2">
              <a:lnSpc>
                <a:spcPct val="142000"/>
              </a:lnSpc>
              <a:spcBef>
                <a:spcPts val="636"/>
              </a:spcBef>
            </a:pPr>
            <a:r>
              <a:rPr lang="ko-KR" altLang="en-US" sz="2000" dirty="0">
                <a:cs typeface="함초롬바탕"/>
              </a:rPr>
              <a:t>분할이 완전히 불균형적으로 일어나서 매번 한쪽은 원소가 아예 없는 경우</a:t>
            </a:r>
            <a:endParaRPr lang="en-US" altLang="ko-KR" sz="2000" dirty="0">
              <a:cs typeface="함초롬바탕"/>
            </a:endParaRPr>
          </a:p>
          <a:p>
            <a:pPr marL="918062" lvl="2">
              <a:lnSpc>
                <a:spcPct val="142000"/>
              </a:lnSpc>
              <a:spcBef>
                <a:spcPts val="636"/>
              </a:spcBef>
            </a:pPr>
            <a:r>
              <a:rPr lang="ko-KR" altLang="en-US" sz="2000" dirty="0">
                <a:cs typeface="함초롬바탕"/>
              </a:rPr>
              <a:t>예</a:t>
            </a:r>
            <a:r>
              <a:rPr lang="en-US" altLang="ko-KR" sz="2000" dirty="0">
                <a:cs typeface="함초롬바탕"/>
              </a:rPr>
              <a:t>)</a:t>
            </a:r>
            <a:r>
              <a:rPr lang="ko-KR" altLang="en-US" sz="2000" dirty="0">
                <a:cs typeface="함초롬바탕"/>
              </a:rPr>
              <a:t> 처음부터 정렬되어 있거나 역순으로 정렬</a:t>
            </a:r>
            <a:endParaRPr lang="en-US" altLang="ko-KR" sz="2000" dirty="0">
              <a:cs typeface="함초롬바탕"/>
            </a:endParaRPr>
          </a:p>
          <a:p>
            <a:pPr marL="918062" lvl="2">
              <a:lnSpc>
                <a:spcPct val="142000"/>
              </a:lnSpc>
              <a:spcBef>
                <a:spcPts val="636"/>
              </a:spcBef>
            </a:pPr>
            <a:r>
              <a:rPr lang="ko-KR" altLang="en-US" sz="2000" dirty="0" smtClean="0">
                <a:cs typeface="함초롬바탕"/>
              </a:rPr>
              <a:t>비교횟수 </a:t>
            </a:r>
            <a:r>
              <a:rPr lang="en-US" altLang="ko-KR" sz="2000" dirty="0" smtClean="0">
                <a:cs typeface="함초롬바탕"/>
              </a:rPr>
              <a:t>=                                                                        </a:t>
            </a:r>
            <a:r>
              <a:rPr lang="en-US" altLang="ko-KR" sz="2000" dirty="0" smtClean="0">
                <a:cs typeface="함초롬바탕"/>
                <a:sym typeface="Wingdings" panose="05000000000000000000" pitchFamily="2" charset="2"/>
              </a:rPr>
              <a:t></a:t>
            </a:r>
            <a:r>
              <a:rPr lang="en-US" altLang="ko-KR" sz="2000" dirty="0" smtClean="0">
                <a:cs typeface="함초롬바탕"/>
              </a:rPr>
              <a:t> </a:t>
            </a:r>
            <a:r>
              <a:rPr lang="en-US" altLang="ko-KR" sz="2000" i="1" dirty="0" smtClean="0">
                <a:cs typeface="Times New Roman"/>
              </a:rPr>
              <a:t>Ɵ</a:t>
            </a:r>
            <a:r>
              <a:rPr lang="en-US" altLang="ko-KR" sz="2000" dirty="0" smtClean="0">
                <a:cs typeface="함초롬바탕"/>
              </a:rPr>
              <a:t>(</a:t>
            </a:r>
            <a:r>
              <a:rPr lang="en-US" altLang="ko-KR" sz="2000" i="1" dirty="0" smtClean="0">
                <a:cs typeface="Times New Roman"/>
              </a:rPr>
              <a:t>n</a:t>
            </a:r>
            <a:r>
              <a:rPr lang="en-US" altLang="ko-KR" sz="2000" baseline="30000" dirty="0" smtClean="0">
                <a:cs typeface="Times New Roman"/>
              </a:rPr>
              <a:t>2</a:t>
            </a:r>
            <a:r>
              <a:rPr lang="en-US" altLang="ko-KR" sz="2000" dirty="0" smtClean="0">
                <a:cs typeface="함초롬바탕"/>
              </a:rPr>
              <a:t>)</a:t>
            </a:r>
          </a:p>
          <a:p>
            <a:pPr marL="145577" lvl="1" indent="0">
              <a:lnSpc>
                <a:spcPct val="142000"/>
              </a:lnSpc>
              <a:spcBef>
                <a:spcPts val="636"/>
              </a:spcBef>
              <a:buNone/>
            </a:pPr>
            <a:r>
              <a:rPr lang="en-US" altLang="ko-KR" sz="2000" dirty="0" smtClean="0">
                <a:cs typeface="함초롬바탕"/>
              </a:rPr>
              <a:t>3) </a:t>
            </a:r>
            <a:r>
              <a:rPr lang="ko-KR" altLang="en-US" sz="2000" dirty="0" smtClean="0">
                <a:cs typeface="함초롬바탕"/>
              </a:rPr>
              <a:t>평균적인 </a:t>
            </a:r>
            <a:r>
              <a:rPr lang="ko-KR" altLang="en-US" sz="2000" dirty="0">
                <a:cs typeface="함초롬바탕"/>
              </a:rPr>
              <a:t>경우 분석</a:t>
            </a:r>
            <a:endParaRPr lang="ko-KR" altLang="en-US" sz="2000" b="1" dirty="0">
              <a:cs typeface="함초롬바탕"/>
            </a:endParaRPr>
          </a:p>
          <a:p>
            <a:pPr marL="918062" marR="20196" lvl="2" algn="just">
              <a:lnSpc>
                <a:spcPct val="142000"/>
              </a:lnSpc>
              <a:spcBef>
                <a:spcPts val="636"/>
              </a:spcBef>
            </a:pPr>
            <a:r>
              <a:rPr lang="en-US" altLang="ko-KR" sz="2000" i="1" dirty="0">
                <a:solidFill>
                  <a:srgbClr val="C00000"/>
                </a:solidFill>
                <a:cs typeface="Times New Roman"/>
              </a:rPr>
              <a:t>Ɵ</a:t>
            </a:r>
            <a:r>
              <a:rPr lang="en-US" altLang="ko-KR" sz="2000" dirty="0">
                <a:solidFill>
                  <a:srgbClr val="C00000"/>
                </a:solidFill>
                <a:cs typeface="함초롬바탕"/>
              </a:rPr>
              <a:t>(</a:t>
            </a:r>
            <a:r>
              <a:rPr lang="en-US" altLang="ko-KR" sz="2000" i="1" dirty="0">
                <a:solidFill>
                  <a:srgbClr val="C00000"/>
                </a:solidFill>
                <a:cs typeface="Times New Roman"/>
              </a:rPr>
              <a:t>n</a:t>
            </a:r>
            <a:r>
              <a:rPr lang="en-US" altLang="ko-KR" sz="2000" dirty="0">
                <a:solidFill>
                  <a:srgbClr val="C00000"/>
                </a:solidFill>
                <a:cs typeface="Times New Roman"/>
              </a:rPr>
              <a:t>log</a:t>
            </a:r>
            <a:r>
              <a:rPr lang="en-US" altLang="ko-KR" sz="2000" baseline="-25000" dirty="0">
                <a:solidFill>
                  <a:srgbClr val="C00000"/>
                </a:solidFill>
                <a:cs typeface="Times New Roman"/>
              </a:rPr>
              <a:t>2</a:t>
            </a:r>
            <a:r>
              <a:rPr lang="en-US" altLang="ko-KR" sz="2000" i="1" dirty="0">
                <a:solidFill>
                  <a:srgbClr val="C00000"/>
                </a:solidFill>
                <a:cs typeface="Times New Roman"/>
              </a:rPr>
              <a:t>n</a:t>
            </a:r>
            <a:r>
              <a:rPr lang="en-US" altLang="ko-KR" sz="2000" dirty="0">
                <a:solidFill>
                  <a:srgbClr val="C00000"/>
                </a:solidFill>
                <a:cs typeface="함초롬바탕"/>
              </a:rPr>
              <a:t>) </a:t>
            </a:r>
          </a:p>
          <a:p>
            <a:pPr marL="467446" lvl="1">
              <a:lnSpc>
                <a:spcPct val="142000"/>
              </a:lnSpc>
              <a:spcBef>
                <a:spcPts val="636"/>
              </a:spcBef>
            </a:pPr>
            <a:endParaRPr lang="ko-KR" altLang="en-US" sz="2000" dirty="0">
              <a:cs typeface="함초롬바탕"/>
            </a:endParaRPr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  <a:r>
              <a:rPr lang="en-US" altLang="ko-KR" dirty="0" smtClean="0"/>
              <a:t>(6/7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211" y="4648200"/>
            <a:ext cx="41624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5131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26</a:t>
            </a:fld>
            <a:endParaRPr lang="en-US" altLang="ko-KR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4718" y="2008956"/>
            <a:ext cx="7090263" cy="4237087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  <a:r>
              <a:rPr lang="en-US" altLang="ko-KR" dirty="0" smtClean="0"/>
              <a:t>(7/7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21064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27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 리스트를 </a:t>
            </a:r>
            <a:r>
              <a:rPr lang="ko-KR" altLang="en-US" u="sng" dirty="0"/>
              <a:t>최대 </a:t>
            </a:r>
            <a:r>
              <a:rPr lang="ko-KR" altLang="en-US" u="sng" dirty="0" err="1"/>
              <a:t>히프</a:t>
            </a:r>
            <a:r>
              <a:rPr lang="ko-KR" altLang="en-US" u="sng" dirty="0"/>
              <a:t> </a:t>
            </a:r>
            <a:r>
              <a:rPr lang="ko-KR" altLang="en-US" dirty="0"/>
              <a:t>또는 최소 </a:t>
            </a:r>
            <a:r>
              <a:rPr lang="ko-KR" altLang="en-US" dirty="0" err="1"/>
              <a:t>히프로</a:t>
            </a:r>
            <a:r>
              <a:rPr lang="ko-KR" altLang="en-US" dirty="0"/>
              <a:t> 변환한 후 차례대로 </a:t>
            </a:r>
            <a:r>
              <a:rPr lang="ko-KR" altLang="en-US" dirty="0" err="1"/>
              <a:t>히프에서</a:t>
            </a:r>
            <a:r>
              <a:rPr lang="ko-KR" altLang="en-US" dirty="0"/>
              <a:t> 원소를 제거하여 저장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히프</a:t>
            </a:r>
            <a:r>
              <a:rPr lang="ko-KR" altLang="en-US" dirty="0" smtClean="0"/>
              <a:t> 정렬</a:t>
            </a:r>
            <a:r>
              <a:rPr lang="en-US" altLang="ko-KR" dirty="0" smtClean="0"/>
              <a:t>(1/5)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50" y="2393311"/>
            <a:ext cx="84963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7038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28</a:t>
            </a:fld>
            <a:endParaRPr lang="en-US" altLang="ko-KR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히프</a:t>
            </a:r>
            <a:r>
              <a:rPr lang="ko-KR" altLang="en-US" dirty="0" smtClean="0"/>
              <a:t> 정렬</a:t>
            </a:r>
            <a:r>
              <a:rPr lang="en-US" altLang="ko-KR" dirty="0" smtClean="0"/>
              <a:t>(2/5)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806450" y="914400"/>
            <a:ext cx="8359775" cy="6783893"/>
            <a:chOff x="654050" y="304800"/>
            <a:chExt cx="8512175" cy="693199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4050" y="304800"/>
              <a:ext cx="8505825" cy="5438775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9925" y="5617541"/>
              <a:ext cx="8496300" cy="1619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43716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29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 리스트를 최대 </a:t>
            </a:r>
            <a:r>
              <a:rPr lang="ko-KR" altLang="en-US" dirty="0" err="1"/>
              <a:t>히프로</a:t>
            </a:r>
            <a:r>
              <a:rPr lang="ko-KR" altLang="en-US" dirty="0"/>
              <a:t> 조정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히프</a:t>
            </a:r>
            <a:r>
              <a:rPr lang="ko-KR" altLang="en-US" dirty="0" smtClean="0"/>
              <a:t> 정렬</a:t>
            </a:r>
            <a:r>
              <a:rPr lang="en-US" altLang="ko-KR" dirty="0" smtClean="0"/>
              <a:t>(3/5)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0" y="1823876"/>
            <a:ext cx="9550785" cy="585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772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3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정렬의 기본 개념</a:t>
            </a:r>
            <a:endParaRPr lang="ko-KR" altLang="en-US" dirty="0"/>
          </a:p>
        </p:txBody>
      </p:sp>
      <p:sp>
        <p:nvSpPr>
          <p:cNvPr id="7" name="내용 개체 틀 3"/>
          <p:cNvSpPr>
            <a:spLocks noGrp="1"/>
          </p:cNvSpPr>
          <p:nvPr>
            <p:ph idx="1"/>
          </p:nvPr>
        </p:nvSpPr>
        <p:spPr>
          <a:xfrm>
            <a:off x="349250" y="1191059"/>
            <a:ext cx="9601199" cy="5590741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정렬</a:t>
            </a:r>
            <a:r>
              <a:rPr lang="en-US" altLang="ko-KR" dirty="0"/>
              <a:t>(sorting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비교할 </a:t>
            </a:r>
            <a:r>
              <a:rPr lang="ko-KR" altLang="en-US" dirty="0"/>
              <a:t>수 있는 데이터 집합을 입력으로 받아 순서화 하려는 기준에 의해 오름차순이나 내림차순으로 재배열하는 </a:t>
            </a:r>
            <a:r>
              <a:rPr lang="ko-KR" altLang="en-US" dirty="0" smtClean="0"/>
              <a:t>연산</a:t>
            </a:r>
            <a:endParaRPr lang="en-US" altLang="ko-KR" dirty="0" smtClean="0"/>
          </a:p>
          <a:p>
            <a:pPr lvl="1"/>
            <a:r>
              <a:rPr lang="ko-KR" altLang="en-US" dirty="0"/>
              <a:t>일상생활에서도 많이 사용되는 가장 기본적인 알고리즘 가운데 </a:t>
            </a:r>
            <a:r>
              <a:rPr lang="ko-KR" altLang="en-US" dirty="0" smtClean="0"/>
              <a:t>하나</a:t>
            </a:r>
            <a:endParaRPr lang="en-US" altLang="ko-KR" dirty="0" smtClean="0"/>
          </a:p>
          <a:p>
            <a:pPr lvl="1"/>
            <a:r>
              <a:rPr lang="ko-KR" altLang="en-US" dirty="0"/>
              <a:t>입력 </a:t>
            </a:r>
            <a:r>
              <a:rPr lang="ko-KR" altLang="en-US" dirty="0" smtClean="0"/>
              <a:t>리스트 구조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분류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내부 </a:t>
            </a:r>
            <a:r>
              <a:rPr lang="ko-KR" altLang="en-US" dirty="0"/>
              <a:t>정렬</a:t>
            </a:r>
            <a:r>
              <a:rPr lang="en-US" altLang="ko-KR" dirty="0"/>
              <a:t>(internal sorting</a:t>
            </a:r>
            <a:r>
              <a:rPr lang="en-US" altLang="ko-KR" dirty="0" smtClean="0"/>
              <a:t>) vs. </a:t>
            </a:r>
            <a:r>
              <a:rPr lang="ko-KR" altLang="en-US" dirty="0" smtClean="0"/>
              <a:t>외부 </a:t>
            </a:r>
            <a:r>
              <a:rPr lang="ko-KR" altLang="en-US" dirty="0"/>
              <a:t>정렬</a:t>
            </a:r>
            <a:r>
              <a:rPr lang="en-US" altLang="ko-KR" dirty="0"/>
              <a:t>(external sorting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비교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기반 정렬 </a:t>
            </a:r>
            <a:r>
              <a:rPr lang="en-US" altLang="ko-KR" dirty="0" smtClean="0"/>
              <a:t>vs. </a:t>
            </a:r>
            <a:r>
              <a:rPr lang="ko-KR" altLang="en-US" dirty="0" smtClean="0"/>
              <a:t>분포</a:t>
            </a:r>
            <a:r>
              <a:rPr lang="en-US" altLang="ko-KR" dirty="0" smtClean="0"/>
              <a:t>(</a:t>
            </a:r>
            <a:r>
              <a:rPr lang="ko-KR" altLang="en-US" dirty="0" smtClean="0"/>
              <a:t>분배</a:t>
            </a:r>
            <a:r>
              <a:rPr lang="en-US" altLang="ko-KR" dirty="0" smtClean="0"/>
              <a:t>) </a:t>
            </a:r>
            <a:r>
              <a:rPr lang="ko-KR" altLang="en-US" dirty="0" smtClean="0"/>
              <a:t>기반 정렬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50" y="3362954"/>
            <a:ext cx="7413379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22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30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히프</a:t>
            </a:r>
            <a:r>
              <a:rPr lang="ko-KR" altLang="en-US" dirty="0"/>
              <a:t> 정렬 과정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히프</a:t>
            </a:r>
            <a:r>
              <a:rPr lang="ko-KR" altLang="en-US" dirty="0" smtClean="0"/>
              <a:t> 정렬</a:t>
            </a:r>
            <a:r>
              <a:rPr lang="en-US" altLang="ko-KR" dirty="0" smtClean="0"/>
              <a:t>(4/5)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24" y="1860169"/>
            <a:ext cx="9264650" cy="565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3156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31</a:t>
            </a:fld>
            <a:endParaRPr lang="en-US" altLang="ko-KR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49250" y="1191059"/>
            <a:ext cx="9601199" cy="6428941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복잡도</a:t>
            </a:r>
            <a:r>
              <a:rPr lang="en-US" altLang="ko-KR" dirty="0"/>
              <a:t>: [</a:t>
            </a:r>
            <a:r>
              <a:rPr lang="ko-KR" altLang="en-US" dirty="0"/>
              <a:t>프로그램 </a:t>
            </a:r>
            <a:r>
              <a:rPr lang="en-US" altLang="ko-KR" dirty="0"/>
              <a:t>13.8]</a:t>
            </a:r>
            <a:r>
              <a:rPr lang="ko-KR" altLang="en-US" dirty="0"/>
              <a:t>의 </a:t>
            </a:r>
            <a:r>
              <a:rPr lang="en-US" altLang="ko-KR" dirty="0"/>
              <a:t>(</a:t>
            </a:r>
            <a:r>
              <a:rPr lang="ko-KR" altLang="en-US" dirty="0"/>
              <a:t>줄 </a:t>
            </a:r>
            <a:r>
              <a:rPr lang="en-US" altLang="ko-KR" dirty="0"/>
              <a:t>29)</a:t>
            </a:r>
            <a:r>
              <a:rPr lang="ko-KR" altLang="en-US" dirty="0"/>
              <a:t>와 </a:t>
            </a:r>
            <a:r>
              <a:rPr lang="en-US" altLang="ko-KR" dirty="0"/>
              <a:t>(</a:t>
            </a:r>
            <a:r>
              <a:rPr lang="ko-KR" altLang="en-US" dirty="0"/>
              <a:t>줄 </a:t>
            </a:r>
            <a:r>
              <a:rPr lang="en-US" altLang="ko-KR" dirty="0"/>
              <a:t>31~34)</a:t>
            </a:r>
            <a:r>
              <a:rPr lang="ko-KR" altLang="en-US" dirty="0"/>
              <a:t>의 </a:t>
            </a:r>
            <a:r>
              <a:rPr lang="ko-KR" altLang="en-US" dirty="0" smtClean="0"/>
              <a:t>비교횟수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</a:t>
            </a:r>
            <a:r>
              <a:rPr lang="ko-KR" altLang="en-US" dirty="0" smtClean="0"/>
              <a:t>줄 </a:t>
            </a:r>
            <a:r>
              <a:rPr lang="en-US" altLang="ko-KR" dirty="0" smtClean="0"/>
              <a:t>29)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(</a:t>
            </a:r>
            <a:r>
              <a:rPr lang="ko-KR" altLang="en-US" dirty="0" smtClean="0"/>
              <a:t>줄 </a:t>
            </a:r>
            <a:r>
              <a:rPr lang="en-US" altLang="ko-KR" dirty="0" smtClean="0"/>
              <a:t>31~34)</a:t>
            </a:r>
          </a:p>
          <a:p>
            <a:pPr lvl="2"/>
            <a:r>
              <a:rPr lang="en-US" altLang="ko-KR" dirty="0" err="1"/>
              <a:t>adjust_heap</a:t>
            </a:r>
            <a:r>
              <a:rPr lang="en-US" altLang="ko-KR" dirty="0"/>
              <a:t> </a:t>
            </a:r>
            <a:r>
              <a:rPr lang="ko-KR" altLang="en-US" dirty="0"/>
              <a:t>함수를 </a:t>
            </a:r>
            <a:r>
              <a:rPr lang="en-US" altLang="ko-KR" i="1" dirty="0" smtClean="0"/>
              <a:t>n</a:t>
            </a:r>
            <a:r>
              <a:rPr lang="en-US" altLang="ko-KR" dirty="0" smtClean="0"/>
              <a:t>-1</a:t>
            </a:r>
            <a:r>
              <a:rPr lang="ko-KR" altLang="en-US" dirty="0"/>
              <a:t>번 호출하며 </a:t>
            </a:r>
            <a:r>
              <a:rPr lang="ko-KR" altLang="en-US" dirty="0" smtClean="0"/>
              <a:t>호출할 </a:t>
            </a:r>
            <a:r>
              <a:rPr lang="ko-KR" altLang="en-US" dirty="0"/>
              <a:t>때마다 최대 </a:t>
            </a:r>
            <a:r>
              <a:rPr lang="en-US" altLang="ko-KR" i="1" dirty="0" smtClean="0"/>
              <a:t>O</a:t>
            </a:r>
            <a:r>
              <a:rPr lang="en-US" altLang="ko-KR" dirty="0" smtClean="0">
                <a:cs typeface="함초롬바탕"/>
              </a:rPr>
              <a:t>(</a:t>
            </a:r>
            <a:r>
              <a:rPr lang="en-US" altLang="ko-KR" dirty="0" smtClean="0">
                <a:cs typeface="Times New Roman"/>
              </a:rPr>
              <a:t>log</a:t>
            </a:r>
            <a:r>
              <a:rPr lang="en-US" altLang="ko-KR" baseline="-25000" dirty="0" smtClean="0">
                <a:cs typeface="Times New Roman"/>
              </a:rPr>
              <a:t>2</a:t>
            </a:r>
            <a:r>
              <a:rPr lang="en-US" altLang="ko-KR" i="1" dirty="0" smtClean="0">
                <a:cs typeface="Times New Roman"/>
              </a:rPr>
              <a:t>n</a:t>
            </a:r>
            <a:r>
              <a:rPr lang="en-US" altLang="ko-KR" dirty="0">
                <a:cs typeface="함초롬바탕"/>
              </a:rPr>
              <a:t>) </a:t>
            </a:r>
            <a:r>
              <a:rPr lang="ko-KR" altLang="en-US" dirty="0" smtClean="0"/>
              <a:t>만큼 비교</a:t>
            </a:r>
            <a:r>
              <a:rPr lang="en-US" altLang="ko-KR" dirty="0" smtClean="0"/>
              <a:t>: </a:t>
            </a:r>
            <a:r>
              <a:rPr lang="en-US" altLang="ko-KR" i="1" dirty="0" smtClean="0">
                <a:solidFill>
                  <a:srgbClr val="C00000"/>
                </a:solidFill>
              </a:rPr>
              <a:t>O</a:t>
            </a:r>
            <a:r>
              <a:rPr lang="en-US" altLang="ko-KR" dirty="0" smtClean="0">
                <a:solidFill>
                  <a:srgbClr val="C00000"/>
                </a:solidFill>
                <a:cs typeface="함초롬바탕"/>
              </a:rPr>
              <a:t>(</a:t>
            </a:r>
            <a:r>
              <a:rPr lang="en-US" altLang="ko-KR" i="1" dirty="0" smtClean="0">
                <a:solidFill>
                  <a:srgbClr val="C00000"/>
                </a:solidFill>
                <a:cs typeface="Times New Roman"/>
              </a:rPr>
              <a:t>n</a:t>
            </a:r>
            <a:r>
              <a:rPr lang="en-US" altLang="ko-KR" dirty="0" smtClean="0">
                <a:solidFill>
                  <a:srgbClr val="C00000"/>
                </a:solidFill>
                <a:cs typeface="Times New Roman"/>
              </a:rPr>
              <a:t>log</a:t>
            </a:r>
            <a:r>
              <a:rPr lang="en-US" altLang="ko-KR" baseline="-25000" dirty="0" smtClean="0">
                <a:solidFill>
                  <a:srgbClr val="C00000"/>
                </a:solidFill>
                <a:cs typeface="Times New Roman"/>
              </a:rPr>
              <a:t>2</a:t>
            </a:r>
            <a:r>
              <a:rPr lang="en-US" altLang="ko-KR" i="1" dirty="0" smtClean="0">
                <a:solidFill>
                  <a:srgbClr val="C00000"/>
                </a:solidFill>
                <a:cs typeface="Times New Roman"/>
              </a:rPr>
              <a:t>n</a:t>
            </a:r>
            <a:r>
              <a:rPr lang="en-US" altLang="ko-KR" dirty="0">
                <a:solidFill>
                  <a:srgbClr val="C00000"/>
                </a:solidFill>
                <a:cs typeface="함초롬바탕"/>
              </a:rPr>
              <a:t>) </a:t>
            </a:r>
          </a:p>
          <a:p>
            <a:pPr lvl="2"/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히프</a:t>
            </a:r>
            <a:r>
              <a:rPr lang="ko-KR" altLang="en-US" dirty="0"/>
              <a:t> 정렬</a:t>
            </a:r>
            <a:r>
              <a:rPr lang="en-US" altLang="ko-KR" dirty="0" smtClean="0"/>
              <a:t>(5/5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650" y="1677522"/>
            <a:ext cx="7239000" cy="199864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930" y="3658980"/>
            <a:ext cx="5153025" cy="22002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850" y="2209800"/>
            <a:ext cx="130492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819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4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삽입 정렬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(1/3)</a:t>
            </a:r>
            <a:endParaRPr lang="ko-KR" altLang="en-US" dirty="0"/>
          </a:p>
        </p:txBody>
      </p:sp>
      <p:sp>
        <p:nvSpPr>
          <p:cNvPr id="7" name="내용 개체 틀 3"/>
          <p:cNvSpPr>
            <a:spLocks noGrp="1"/>
          </p:cNvSpPr>
          <p:nvPr>
            <p:ph idx="1"/>
          </p:nvPr>
        </p:nvSpPr>
        <p:spPr>
          <a:xfrm>
            <a:off x="349250" y="1191058"/>
            <a:ext cx="9601199" cy="2085542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정렬되지 </a:t>
            </a:r>
            <a:r>
              <a:rPr lang="ko-KR" altLang="en-US" dirty="0"/>
              <a:t>않은 입력 레코드를 하나씩 꺼내서 정렬된 </a:t>
            </a:r>
            <a:r>
              <a:rPr lang="ko-KR" altLang="en-US" dirty="0" smtClean="0"/>
              <a:t>리스트에 </a:t>
            </a:r>
            <a:r>
              <a:rPr lang="ko-KR" altLang="en-US" dirty="0"/>
              <a:t>순서에 맞게 끼워 넣는 </a:t>
            </a:r>
            <a:r>
              <a:rPr lang="ko-KR" altLang="en-US" dirty="0" smtClean="0"/>
              <a:t>기법</a:t>
            </a:r>
            <a:endParaRPr lang="en-US" altLang="ko-KR" dirty="0" smtClean="0"/>
          </a:p>
          <a:p>
            <a:r>
              <a:rPr lang="ko-KR" altLang="en-US" dirty="0"/>
              <a:t>한 단계가 지날 때마다 정렬된 리스트의 크기는 </a:t>
            </a:r>
            <a:r>
              <a:rPr lang="en-US" altLang="ko-KR" dirty="0"/>
              <a:t>1</a:t>
            </a:r>
            <a:r>
              <a:rPr lang="ko-KR" altLang="en-US" dirty="0"/>
              <a:t>씩 증가하고 정렬되지 않은 레코드의 수는 </a:t>
            </a:r>
            <a:r>
              <a:rPr lang="en-US" altLang="ko-KR" dirty="0"/>
              <a:t>1</a:t>
            </a:r>
            <a:r>
              <a:rPr lang="ko-KR" altLang="en-US" dirty="0"/>
              <a:t>씩 </a:t>
            </a:r>
            <a:r>
              <a:rPr lang="ko-KR" altLang="en-US" dirty="0" smtClean="0"/>
              <a:t>감소</a:t>
            </a:r>
            <a:endParaRPr lang="en-US" altLang="ko-KR" dirty="0" smtClean="0"/>
          </a:p>
          <a:p>
            <a:r>
              <a:rPr lang="ko-KR" altLang="en-US" dirty="0"/>
              <a:t>한 개의 레코드만을 가지고 있는 정렬된 리스트로부터 </a:t>
            </a:r>
            <a:r>
              <a:rPr lang="ko-KR" altLang="en-US" dirty="0" smtClean="0"/>
              <a:t>출발한다면</a:t>
            </a:r>
            <a:r>
              <a:rPr lang="en-US" altLang="ko-KR" dirty="0" smtClean="0"/>
              <a:t> </a:t>
            </a:r>
            <a:r>
              <a:rPr lang="ko-KR" altLang="en-US" dirty="0"/>
              <a:t>총 </a:t>
            </a:r>
            <a:r>
              <a:rPr lang="en-US" altLang="ko-KR" i="1" dirty="0" smtClean="0"/>
              <a:t>n</a:t>
            </a:r>
            <a:r>
              <a:rPr lang="en-US" altLang="ko-KR" dirty="0" smtClean="0"/>
              <a:t>-1</a:t>
            </a:r>
            <a:r>
              <a:rPr lang="ko-KR" altLang="en-US" dirty="0"/>
              <a:t>단계를 거치고 나서 종료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746" y="3294184"/>
            <a:ext cx="7516777" cy="379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50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5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삽입 정렬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(2/3)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50" y="1295400"/>
            <a:ext cx="9492806" cy="3505200"/>
          </a:xfrm>
          <a:prstGeom prst="rect">
            <a:avLst/>
          </a:prstGeom>
        </p:spPr>
      </p:pic>
      <p:sp>
        <p:nvSpPr>
          <p:cNvPr id="9" name="내용 개체 틀 3"/>
          <p:cNvSpPr>
            <a:spLocks noGrp="1"/>
          </p:cNvSpPr>
          <p:nvPr>
            <p:ph idx="1"/>
          </p:nvPr>
        </p:nvSpPr>
        <p:spPr>
          <a:xfrm>
            <a:off x="349251" y="5085229"/>
            <a:ext cx="9601199" cy="1967287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정렬 </a:t>
            </a:r>
            <a:r>
              <a:rPr lang="ko-KR" altLang="en-US" dirty="0"/>
              <a:t>후 위치에서 많이 벗어나 있는 원소도 한 단계에서 </a:t>
            </a:r>
            <a:r>
              <a:rPr lang="ko-KR" altLang="en-US" dirty="0" err="1" smtClean="0"/>
              <a:t>한칸씩만</a:t>
            </a:r>
            <a:r>
              <a:rPr lang="ko-KR" altLang="en-US" dirty="0" smtClean="0"/>
              <a:t> 이동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   </a:t>
            </a:r>
            <a:r>
              <a:rPr lang="en-US" altLang="ko-KR" dirty="0" smtClean="0"/>
              <a:t> </a:t>
            </a:r>
            <a:r>
              <a:rPr lang="ko-KR" altLang="en-US" dirty="0"/>
              <a:t>키 값이 큰 원소들이 앞에 몰려 있으면 상대적으로 정렬 시간이 </a:t>
            </a:r>
            <a:r>
              <a:rPr lang="ko-KR" altLang="en-US" dirty="0" smtClean="0"/>
              <a:t>길어짐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        [</a:t>
            </a:r>
            <a:r>
              <a:rPr lang="ko-KR" altLang="en-US" dirty="0"/>
              <a:t>예제 </a:t>
            </a:r>
            <a:r>
              <a:rPr lang="en-US" altLang="ko-KR" dirty="0"/>
              <a:t>13.1]</a:t>
            </a:r>
            <a:r>
              <a:rPr lang="ko-KR" altLang="en-US" dirty="0"/>
              <a:t>에서 첫 번째 레코드</a:t>
            </a:r>
            <a:r>
              <a:rPr lang="en-US" altLang="ko-KR" dirty="0"/>
              <a:t>(</a:t>
            </a:r>
            <a:r>
              <a:rPr lang="ko-KR" altLang="en-US" dirty="0"/>
              <a:t>키 </a:t>
            </a:r>
            <a:r>
              <a:rPr lang="en-US" altLang="ko-KR" dirty="0"/>
              <a:t>5)</a:t>
            </a:r>
            <a:r>
              <a:rPr lang="ko-KR" altLang="en-US" dirty="0"/>
              <a:t>는 최종적으로는 </a:t>
            </a:r>
            <a:r>
              <a:rPr lang="ko-KR" altLang="en-US" dirty="0" smtClean="0"/>
              <a:t>마지막에 </a:t>
            </a:r>
            <a:r>
              <a:rPr lang="ko-KR" altLang="en-US" dirty="0"/>
              <a:t>위치해야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하지만 </a:t>
            </a:r>
            <a:r>
              <a:rPr lang="ko-KR" altLang="en-US" dirty="0"/>
              <a:t>각 단계에서 한 칸씩만 </a:t>
            </a:r>
            <a:r>
              <a:rPr lang="ko-KR" altLang="en-US" dirty="0" smtClean="0"/>
              <a:t>이동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127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6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삽입 정렬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(3/3)</a:t>
            </a:r>
            <a:endParaRPr lang="ko-KR" altLang="en-US" dirty="0"/>
          </a:p>
        </p:txBody>
      </p:sp>
      <p:sp>
        <p:nvSpPr>
          <p:cNvPr id="7" name="내용 개체 틀 3"/>
          <p:cNvSpPr>
            <a:spLocks noGrp="1"/>
          </p:cNvSpPr>
          <p:nvPr>
            <p:ph idx="1"/>
          </p:nvPr>
        </p:nvSpPr>
        <p:spPr>
          <a:xfrm>
            <a:off x="349251" y="4821734"/>
            <a:ext cx="9601199" cy="166765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역으로 정렬된 입력리스트의 </a:t>
            </a:r>
            <a:r>
              <a:rPr lang="ko-KR" altLang="en-US" dirty="0"/>
              <a:t>경우 키 비교횟수가 </a:t>
            </a:r>
            <a:r>
              <a:rPr lang="ko-KR" altLang="en-US" dirty="0" smtClean="0"/>
              <a:t>최대</a:t>
            </a:r>
            <a:r>
              <a:rPr lang="en-US" altLang="ko-KR" dirty="0" smtClean="0"/>
              <a:t>: </a:t>
            </a:r>
          </a:p>
          <a:p>
            <a:pPr lvl="1"/>
            <a:r>
              <a:rPr lang="ko-KR" altLang="en-US" dirty="0" smtClean="0"/>
              <a:t>정렬된 </a:t>
            </a:r>
            <a:r>
              <a:rPr lang="ko-KR" altLang="en-US" dirty="0"/>
              <a:t>정도가 높은 입력 리스트일수록 빠르게 정렬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1"/>
            <a:r>
              <a:rPr lang="ko-KR" altLang="en-US" dirty="0"/>
              <a:t>리스트의 원소가 적을 때 가장 빠른 알고리즘 가운데 하나</a:t>
            </a:r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5850" y="4886363"/>
            <a:ext cx="2016051" cy="70001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450" y="1197744"/>
            <a:ext cx="84486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30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7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선택 정렬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(1/3)</a:t>
            </a:r>
            <a:endParaRPr lang="ko-KR" altLang="en-US" dirty="0"/>
          </a:p>
        </p:txBody>
      </p:sp>
      <p:sp>
        <p:nvSpPr>
          <p:cNvPr id="7" name="내용 개체 틀 3"/>
          <p:cNvSpPr>
            <a:spLocks noGrp="1"/>
          </p:cNvSpPr>
          <p:nvPr>
            <p:ph idx="1"/>
          </p:nvPr>
        </p:nvSpPr>
        <p:spPr>
          <a:xfrm>
            <a:off x="349250" y="1191058"/>
            <a:ext cx="9601199" cy="1790924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정렬되지 </a:t>
            </a:r>
            <a:r>
              <a:rPr lang="ko-KR" altLang="en-US" dirty="0"/>
              <a:t>않은 원소들 가운데 키 값이 가장 작은 원소 또는 가장 큰 원소를 하나씩 선택하여 정렬 리스트로 옮기는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r>
              <a:rPr lang="ko-KR" altLang="en-US" dirty="0" smtClean="0"/>
              <a:t>한 </a:t>
            </a:r>
            <a:r>
              <a:rPr lang="ko-KR" altLang="en-US" dirty="0"/>
              <a:t>단계가 지날 때마다 정렬된 리스트의 크기는 </a:t>
            </a:r>
            <a:r>
              <a:rPr lang="en-US" altLang="ko-KR" dirty="0"/>
              <a:t>1</a:t>
            </a:r>
            <a:r>
              <a:rPr lang="ko-KR" altLang="en-US" dirty="0"/>
              <a:t>씩 증가하고 정렬되지 않은 레코드의 수는 </a:t>
            </a:r>
            <a:r>
              <a:rPr lang="en-US" altLang="ko-KR" dirty="0"/>
              <a:t>1</a:t>
            </a:r>
            <a:r>
              <a:rPr lang="ko-KR" altLang="en-US" dirty="0"/>
              <a:t>씩 </a:t>
            </a:r>
            <a:r>
              <a:rPr lang="ko-KR" altLang="en-US" dirty="0" smtClean="0"/>
              <a:t>감소</a:t>
            </a:r>
            <a:endParaRPr lang="en-US" altLang="ko-KR" dirty="0" smtClean="0"/>
          </a:p>
          <a:p>
            <a:r>
              <a:rPr lang="ko-KR" altLang="en-US" dirty="0"/>
              <a:t>한번 선택된 레코드의 위치</a:t>
            </a:r>
            <a:r>
              <a:rPr lang="en-US" altLang="ko-KR" dirty="0"/>
              <a:t>(</a:t>
            </a:r>
            <a:r>
              <a:rPr lang="ko-KR" altLang="en-US" dirty="0"/>
              <a:t>순서</a:t>
            </a:r>
            <a:r>
              <a:rPr lang="en-US" altLang="ko-KR" dirty="0"/>
              <a:t>)</a:t>
            </a:r>
            <a:r>
              <a:rPr lang="ko-KR" altLang="en-US" dirty="0"/>
              <a:t>는 절대로 변하지 </a:t>
            </a:r>
            <a:r>
              <a:rPr lang="ko-KR" altLang="en-US" dirty="0" smtClean="0"/>
              <a:t>않음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50" y="3074899"/>
            <a:ext cx="8023286" cy="388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84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8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선택 정렬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(2/3)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50" y="1371600"/>
            <a:ext cx="94451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0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데이터 구조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9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231F20"/>
                </a:solidFill>
                <a:latin typeface="+mj-ea"/>
                <a:cs typeface="바탕"/>
              </a:rPr>
              <a:t>선택 정렬</a:t>
            </a:r>
            <a:r>
              <a:rPr lang="en-US" altLang="ko-KR" dirty="0" smtClean="0">
                <a:solidFill>
                  <a:srgbClr val="231F20"/>
                </a:solidFill>
                <a:latin typeface="+mj-ea"/>
                <a:cs typeface="바탕"/>
              </a:rPr>
              <a:t>(3/3)</a:t>
            </a:r>
            <a:endParaRPr lang="ko-KR" altLang="en-US" dirty="0"/>
          </a:p>
        </p:txBody>
      </p:sp>
      <p:sp>
        <p:nvSpPr>
          <p:cNvPr id="7" name="내용 개체 틀 3"/>
          <p:cNvSpPr>
            <a:spLocks noGrp="1"/>
          </p:cNvSpPr>
          <p:nvPr>
            <p:ph idx="1"/>
          </p:nvPr>
        </p:nvSpPr>
        <p:spPr>
          <a:xfrm>
            <a:off x="349251" y="4821734"/>
            <a:ext cx="9601199" cy="2722066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1"/>
            <a:r>
              <a:rPr lang="ko-KR" altLang="en-US" dirty="0"/>
              <a:t>삽입 정렬과 마찬가지로 레코드의 개수가 적을 때 효율적</a:t>
            </a:r>
            <a:endParaRPr lang="en-US" altLang="ko-KR" dirty="0" smtClean="0"/>
          </a:p>
          <a:p>
            <a:pPr lvl="1"/>
            <a:r>
              <a:rPr lang="ko-KR" altLang="en-US" dirty="0"/>
              <a:t>한 단계에 최대 한 번의 레코드 이동이 있으며</a:t>
            </a:r>
            <a:r>
              <a:rPr lang="en-US" altLang="ko-KR" dirty="0"/>
              <a:t>, </a:t>
            </a:r>
            <a:r>
              <a:rPr lang="ko-KR" altLang="en-US" dirty="0"/>
              <a:t>한번 이동된 레코드는 알고리즘이 종료할 때까지 이동하지 </a:t>
            </a:r>
            <a:r>
              <a:rPr lang="ko-KR" altLang="en-US" dirty="0" smtClean="0"/>
              <a:t>않음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실행 </a:t>
            </a:r>
            <a:r>
              <a:rPr lang="ko-KR" altLang="en-US" dirty="0"/>
              <a:t>시간은 입력 리스트에 있는 원소 개수가 같은 경우 키의 분포와 관계없이 항상 </a:t>
            </a:r>
            <a:r>
              <a:rPr lang="ko-KR" altLang="en-US" dirty="0" smtClean="0"/>
              <a:t>일정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키 비교횟수 </a:t>
            </a:r>
            <a:r>
              <a:rPr lang="en-US" altLang="ko-KR" dirty="0" smtClean="0"/>
              <a:t>=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450" y="6982816"/>
            <a:ext cx="4905375" cy="6286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450" y="1164933"/>
            <a:ext cx="852487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75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Education03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알고리즘">
      <a:majorFont>
        <a:latin typeface="Arial"/>
        <a:ea typeface="한컴 윤고딕 240"/>
        <a:cs typeface=""/>
      </a:majorFont>
      <a:minorFont>
        <a:latin typeface="Bodoni MT"/>
        <a:ea typeface="한컴 윤고딕 230"/>
        <a:cs typeface="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>
    <a:txDef>
      <a:spPr bwMode="gray"/>
      <a:bodyPr vert="horz" lIns="91440" tIns="45720" rIns="91440" bIns="45720" rtlCol="0">
        <a:noAutofit/>
      </a:bodyPr>
      <a:lstStyle>
        <a:defPPr marL="467446" marR="16830" algn="just">
          <a:lnSpc>
            <a:spcPct val="143200"/>
          </a:lnSpc>
          <a:spcBef>
            <a:spcPts val="575"/>
          </a:spcBef>
          <a:defRPr sz="1800" dirty="0" err="1" smtClean="0">
            <a:solidFill>
              <a:srgbClr val="231F20"/>
            </a:solidFill>
            <a:cs typeface="함초롬바탕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메모 테마</Template>
  <TotalTime>7455</TotalTime>
  <Words>1069</Words>
  <Application>Microsoft Office PowerPoint</Application>
  <PresentationFormat>사용자 지정</PresentationFormat>
  <Paragraphs>205</Paragraphs>
  <Slides>31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2" baseType="lpstr">
      <vt:lpstr>맑은 고딕</vt:lpstr>
      <vt:lpstr>바탕</vt:lpstr>
      <vt:lpstr>한컴 윤고딕 230</vt:lpstr>
      <vt:lpstr>한컴 윤고딕 240</vt:lpstr>
      <vt:lpstr>함초롬바탕</vt:lpstr>
      <vt:lpstr>Arial</vt:lpstr>
      <vt:lpstr>Bodoni MT</vt:lpstr>
      <vt:lpstr>Times New Roman</vt:lpstr>
      <vt:lpstr>Wingdings</vt:lpstr>
      <vt:lpstr>Wingdings 2</vt:lpstr>
      <vt:lpstr>New_Education03</vt:lpstr>
      <vt:lpstr>데이터 구조</vt:lpstr>
      <vt:lpstr>목차</vt:lpstr>
      <vt:lpstr>정렬의 기본 개념</vt:lpstr>
      <vt:lpstr>삽입 정렬(1/3)</vt:lpstr>
      <vt:lpstr>삽입 정렬(2/3)</vt:lpstr>
      <vt:lpstr>삽입 정렬(3/3)</vt:lpstr>
      <vt:lpstr>선택 정렬(1/3)</vt:lpstr>
      <vt:lpstr>선택 정렬(2/3)</vt:lpstr>
      <vt:lpstr>선택 정렬(3/3)</vt:lpstr>
      <vt:lpstr>버블 정렬(1/3)</vt:lpstr>
      <vt:lpstr>버블 정렬(2/3)</vt:lpstr>
      <vt:lpstr>버블 정렬(3/3)</vt:lpstr>
      <vt:lpstr>셸 정렬(1/3)</vt:lpstr>
      <vt:lpstr>셸 정렬(2/3)</vt:lpstr>
      <vt:lpstr>셸 정렬(3/3)</vt:lpstr>
      <vt:lpstr>합병 정렬(1/3)</vt:lpstr>
      <vt:lpstr>합병 정렬(2/3)</vt:lpstr>
      <vt:lpstr>합병 정렬(3/3)</vt:lpstr>
      <vt:lpstr>합병 정렬(4/4)</vt:lpstr>
      <vt:lpstr>퀵 정렬(1/7)</vt:lpstr>
      <vt:lpstr>퀵 정렬(2/7)</vt:lpstr>
      <vt:lpstr>퀵 정렬(3/7)</vt:lpstr>
      <vt:lpstr>퀵 정렬(4/7)</vt:lpstr>
      <vt:lpstr>퀵 정렬(5/7)</vt:lpstr>
      <vt:lpstr>퀵 정렬(6/7)</vt:lpstr>
      <vt:lpstr>퀵 정렬(7/7)</vt:lpstr>
      <vt:lpstr>히프 정렬(1/5)</vt:lpstr>
      <vt:lpstr>히프 정렬(2/5)</vt:lpstr>
      <vt:lpstr>히프 정렬(3/5)</vt:lpstr>
      <vt:lpstr>히프 정렬(4/5)</vt:lpstr>
      <vt:lpstr>히프 정렬(5/5)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Macdang</dc:creator>
  <cp:lastModifiedBy>Macdang</cp:lastModifiedBy>
  <cp:revision>416</cp:revision>
  <dcterms:created xsi:type="dcterms:W3CDTF">2015-01-27T22:04:10Z</dcterms:created>
  <dcterms:modified xsi:type="dcterms:W3CDTF">2019-05-31T04:29:15Z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2015-01-14T00:00:00Z</vt:filetime>
  </property>
  <property fmtid="{D5CDD505-2E9C-101B-9397-08002B2CF9AE}" pid="3" name="LastSaved">
    <vt:filetime>2015-01-27T00:00:00Z</vt:filetime>
  </property>
</Properties>
</file>