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84" r:id="rId1"/>
  </p:sldMasterIdLst>
  <p:notesMasterIdLst>
    <p:notesMasterId r:id="rId28"/>
  </p:notesMasterIdLst>
  <p:sldIdLst>
    <p:sldId id="649" r:id="rId2"/>
    <p:sldId id="650" r:id="rId3"/>
    <p:sldId id="651" r:id="rId4"/>
    <p:sldId id="652" r:id="rId5"/>
    <p:sldId id="623" r:id="rId6"/>
    <p:sldId id="624" r:id="rId7"/>
    <p:sldId id="625" r:id="rId8"/>
    <p:sldId id="653" r:id="rId9"/>
    <p:sldId id="627" r:id="rId10"/>
    <p:sldId id="632" r:id="rId11"/>
    <p:sldId id="633" r:id="rId12"/>
    <p:sldId id="634" r:id="rId13"/>
    <p:sldId id="635" r:id="rId14"/>
    <p:sldId id="636" r:id="rId15"/>
    <p:sldId id="637" r:id="rId16"/>
    <p:sldId id="654" r:id="rId17"/>
    <p:sldId id="638" r:id="rId18"/>
    <p:sldId id="640" r:id="rId19"/>
    <p:sldId id="658" r:id="rId20"/>
    <p:sldId id="641" r:id="rId21"/>
    <p:sldId id="657" r:id="rId22"/>
    <p:sldId id="642" r:id="rId23"/>
    <p:sldId id="643" r:id="rId24"/>
    <p:sldId id="644" r:id="rId25"/>
    <p:sldId id="645" r:id="rId26"/>
    <p:sldId id="646" r:id="rId27"/>
  </p:sldIdLst>
  <p:sldSz cx="10299700" cy="7772400"/>
  <p:notesSz cx="7772400" cy="10299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41" y="62"/>
      </p:cViewPr>
      <p:guideLst>
        <p:guide orient="horz" pos="2208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B6EB-A7EE-4DB8-9655-F39BD0BC7E59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82738" y="1287463"/>
            <a:ext cx="460692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956175"/>
            <a:ext cx="6216650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0FAB3-24F3-4A06-8994-BBA693D3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5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FAB3-24F3-4A06-8994-BBA693D3DD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5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2186635"/>
            <a:ext cx="10299700" cy="55857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713119" y="4048126"/>
            <a:ext cx="4186890" cy="372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854875" y="891235"/>
            <a:ext cx="7209790" cy="953414"/>
          </a:xfrm>
        </p:spPr>
        <p:txBody>
          <a:bodyPr anchor="ctr">
            <a:normAutofit/>
          </a:bodyPr>
          <a:lstStyle>
            <a:lvl1pPr marL="0" indent="0" algn="r">
              <a:buNone/>
              <a:defRPr sz="2253">
                <a:solidFill>
                  <a:schemeClr val="tx1"/>
                </a:solidFill>
              </a:defRPr>
            </a:lvl1pPr>
            <a:lvl2pPr marL="514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9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4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9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9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6B05-6E3F-44AD-9AFE-D77F0DB88164}" type="datetime1">
              <a:rPr lang="en-US" altLang="ko-KR" smtClean="0"/>
              <a:t>2/28/2019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8270659" y="839419"/>
            <a:ext cx="831334" cy="1858832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8950440" y="1253947"/>
            <a:ext cx="849073" cy="1855913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2051914"/>
            <a:ext cx="10299700" cy="136521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41419" y="2653660"/>
            <a:ext cx="1700226" cy="1596076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478" y="3710026"/>
            <a:ext cx="8754745" cy="1666028"/>
          </a:xfrm>
        </p:spPr>
        <p:txBody>
          <a:bodyPr>
            <a:normAutofit/>
          </a:bodyPr>
          <a:lstStyle>
            <a:lvl1pPr>
              <a:defRPr sz="4956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6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0299700" cy="1575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564843"/>
            <a:ext cx="10299700" cy="136521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0801-45D3-4E6F-A4B7-5BB239D94531}" type="datetime1">
              <a:rPr lang="en-US" altLang="ko-KR" smtClean="0"/>
              <a:t>2/28/2019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514985" y="1948282"/>
            <a:ext cx="9269730" cy="512978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14985" y="25908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8" name="Rectangle 7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889570" y="487071"/>
            <a:ext cx="1689151" cy="660135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5A272D-426D-4F12-9FEF-124C4A626F90}" type="datetime1">
              <a:rPr lang="en-US" altLang="ko-KR" smtClean="0"/>
              <a:t>2/28/2019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514985" y="487071"/>
            <a:ext cx="7209790" cy="660135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250" y="7337145"/>
            <a:ext cx="2403263" cy="341986"/>
          </a:xfrm>
        </p:spPr>
        <p:txBody>
          <a:bodyPr/>
          <a:lstStyle/>
          <a:p>
            <a:fld id="{EC4EA065-AC1B-45EF-8675-F7295920A990}" type="datetime1">
              <a:rPr lang="en-US" altLang="ko-KR" smtClean="0"/>
              <a:t>2/28/2019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066800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185603" y="147243"/>
            <a:ext cx="854604" cy="984510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3" name="Rectangle 12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187" y="7337145"/>
            <a:ext cx="2403263" cy="341986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872805"/>
          </a:xfrm>
        </p:spPr>
        <p:txBody>
          <a:bodyPr/>
          <a:lstStyle>
            <a:lvl1pPr>
              <a:buClr>
                <a:schemeClr val="tx2"/>
              </a:buClr>
              <a:defRPr sz="28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1pPr>
            <a:lvl2pPr>
              <a:buClr>
                <a:schemeClr val="tx2"/>
              </a:buClr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 </a:t>
            </a:r>
          </a:p>
          <a:p>
            <a:pPr marL="1287475" marR="0" lvl="2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lang="ko-KR" altLang="en-US" dirty="0" smtClean="0"/>
              <a:t>셋째 수준</a:t>
            </a:r>
          </a:p>
          <a:p>
            <a:pPr marL="1802465" marR="0" lvl="3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/>
            </a:pPr>
            <a:r>
              <a:rPr lang="ko-KR" altLang="en-US" dirty="0" smtClean="0"/>
              <a:t>넷째 수준</a:t>
            </a:r>
          </a:p>
          <a:p>
            <a:pPr marL="2317455" marR="0" lvl="4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/>
            </a:pPr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49250" y="172720"/>
            <a:ext cx="9601200" cy="925421"/>
          </a:xfrm>
        </p:spPr>
        <p:txBody>
          <a:bodyPr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한컴 윤고딕 240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7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5347411"/>
            <a:ext cx="10299700" cy="1958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985" y="3399130"/>
            <a:ext cx="7086194" cy="1699565"/>
          </a:xfrm>
        </p:spPr>
        <p:txBody>
          <a:bodyPr anchor="b"/>
          <a:lstStyle>
            <a:lvl1pPr marL="0" indent="0">
              <a:buNone/>
              <a:defRPr sz="2253">
                <a:solidFill>
                  <a:schemeClr val="tx1"/>
                </a:solidFill>
              </a:defRPr>
            </a:lvl1pPr>
            <a:lvl2pPr marL="514990" indent="0">
              <a:buNone/>
              <a:defRPr sz="2028">
                <a:solidFill>
                  <a:schemeClr val="tx1">
                    <a:tint val="75000"/>
                  </a:schemeClr>
                </a:solidFill>
              </a:defRPr>
            </a:lvl2pPr>
            <a:lvl3pPr marL="1029980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3pPr>
            <a:lvl4pPr marL="154497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4pPr>
            <a:lvl5pPr marL="205996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5pPr>
            <a:lvl6pPr marL="257495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6pPr>
            <a:lvl7pPr marL="308994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7pPr>
            <a:lvl8pPr marL="360493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8pPr>
            <a:lvl9pPr marL="411992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EDA3-1B6A-4844-B3F0-0445BEB14E97}" type="datetime1">
              <a:rPr lang="en-US" altLang="ko-KR" smtClean="0"/>
              <a:t>2/28/2019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982267" y="3927653"/>
            <a:ext cx="831334" cy="1858832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8682648" y="4342181"/>
            <a:ext cx="849073" cy="1855913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5185055"/>
            <a:ext cx="10299700" cy="136521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56775" y="5713584"/>
            <a:ext cx="1212494" cy="1122667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51" y="5502860"/>
            <a:ext cx="7868971" cy="1543685"/>
          </a:xfrm>
        </p:spPr>
        <p:txBody>
          <a:bodyPr anchor="ctr"/>
          <a:lstStyle>
            <a:lvl1pPr algn="l">
              <a:defRPr sz="4506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484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453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F41C-F42E-4861-8D9F-0E2874A2FB31}" type="datetime1">
              <a:rPr lang="en-US" altLang="ko-KR" smtClean="0"/>
              <a:t>2/28/2019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492301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14985" y="17272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0299700" cy="1295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086" y="1739795"/>
            <a:ext cx="4428871" cy="725064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086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6743" y="1739795"/>
            <a:ext cx="4428871" cy="725064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6743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C218-7693-42D8-8E80-8FB71C2E0229}" type="datetime1">
              <a:rPr lang="en-US" altLang="ko-KR" smtClean="0"/>
              <a:t>2/28/2019</a:t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295400"/>
            <a:ext cx="10299700" cy="136521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74854" y="210248"/>
            <a:ext cx="1057046" cy="968172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205065" y="165811"/>
            <a:ext cx="7807173" cy="112958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A84-4C7D-4D85-9D88-B5E08AAD4591}" type="datetime1">
              <a:rPr lang="en-US" altLang="ko-KR" smtClean="0"/>
              <a:t>2/28/2019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00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9A70-04C6-44B1-A656-92A117152B33}" type="datetime1">
              <a:rPr lang="en-US" altLang="ko-KR" smtClean="0"/>
              <a:t>2/28/2019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6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91" y="404165"/>
            <a:ext cx="9177033" cy="808330"/>
          </a:xfrm>
        </p:spPr>
        <p:txBody>
          <a:bodyPr anchor="b"/>
          <a:lstStyle>
            <a:lvl1pPr algn="l">
              <a:defRPr sz="2253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488" y="1378306"/>
            <a:ext cx="5664835" cy="5751576"/>
          </a:xfrm>
        </p:spPr>
        <p:txBody>
          <a:bodyPr/>
          <a:lstStyle>
            <a:lvl1pPr>
              <a:defRPr sz="3604"/>
            </a:lvl1pPr>
            <a:lvl2pPr>
              <a:defRPr sz="3154"/>
            </a:lvl2pPr>
            <a:lvl3pPr>
              <a:defRPr sz="2703"/>
            </a:lvl3pPr>
            <a:lvl4pPr>
              <a:defRPr sz="2253"/>
            </a:lvl4pPr>
            <a:lvl5pPr>
              <a:defRPr sz="2253"/>
            </a:lvl5pPr>
            <a:lvl6pPr>
              <a:defRPr sz="2253"/>
            </a:lvl6pPr>
            <a:lvl7pPr>
              <a:defRPr sz="2253"/>
            </a:lvl7pPr>
            <a:lvl8pPr>
              <a:defRPr sz="2253"/>
            </a:lvl8pPr>
            <a:lvl9pPr>
              <a:defRPr sz="225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291" y="1378306"/>
            <a:ext cx="3388530" cy="5751576"/>
          </a:xfrm>
        </p:spPr>
        <p:txBody>
          <a:bodyPr/>
          <a:lstStyle>
            <a:lvl1pPr marL="0" indent="0">
              <a:buNone/>
              <a:defRPr sz="1577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39A-ECB6-4A45-992A-C9525751F2D2}" type="datetime1">
              <a:rPr lang="en-US" altLang="ko-KR" smtClean="0"/>
              <a:t>2/28/2019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31420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857" y="1295400"/>
            <a:ext cx="6941998" cy="569976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802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369860" y="435254"/>
            <a:ext cx="7096493" cy="642303"/>
          </a:xfrm>
        </p:spPr>
        <p:txBody>
          <a:bodyPr anchor="b"/>
          <a:lstStyle>
            <a:lvl1pPr algn="l">
              <a:defRPr sz="2253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483157" y="1295400"/>
            <a:ext cx="6880200" cy="4383634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604"/>
            </a:lvl1pPr>
            <a:lvl2pPr marL="514990" indent="0">
              <a:buNone/>
              <a:defRPr sz="3154"/>
            </a:lvl2pPr>
            <a:lvl3pPr marL="1029980" indent="0">
              <a:buNone/>
              <a:defRPr sz="2703"/>
            </a:lvl3pPr>
            <a:lvl4pPr marL="1544970" indent="0">
              <a:buNone/>
              <a:defRPr sz="2253"/>
            </a:lvl4pPr>
            <a:lvl5pPr marL="2059960" indent="0">
              <a:buNone/>
              <a:defRPr sz="2253"/>
            </a:lvl5pPr>
            <a:lvl6pPr marL="2574950" indent="0">
              <a:buNone/>
              <a:defRPr sz="2253"/>
            </a:lvl6pPr>
            <a:lvl7pPr marL="3089940" indent="0">
              <a:buNone/>
              <a:defRPr sz="2253"/>
            </a:lvl7pPr>
            <a:lvl8pPr marL="3604931" indent="0">
              <a:buNone/>
              <a:defRPr sz="2253"/>
            </a:lvl8pPr>
            <a:lvl9pPr marL="4119921" indent="0">
              <a:buNone/>
              <a:defRPr sz="225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9471-2547-4B76-AC6D-CAFA1CC46BFC}" type="datetime1">
              <a:rPr lang="en-US" altLang="ko-KR" smtClean="0"/>
              <a:t>2/28/2019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9" name="Rectangle 8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0" name="Rectangle 9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106016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514985" y="311256"/>
            <a:ext cx="926973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4985" y="1813560"/>
            <a:ext cx="926973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985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1A24F-BCAA-469F-ABED-9B678C383410}" type="datetime1">
              <a:rPr lang="en-US" altLang="ko-KR" smtClean="0"/>
              <a:t>2/28/2019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9064" y="7337145"/>
            <a:ext cx="3261572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2188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2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dt="0"/>
  <p:txStyles>
    <p:titleStyle>
      <a:lvl1pPr algn="ctr" defTabSz="1029980" rtl="0" eaLnBrk="1" latinLnBrk="1" hangingPunct="1">
        <a:spcBef>
          <a:spcPct val="0"/>
        </a:spcBef>
        <a:buNone/>
        <a:defRPr sz="4506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86243" indent="-386243" algn="l" defTabSz="102998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604" kern="1200">
          <a:solidFill>
            <a:schemeClr val="tx1"/>
          </a:solidFill>
          <a:latin typeface="+mn-lt"/>
          <a:ea typeface="+mn-ea"/>
          <a:cs typeface="+mn-cs"/>
        </a:defRPr>
      </a:lvl1pPr>
      <a:lvl2pPr marL="836859" indent="-321869" algn="l" defTabSz="102998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3154" kern="1200">
          <a:solidFill>
            <a:schemeClr val="tx1"/>
          </a:solidFill>
          <a:latin typeface="+mn-lt"/>
          <a:ea typeface="+mn-ea"/>
          <a:cs typeface="+mn-cs"/>
        </a:defRPr>
      </a:lvl2pPr>
      <a:lvl3pPr marL="1287475" indent="-257495" algn="l" defTabSz="102998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703" kern="1200">
          <a:solidFill>
            <a:schemeClr val="tx1"/>
          </a:solidFill>
          <a:latin typeface="+mn-lt"/>
          <a:ea typeface="+mn-ea"/>
          <a:cs typeface="+mn-cs"/>
        </a:defRPr>
      </a:lvl3pPr>
      <a:lvl4pPr marL="1802465" indent="-257495" algn="l" defTabSz="102998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253" kern="1200">
          <a:solidFill>
            <a:schemeClr val="tx1"/>
          </a:solidFill>
          <a:latin typeface="+mn-lt"/>
          <a:ea typeface="+mn-ea"/>
          <a:cs typeface="+mn-cs"/>
        </a:defRPr>
      </a:lvl4pPr>
      <a:lvl5pPr marL="2317455" indent="-257495" algn="l" defTabSz="102998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253" kern="1200">
          <a:solidFill>
            <a:schemeClr val="tx1"/>
          </a:solidFill>
          <a:latin typeface="+mn-lt"/>
          <a:ea typeface="+mn-ea"/>
          <a:cs typeface="+mn-cs"/>
        </a:defRPr>
      </a:lvl5pPr>
      <a:lvl6pPr marL="2832445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6pPr>
      <a:lvl7pPr marL="334743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7pPr>
      <a:lvl8pPr marL="386242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8pPr>
      <a:lvl9pPr marL="437741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1pPr>
      <a:lvl2pPr marL="51499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2pPr>
      <a:lvl3pPr marL="102998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3pPr>
      <a:lvl4pPr marL="154497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4pPr>
      <a:lvl5pPr marL="205996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5pPr>
      <a:lvl6pPr marL="257495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6pPr>
      <a:lvl7pPr marL="308994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7pPr>
      <a:lvl8pPr marL="360493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8pPr>
      <a:lvl9pPr marL="411992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>
          <a:xfrm>
            <a:off x="1673860" y="4800600"/>
            <a:ext cx="7209790" cy="95341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CHAPTER 2 </a:t>
            </a:r>
          </a:p>
          <a:p>
            <a:pPr algn="ctr"/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알고리즘 분석</a:t>
            </a:r>
            <a:endParaRPr lang="ko-KR" altLang="en-US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854875" y="2209800"/>
            <a:ext cx="8754745" cy="166602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데이터 구조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31F20"/>
                </a:solidFill>
                <a:latin typeface="바탕"/>
                <a:cs typeface="바탕"/>
              </a:rPr>
              <a:t>시간 복잡도</a:t>
            </a:r>
            <a:r>
              <a:rPr lang="en-US" altLang="ko-KR" dirty="0">
                <a:solidFill>
                  <a:srgbClr val="231F20"/>
                </a:solidFill>
                <a:latin typeface="바탕"/>
                <a:cs typeface="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바탕"/>
                <a:cs typeface="바탕"/>
              </a:rPr>
              <a:t>시간 복잡도 함수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14" name="내용 개체 틀 3"/>
          <p:cNvSpPr>
            <a:spLocks noGrp="1"/>
          </p:cNvSpPr>
          <p:nvPr>
            <p:ph idx="1"/>
          </p:nvPr>
        </p:nvSpPr>
        <p:spPr>
          <a:xfrm>
            <a:off x="730249" y="4788309"/>
            <a:ext cx="8839201" cy="1917291"/>
          </a:xfrm>
        </p:spPr>
        <p:txBody>
          <a:bodyPr>
            <a:normAutofit/>
          </a:bodyPr>
          <a:lstStyle/>
          <a:p>
            <a:pPr marL="16830" marR="16830" algn="just">
              <a:lnSpc>
                <a:spcPct val="142900"/>
              </a:lnSpc>
            </a:pP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지금까지는 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입력 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데이터 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크기가 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시간 복잡도에 영향을 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주는 유일한 변수</a:t>
            </a:r>
            <a:endParaRPr lang="en-US" altLang="ko-KR" sz="20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0" marR="16830" indent="0" algn="just">
              <a:lnSpc>
                <a:spcPct val="142900"/>
              </a:lnSpc>
              <a:buNone/>
            </a:pPr>
            <a:r>
              <a:rPr lang="en-US" altLang="ko-KR" sz="2000" dirty="0" smtClean="0">
                <a:solidFill>
                  <a:srgbClr val="231F20"/>
                </a:solidFill>
                <a:cs typeface="함초롬바탕"/>
              </a:rPr>
              <a:t>Q) </a:t>
            </a:r>
            <a:r>
              <a:rPr lang="ko-KR" altLang="en-US" sz="20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입력 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데이터의 크기가 같더라도 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명령문 실행 횟수가 달라지는</a:t>
            </a:r>
            <a:r>
              <a:rPr lang="en-US" altLang="ko-KR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알고리즘이라면 시간 복잡도 함수를 어떻게 나타내어야 할까 </a:t>
            </a:r>
            <a:r>
              <a:rPr lang="en-US" altLang="ko-KR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? (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예</a:t>
            </a:r>
            <a:r>
              <a:rPr lang="en-US" altLang="ko-KR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: 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순차탐색 알고리즘</a:t>
            </a:r>
            <a:r>
              <a:rPr lang="en-US" altLang="ko-KR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)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524000"/>
            <a:ext cx="83915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5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057341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3600" dirty="0">
                <a:solidFill>
                  <a:srgbClr val="231F20"/>
                </a:solidFill>
                <a:latin typeface="바탕"/>
                <a:cs typeface="바탕"/>
              </a:rPr>
              <a:t>점근 분석</a:t>
            </a:r>
            <a:r>
              <a:rPr lang="en-US" altLang="ko-KR" sz="3600" dirty="0">
                <a:solidFill>
                  <a:srgbClr val="231F20"/>
                </a:solidFill>
                <a:cs typeface="바탕"/>
              </a:rPr>
              <a:t>(</a:t>
            </a:r>
            <a:r>
              <a:rPr lang="en-US" altLang="ko-KR" sz="3600" b="1" dirty="0">
                <a:solidFill>
                  <a:srgbClr val="231F20"/>
                </a:solidFill>
                <a:cs typeface="Times New Roman"/>
              </a:rPr>
              <a:t>asymptotic</a:t>
            </a:r>
            <a:r>
              <a:rPr lang="ko-KR" altLang="en-US" sz="3600" b="1" dirty="0">
                <a:solidFill>
                  <a:srgbClr val="231F20"/>
                </a:solidFill>
                <a:cs typeface="Times New Roman"/>
              </a:rPr>
              <a:t> </a:t>
            </a:r>
            <a:r>
              <a:rPr lang="en-US" altLang="ko-KR" sz="3600" b="1" dirty="0">
                <a:solidFill>
                  <a:srgbClr val="231F20"/>
                </a:solidFill>
                <a:cs typeface="Times New Roman"/>
              </a:rPr>
              <a:t>analysis</a:t>
            </a:r>
            <a:r>
              <a:rPr lang="en-US" altLang="ko-KR" sz="3600" dirty="0">
                <a:solidFill>
                  <a:srgbClr val="231F20"/>
                </a:solidFill>
                <a:cs typeface="바탕"/>
              </a:rPr>
              <a:t>)</a:t>
            </a:r>
            <a:endParaRPr lang="en-US" altLang="ko-KR" sz="3600" dirty="0" smtClean="0">
              <a:solidFill>
                <a:srgbClr val="231F20"/>
              </a:solidFill>
              <a:cs typeface="함초롬바탕"/>
            </a:endParaRPr>
          </a:p>
          <a:p>
            <a:pPr lvl="1">
              <a:lnSpc>
                <a:spcPct val="120000"/>
              </a:lnSpc>
            </a:pPr>
            <a:r>
              <a:rPr lang="ko-KR" altLang="en-US" sz="3100" dirty="0">
                <a:solidFill>
                  <a:srgbClr val="231F20"/>
                </a:solidFill>
                <a:latin typeface="함초롬바탕"/>
                <a:cs typeface="함초롬바탕"/>
              </a:rPr>
              <a:t>복잡도 함수를 단순한 형태의 근사 함수로 표현 </a:t>
            </a:r>
            <a:r>
              <a:rPr lang="ko-KR" altLang="en-US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함으로써 </a:t>
            </a:r>
            <a:r>
              <a:rPr lang="ko-KR" altLang="en-US" sz="3100" dirty="0">
                <a:solidFill>
                  <a:srgbClr val="231F20"/>
                </a:solidFill>
                <a:latin typeface="함초롬바탕"/>
                <a:cs typeface="함초롬바탕"/>
              </a:rPr>
              <a:t>간단하지만 효과적으로 복잡도 분석을 가능하게 하는 방법</a:t>
            </a:r>
            <a:endParaRPr lang="en-US" altLang="ko-KR" sz="31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>
              <a:lnSpc>
                <a:spcPct val="120000"/>
              </a:lnSpc>
            </a:pPr>
            <a:r>
              <a:rPr lang="ko-KR" altLang="en-US" sz="3100" dirty="0">
                <a:solidFill>
                  <a:srgbClr val="231F20"/>
                </a:solidFill>
                <a:latin typeface="함초롬바탕"/>
                <a:cs typeface="함초롬바탕"/>
              </a:rPr>
              <a:t>실제 복잡도 </a:t>
            </a:r>
            <a:r>
              <a:rPr lang="ko-KR" altLang="en-US" sz="3100" dirty="0">
                <a:solidFill>
                  <a:srgbClr val="231F20"/>
                </a:solidFill>
                <a:latin typeface="+mn-lt"/>
                <a:cs typeface="함초롬바탕"/>
              </a:rPr>
              <a:t>함수는 </a:t>
            </a:r>
            <a:r>
              <a:rPr lang="en-US" altLang="ko-KR" sz="3100" i="1" dirty="0" smtClean="0">
                <a:solidFill>
                  <a:srgbClr val="231F20"/>
                </a:solidFill>
                <a:latin typeface="+mn-lt"/>
                <a:cs typeface="함초롬바탕"/>
              </a:rPr>
              <a:t>f</a:t>
            </a:r>
            <a:r>
              <a:rPr lang="en-US" altLang="ko-KR" sz="3100" dirty="0" smtClean="0">
                <a:solidFill>
                  <a:srgbClr val="231F20"/>
                </a:solidFill>
                <a:latin typeface="+mn-lt"/>
                <a:cs typeface="함초롬바탕"/>
              </a:rPr>
              <a:t>(</a:t>
            </a:r>
            <a:r>
              <a:rPr lang="en-US" altLang="ko-KR" sz="3100" i="1" dirty="0" smtClean="0">
                <a:solidFill>
                  <a:srgbClr val="231F20"/>
                </a:solidFill>
                <a:latin typeface="+mn-lt"/>
                <a:cs typeface="함초롬바탕"/>
              </a:rPr>
              <a:t>n</a:t>
            </a:r>
            <a:r>
              <a:rPr lang="en-US" altLang="ko-KR" sz="3100" dirty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  <a:r>
              <a:rPr lang="ko-KR" altLang="en-US" sz="3100" dirty="0">
                <a:solidFill>
                  <a:srgbClr val="231F20"/>
                </a:solidFill>
                <a:latin typeface="+mn-lt"/>
                <a:cs typeface="함초롬바탕"/>
              </a:rPr>
              <a:t>이라 하더라도 </a:t>
            </a:r>
            <a:r>
              <a:rPr lang="ko-KR" altLang="en-US" sz="3100" dirty="0" smtClean="0">
                <a:solidFill>
                  <a:srgbClr val="C00000"/>
                </a:solidFill>
                <a:latin typeface="+mn-lt"/>
                <a:cs typeface="함초롬바탕"/>
              </a:rPr>
              <a:t>점근</a:t>
            </a:r>
            <a:r>
              <a:rPr lang="en-US" altLang="ko-KR" sz="3100" dirty="0" smtClean="0">
                <a:solidFill>
                  <a:srgbClr val="C00000"/>
                </a:solidFill>
                <a:latin typeface="+mn-lt"/>
                <a:cs typeface="함초롬바탕"/>
              </a:rPr>
              <a:t>(</a:t>
            </a:r>
            <a:r>
              <a:rPr lang="ko-KR" altLang="en-US" sz="31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漸近</a:t>
            </a:r>
            <a:r>
              <a:rPr lang="en-US" altLang="ko-KR" sz="31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: </a:t>
            </a:r>
            <a:r>
              <a:rPr lang="ko-KR" altLang="en-US" sz="31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점점 근접시킴</a:t>
            </a:r>
            <a:r>
              <a:rPr lang="en-US" altLang="ko-KR" sz="31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)</a:t>
            </a:r>
            <a:r>
              <a:rPr lang="ko-KR" altLang="en-US" sz="3100" dirty="0" smtClean="0">
                <a:solidFill>
                  <a:srgbClr val="C00000"/>
                </a:solidFill>
                <a:latin typeface="+mn-lt"/>
                <a:cs typeface="함초롬바탕"/>
              </a:rPr>
              <a:t>적으로 </a:t>
            </a:r>
            <a:r>
              <a:rPr lang="ko-KR" altLang="en-US" sz="3100" dirty="0">
                <a:solidFill>
                  <a:srgbClr val="C00000"/>
                </a:solidFill>
                <a:latin typeface="+mn-lt"/>
                <a:cs typeface="함초롬바탕"/>
              </a:rPr>
              <a:t>동등하면서 단순</a:t>
            </a:r>
            <a:r>
              <a:rPr lang="ko-KR" altLang="en-US" sz="3100" dirty="0">
                <a:solidFill>
                  <a:srgbClr val="231F20"/>
                </a:solidFill>
                <a:latin typeface="+mn-lt"/>
                <a:cs typeface="함초롬바탕"/>
              </a:rPr>
              <a:t>한 형태를 갖는 </a:t>
            </a:r>
            <a:r>
              <a:rPr lang="en-US" altLang="ko-KR" sz="3100" i="1" dirty="0" smtClean="0">
                <a:solidFill>
                  <a:srgbClr val="231F20"/>
                </a:solidFill>
                <a:latin typeface="+mn-lt"/>
                <a:cs typeface="함초롬바탕"/>
              </a:rPr>
              <a:t>g</a:t>
            </a:r>
            <a:r>
              <a:rPr lang="en-US" altLang="ko-KR" sz="3100" dirty="0" smtClean="0">
                <a:solidFill>
                  <a:srgbClr val="231F20"/>
                </a:solidFill>
                <a:latin typeface="+mn-lt"/>
                <a:cs typeface="함초롬바탕"/>
              </a:rPr>
              <a:t>(</a:t>
            </a:r>
            <a:r>
              <a:rPr lang="en-US" altLang="ko-KR" sz="3100" i="1" dirty="0" smtClean="0">
                <a:solidFill>
                  <a:srgbClr val="231F20"/>
                </a:solidFill>
                <a:latin typeface="+mn-lt"/>
                <a:cs typeface="함초롬바탕"/>
              </a:rPr>
              <a:t>n</a:t>
            </a:r>
            <a:r>
              <a:rPr lang="en-US" altLang="ko-KR" sz="3100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  <a:r>
              <a:rPr lang="ko-KR" altLang="en-US" sz="3100" dirty="0" smtClean="0">
                <a:solidFill>
                  <a:srgbClr val="231F20"/>
                </a:solidFill>
                <a:latin typeface="+mn-lt"/>
                <a:cs typeface="함초롬바탕"/>
              </a:rPr>
              <a:t>을 </a:t>
            </a:r>
            <a:r>
              <a:rPr lang="ko-KR" altLang="en-US" sz="3100" dirty="0">
                <a:solidFill>
                  <a:srgbClr val="231F20"/>
                </a:solidFill>
                <a:latin typeface="+mn-lt"/>
                <a:cs typeface="함초롬바탕"/>
              </a:rPr>
              <a:t>복잡</a:t>
            </a:r>
            <a:r>
              <a:rPr lang="ko-KR" altLang="en-US" sz="3100" dirty="0">
                <a:solidFill>
                  <a:srgbClr val="231F20"/>
                </a:solidFill>
                <a:latin typeface="함초롬바탕"/>
                <a:cs typeface="함초롬바탕"/>
              </a:rPr>
              <a:t>도 함수로 대신 </a:t>
            </a:r>
            <a:r>
              <a:rPr lang="ko-KR" altLang="en-US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사용</a:t>
            </a:r>
            <a:endParaRPr lang="en-US" altLang="ko-KR" sz="31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>
              <a:lnSpc>
                <a:spcPct val="120000"/>
              </a:lnSpc>
            </a:pPr>
            <a:r>
              <a:rPr lang="ko-KR" altLang="en-US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점근 </a:t>
            </a:r>
            <a:r>
              <a:rPr lang="ko-KR" altLang="en-US" sz="3100" dirty="0">
                <a:solidFill>
                  <a:srgbClr val="231F20"/>
                </a:solidFill>
                <a:latin typeface="함초롬바탕"/>
                <a:cs typeface="함초롬바탕"/>
              </a:rPr>
              <a:t>분석에서 사용하는 함수는 </a:t>
            </a:r>
            <a:r>
              <a:rPr lang="ko-KR" altLang="en-US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항 </a:t>
            </a:r>
            <a:r>
              <a:rPr lang="ko-KR" altLang="en-US" sz="3100" dirty="0">
                <a:solidFill>
                  <a:srgbClr val="231F20"/>
                </a:solidFill>
                <a:latin typeface="함초롬바탕"/>
                <a:cs typeface="함초롬바탕"/>
              </a:rPr>
              <a:t>가운데 차수가 가장 큰 항</a:t>
            </a:r>
            <a:r>
              <a:rPr lang="en-US" altLang="ko-KR" sz="3100" dirty="0">
                <a:solidFill>
                  <a:srgbClr val="231F20"/>
                </a:solidFill>
                <a:latin typeface="함초롬바탕"/>
                <a:cs typeface="함초롬바탕"/>
              </a:rPr>
              <a:t>(</a:t>
            </a:r>
            <a:r>
              <a:rPr lang="ko-KR" altLang="en-US" sz="3100" dirty="0">
                <a:solidFill>
                  <a:srgbClr val="231F20"/>
                </a:solidFill>
                <a:latin typeface="함초롬바탕"/>
                <a:cs typeface="함초롬바탕"/>
              </a:rPr>
              <a:t>들</a:t>
            </a:r>
            <a:r>
              <a:rPr lang="en-US" altLang="ko-KR" sz="3100" dirty="0">
                <a:solidFill>
                  <a:srgbClr val="231F20"/>
                </a:solidFill>
                <a:latin typeface="함초롬바탕"/>
                <a:cs typeface="함초롬바탕"/>
              </a:rPr>
              <a:t>)</a:t>
            </a:r>
            <a:r>
              <a:rPr lang="ko-KR" altLang="en-US" sz="3100" dirty="0">
                <a:solidFill>
                  <a:srgbClr val="231F20"/>
                </a:solidFill>
                <a:latin typeface="함초롬바탕"/>
                <a:cs typeface="함초롬바탕"/>
              </a:rPr>
              <a:t>만을 택해 계수를 </a:t>
            </a:r>
            <a:r>
              <a:rPr lang="en-US" altLang="ko-KR" sz="3100" dirty="0">
                <a:solidFill>
                  <a:srgbClr val="231F20"/>
                </a:solidFill>
                <a:latin typeface="Times New Roman"/>
                <a:cs typeface="Times New Roman"/>
              </a:rPr>
              <a:t>1</a:t>
            </a:r>
            <a:r>
              <a:rPr lang="ko-KR" altLang="en-US" sz="3100" dirty="0">
                <a:solidFill>
                  <a:srgbClr val="231F20"/>
                </a:solidFill>
                <a:latin typeface="함초롬바탕"/>
                <a:cs typeface="함초롬바탕"/>
              </a:rPr>
              <a:t>로 하여 </a:t>
            </a:r>
            <a:r>
              <a:rPr lang="ko-KR" altLang="en-US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사용 </a:t>
            </a:r>
            <a:endParaRPr lang="en-US" altLang="ko-KR" sz="31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2">
              <a:lnSpc>
                <a:spcPct val="120000"/>
              </a:lnSpc>
            </a:pPr>
            <a:r>
              <a:rPr lang="ko-KR" altLang="en-US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예</a:t>
            </a:r>
            <a:r>
              <a:rPr lang="en-US" altLang="ko-KR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)</a:t>
            </a:r>
            <a:r>
              <a:rPr lang="ko-KR" altLang="en-US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en-US" altLang="ko-KR" sz="31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10</a:t>
            </a:r>
            <a:r>
              <a:rPr lang="en-US" altLang="ko-KR" sz="3100" i="1" dirty="0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3100" baseline="300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3</a:t>
            </a:r>
            <a:r>
              <a:rPr lang="en-US" altLang="ko-KR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+</a:t>
            </a:r>
            <a:r>
              <a:rPr lang="en-US" altLang="ko-KR" sz="31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5</a:t>
            </a:r>
            <a:r>
              <a:rPr lang="en-US" altLang="ko-KR" sz="3100" i="1" dirty="0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3100" baseline="300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r>
              <a:rPr lang="en-US" altLang="ko-KR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+</a:t>
            </a:r>
            <a:r>
              <a:rPr lang="en-US" altLang="ko-KR" sz="31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3</a:t>
            </a:r>
            <a:r>
              <a:rPr lang="en-US" altLang="ko-KR" sz="3100" i="1" dirty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-</a:t>
            </a:r>
            <a:r>
              <a:rPr lang="en-US" altLang="ko-KR" sz="31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1000 </a:t>
            </a:r>
            <a:r>
              <a:rPr lang="en-US" altLang="ko-KR" sz="3100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</a:t>
            </a:r>
            <a:r>
              <a:rPr lang="ko-KR" altLang="en-US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en-US" altLang="ko-KR" sz="3100" i="1" dirty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3100" baseline="300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3</a:t>
            </a:r>
            <a:r>
              <a:rPr lang="en-US" altLang="ko-KR" sz="3100" dirty="0">
                <a:solidFill>
                  <a:srgbClr val="231F20"/>
                </a:solidFill>
                <a:latin typeface="함초롬바탕"/>
                <a:cs typeface="함초롬바탕"/>
              </a:rPr>
              <a:t/>
            </a:r>
            <a:br>
              <a:rPr lang="en-US" altLang="ko-KR" sz="3100" dirty="0">
                <a:solidFill>
                  <a:srgbClr val="231F20"/>
                </a:solidFill>
                <a:latin typeface="함초롬바탕"/>
                <a:cs typeface="함초롬바탕"/>
              </a:rPr>
            </a:br>
            <a:r>
              <a:rPr lang="en-US" altLang="ko-KR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   </a:t>
            </a:r>
            <a:r>
              <a:rPr lang="ko-KR" altLang="en-US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en-US" altLang="ko-KR" sz="31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5</a:t>
            </a:r>
            <a:r>
              <a:rPr lang="en-US" altLang="ko-KR" sz="3100" i="1" dirty="0" smtClean="0">
                <a:solidFill>
                  <a:srgbClr val="231F20"/>
                </a:solidFill>
                <a:cs typeface="Times New Roman"/>
              </a:rPr>
              <a:t>m</a:t>
            </a:r>
            <a:r>
              <a:rPr lang="en-US" altLang="ko-KR" sz="3100" baseline="300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3</a:t>
            </a:r>
            <a:r>
              <a:rPr lang="en-US" altLang="ko-KR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-</a:t>
            </a:r>
            <a:r>
              <a:rPr lang="en-US" altLang="ko-KR" sz="31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4</a:t>
            </a:r>
            <a:r>
              <a:rPr lang="en-US" altLang="ko-KR" sz="3100" i="1" dirty="0" smtClean="0">
                <a:solidFill>
                  <a:srgbClr val="231F20"/>
                </a:solidFill>
                <a:cs typeface="Times New Roman"/>
              </a:rPr>
              <a:t>m</a:t>
            </a:r>
            <a:r>
              <a:rPr lang="en-US" altLang="ko-KR" sz="3100" baseline="300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r>
              <a:rPr lang="en-US" altLang="ko-KR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+</a:t>
            </a:r>
            <a:r>
              <a:rPr lang="en-US" altLang="ko-KR" sz="31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5</a:t>
            </a:r>
            <a:r>
              <a:rPr lang="en-US" altLang="ko-KR" sz="3100" i="1" dirty="0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3100" baseline="300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r>
              <a:rPr lang="en-US" altLang="ko-KR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+</a:t>
            </a:r>
            <a:r>
              <a:rPr lang="en-US" altLang="ko-KR" sz="31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r>
              <a:rPr lang="en-US" altLang="ko-KR" sz="3100" i="1" dirty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-</a:t>
            </a:r>
            <a:r>
              <a:rPr lang="en-US" altLang="ko-KR" sz="31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15 </a:t>
            </a:r>
            <a:r>
              <a:rPr lang="en-US" altLang="ko-KR" sz="3100" dirty="0" smtClean="0">
                <a:solidFill>
                  <a:srgbClr val="231F20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ko-KR" altLang="en-US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en-US" altLang="ko-KR" sz="3100" i="1" dirty="0" smtClean="0">
                <a:solidFill>
                  <a:srgbClr val="231F20"/>
                </a:solidFill>
                <a:cs typeface="Times New Roman"/>
              </a:rPr>
              <a:t>m</a:t>
            </a:r>
            <a:r>
              <a:rPr lang="en-US" altLang="ko-KR" sz="3100" baseline="300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3</a:t>
            </a:r>
            <a:r>
              <a:rPr lang="en-US" altLang="ko-KR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+</a:t>
            </a:r>
            <a:r>
              <a:rPr lang="en-US" altLang="ko-KR" sz="3100" i="1" dirty="0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3100" baseline="300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점근 복잡도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점근 분석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02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790141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3300" dirty="0" err="1" smtClean="0">
                <a:solidFill>
                  <a:srgbClr val="231F20"/>
                </a:solidFill>
                <a:latin typeface="함초롬바탕"/>
                <a:cs typeface="함초롬바탕"/>
              </a:rPr>
              <a:t>최고차항을</a:t>
            </a:r>
            <a:r>
              <a:rPr lang="ko-KR" altLang="en-US" sz="33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3300" dirty="0">
                <a:solidFill>
                  <a:srgbClr val="231F20"/>
                </a:solidFill>
                <a:latin typeface="함초롬바탕"/>
                <a:cs typeface="함초롬바탕"/>
              </a:rPr>
              <a:t>제외한 항들과 계수를 무시해도 </a:t>
            </a:r>
            <a:r>
              <a:rPr lang="ko-KR" altLang="en-US" sz="33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문제가 </a:t>
            </a:r>
            <a:r>
              <a:rPr lang="ko-KR" altLang="en-US" sz="3300" dirty="0">
                <a:solidFill>
                  <a:srgbClr val="231F20"/>
                </a:solidFill>
                <a:latin typeface="함초롬바탕"/>
                <a:cs typeface="함초롬바탕"/>
              </a:rPr>
              <a:t>없을까</a:t>
            </a:r>
            <a:r>
              <a:rPr lang="en-US" altLang="ko-KR" sz="3300" dirty="0">
                <a:solidFill>
                  <a:srgbClr val="231F20"/>
                </a:solidFill>
                <a:latin typeface="함초롬바탕"/>
                <a:cs typeface="함초롬바탕"/>
              </a:rPr>
              <a:t>?</a:t>
            </a:r>
            <a:r>
              <a:rPr lang="ko-KR" altLang="en-US" sz="3300" dirty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endParaRPr lang="en-US" altLang="ko-KR" sz="33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3600" spc="-66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endParaRPr lang="ko-KR" altLang="en-US" dirty="0">
              <a:latin typeface="함초롬바탕"/>
              <a:cs typeface="함초롬바탕"/>
            </a:endParaRPr>
          </a:p>
          <a:p>
            <a:endParaRPr lang="ko-KR" altLang="en-US" dirty="0">
              <a:latin typeface="함초롬바탕"/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점근 복잡도</a:t>
            </a:r>
            <a:r>
              <a:rPr lang="en-US" altLang="ko-KR" dirty="0"/>
              <a:t>: </a:t>
            </a:r>
            <a:r>
              <a:rPr lang="ko-KR" altLang="en-US" dirty="0"/>
              <a:t>점근 분석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5" y="1752600"/>
            <a:ext cx="8391525" cy="2676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15" y="4657725"/>
            <a:ext cx="83820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5333999" cy="48534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000" spc="-93" dirty="0" smtClean="0">
                <a:solidFill>
                  <a:srgbClr val="231F20"/>
                </a:solidFill>
                <a:latin typeface="함초롬바탕"/>
                <a:cs typeface="함초롬바탕"/>
              </a:rPr>
              <a:t>복잡도 함수</a:t>
            </a:r>
            <a:r>
              <a:rPr lang="en-US" altLang="ko-KR" sz="3000" spc="-93" dirty="0" smtClean="0">
                <a:solidFill>
                  <a:srgbClr val="231F20"/>
                </a:solidFill>
                <a:latin typeface="함초롬바탕"/>
                <a:cs typeface="함초롬바탕"/>
              </a:rPr>
              <a:t>: </a:t>
            </a:r>
            <a:r>
              <a:rPr lang="ko-KR" altLang="en-US" sz="3000" spc="-93" dirty="0" smtClean="0">
                <a:solidFill>
                  <a:srgbClr val="231F20"/>
                </a:solidFill>
                <a:latin typeface="함초롬바탕"/>
                <a:cs typeface="함초롬바탕"/>
              </a:rPr>
              <a:t>복잡도 등급</a:t>
            </a:r>
            <a:r>
              <a:rPr lang="ko-KR" altLang="en-US" sz="3000" spc="86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endParaRPr lang="en-US" altLang="ko-KR" sz="3000" spc="86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3600" spc="-66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endParaRPr lang="ko-KR" altLang="en-US" dirty="0">
              <a:latin typeface="함초롬바탕"/>
              <a:cs typeface="함초롬바탕"/>
            </a:endParaRPr>
          </a:p>
          <a:p>
            <a:endParaRPr lang="ko-KR" altLang="en-US" dirty="0" smtClean="0">
              <a:latin typeface="함초롬바탕"/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점근 복잡도</a:t>
            </a:r>
            <a:r>
              <a:rPr lang="en-US" altLang="ko-KR" dirty="0"/>
              <a:t>: </a:t>
            </a:r>
            <a:r>
              <a:rPr lang="ko-KR" altLang="en-US" dirty="0"/>
              <a:t>점근 분석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46" y="1769318"/>
            <a:ext cx="8410575" cy="28788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5" y="4800600"/>
            <a:ext cx="8410575" cy="287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5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14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점근 복잡도</a:t>
            </a:r>
            <a:r>
              <a:rPr lang="en-US" altLang="ko-KR" dirty="0"/>
              <a:t>: </a:t>
            </a:r>
            <a:r>
              <a:rPr lang="ko-KR" altLang="en-US" dirty="0"/>
              <a:t>점근 분석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2490087"/>
            <a:ext cx="5790906" cy="34023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" y="1981200"/>
            <a:ext cx="4038599" cy="451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2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6698" y="3048000"/>
            <a:ext cx="9601199" cy="4289144"/>
          </a:xfrm>
        </p:spPr>
        <p:txBody>
          <a:bodyPr>
            <a:normAutofit/>
          </a:bodyPr>
          <a:lstStyle/>
          <a:p>
            <a:r>
              <a:rPr lang="en-US" altLang="ko-KR" sz="3000" i="1" dirty="0" smtClean="0"/>
              <a:t>O</a:t>
            </a:r>
            <a:r>
              <a:rPr lang="en-US" altLang="ko-KR" sz="3000" i="1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ko-KR" altLang="en-US" sz="3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표기법</a:t>
            </a:r>
            <a:endParaRPr lang="en-US" altLang="ko-KR" sz="30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endParaRPr lang="en-US" altLang="ko-KR" sz="2900" baseline="3086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endParaRPr lang="en-US" altLang="ko-KR" sz="2900" baseline="3086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endParaRPr lang="en-US" altLang="ko-KR" sz="2900" baseline="3086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endParaRPr lang="en-US" altLang="ko-KR" sz="2900" baseline="3086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입력크기 </a:t>
            </a:r>
            <a:r>
              <a:rPr lang="en-US" altLang="ko-KR" i="1" dirty="0"/>
              <a:t>n</a:t>
            </a:r>
            <a:r>
              <a:rPr lang="ko-KR" altLang="en-US" dirty="0"/>
              <a:t>이 충분히 커짐에 따라 </a:t>
            </a:r>
            <a:r>
              <a:rPr lang="ko-KR" altLang="en-US" dirty="0" smtClean="0"/>
              <a:t>시간복잡도 </a:t>
            </a:r>
            <a:r>
              <a:rPr lang="ko-KR" altLang="en-US" dirty="0"/>
              <a:t>함수 </a:t>
            </a:r>
            <a:r>
              <a:rPr lang="en-US" altLang="ko-KR" i="1" dirty="0"/>
              <a:t>T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dirty="0"/>
              <a:t>)</a:t>
            </a:r>
            <a:r>
              <a:rPr lang="ko-KR" altLang="en-US" dirty="0"/>
              <a:t>은 기껏해야 </a:t>
            </a:r>
            <a:r>
              <a:rPr lang="en-US" altLang="ko-KR" i="1" dirty="0"/>
              <a:t>g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dirty="0"/>
              <a:t>)</a:t>
            </a:r>
            <a:r>
              <a:rPr lang="ko-KR" altLang="en-US" dirty="0"/>
              <a:t>의 비율로 </a:t>
            </a:r>
            <a:r>
              <a:rPr lang="ko-KR" altLang="en-US" dirty="0" smtClean="0"/>
              <a:t>증가</a:t>
            </a:r>
            <a:endParaRPr lang="en-US" altLang="ko-KR" dirty="0" smtClean="0">
              <a:latin typeface="한컴 윤고딕 230" panose="02020603020101020101" pitchFamily="18" charset="-127"/>
            </a:endParaRPr>
          </a:p>
          <a:p>
            <a:pPr lvl="1"/>
            <a:r>
              <a:rPr lang="ko-KR" altLang="en-US" dirty="0"/>
              <a:t>점근적 </a:t>
            </a:r>
            <a:r>
              <a:rPr lang="ko-KR" altLang="en-US" dirty="0" smtClean="0"/>
              <a:t>상한</a:t>
            </a:r>
            <a:r>
              <a:rPr lang="en-US" altLang="ko-KR" dirty="0" smtClean="0"/>
              <a:t>: </a:t>
            </a:r>
            <a:r>
              <a:rPr lang="ko-KR" altLang="en-US" dirty="0" smtClean="0"/>
              <a:t>“</a:t>
            </a:r>
            <a:r>
              <a:rPr lang="ko-KR" altLang="en-US" dirty="0" err="1"/>
              <a:t>복잡해봐야</a:t>
            </a:r>
            <a:r>
              <a:rPr lang="ko-KR" altLang="en-US" dirty="0"/>
              <a:t>”</a:t>
            </a:r>
            <a:r>
              <a:rPr lang="en-US" altLang="ko-KR" dirty="0"/>
              <a:t>, </a:t>
            </a:r>
            <a:r>
              <a:rPr lang="en-US" altLang="ko-KR" dirty="0">
                <a:latin typeface="한컴 윤고딕 230" panose="02020603020101020101" pitchFamily="18" charset="-127"/>
              </a:rPr>
              <a:t>“</a:t>
            </a:r>
            <a:r>
              <a:rPr lang="ko-KR" altLang="en-US" dirty="0" err="1">
                <a:latin typeface="한컴 윤고딕 230" panose="02020603020101020101" pitchFamily="18" charset="-127"/>
              </a:rPr>
              <a:t>높아봐야</a:t>
            </a:r>
            <a:r>
              <a:rPr lang="ko-KR" altLang="en-US" dirty="0">
                <a:latin typeface="한컴 윤고딕 230" panose="02020603020101020101" pitchFamily="18" charset="-127"/>
              </a:rPr>
              <a:t>”</a:t>
            </a:r>
            <a:r>
              <a:rPr lang="en-US" altLang="ko-KR" dirty="0">
                <a:latin typeface="한컴 윤고딕 230" panose="02020603020101020101" pitchFamily="18" charset="-127"/>
              </a:rPr>
              <a:t>, “</a:t>
            </a:r>
            <a:r>
              <a:rPr lang="ko-KR" altLang="en-US" dirty="0">
                <a:latin typeface="한컴 윤고딕 230" panose="02020603020101020101" pitchFamily="18" charset="-127"/>
              </a:rPr>
              <a:t>최대로 하여도”</a:t>
            </a:r>
            <a:r>
              <a:rPr lang="en-US" altLang="ko-KR" dirty="0">
                <a:latin typeface="한컴 윤고딕 230" panose="02020603020101020101" pitchFamily="18" charset="-127"/>
              </a:rPr>
              <a:t>, “</a:t>
            </a:r>
            <a:r>
              <a:rPr lang="ko-KR" altLang="en-US" dirty="0">
                <a:latin typeface="한컴 윤고딕 230" panose="02020603020101020101" pitchFamily="18" charset="-127"/>
              </a:rPr>
              <a:t>재수가 없더라도</a:t>
            </a:r>
            <a:r>
              <a:rPr lang="ko-KR" altLang="en-US" dirty="0"/>
              <a:t>”</a:t>
            </a:r>
            <a:r>
              <a:rPr lang="en-US" altLang="ko-KR" dirty="0">
                <a:latin typeface="한컴 윤고딕 230" panose="02020603020101020101" pitchFamily="18" charset="-127"/>
              </a:rPr>
              <a:t>, “</a:t>
            </a:r>
            <a:r>
              <a:rPr lang="en-US" altLang="ko-KR" dirty="0"/>
              <a:t>at most</a:t>
            </a:r>
            <a:r>
              <a:rPr lang="en-US" altLang="ko-KR" dirty="0" smtClean="0">
                <a:latin typeface="한컴 윤고딕 230" panose="02020603020101020101" pitchFamily="18" charset="-127"/>
              </a:rPr>
              <a:t>”</a:t>
            </a:r>
            <a:endParaRPr lang="en-US" altLang="ko-KR" baseline="3086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endParaRPr lang="ko-KR" altLang="en-US" baseline="3086" dirty="0">
              <a:latin typeface="함초롬바탕"/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점근 복잡도</a:t>
            </a:r>
            <a:r>
              <a:rPr lang="en-US" altLang="ko-KR" dirty="0"/>
              <a:t>: </a:t>
            </a:r>
            <a:r>
              <a:rPr lang="ko-KR" altLang="en-US" dirty="0" smtClean="0"/>
              <a:t>점근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표기법</a:t>
            </a:r>
            <a:r>
              <a:rPr lang="en-US" altLang="ko-KR" dirty="0" smtClean="0"/>
              <a:t>(1/8)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58" y="1174235"/>
            <a:ext cx="8391525" cy="16668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3601897"/>
            <a:ext cx="84582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53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점근 복잡도</a:t>
            </a:r>
            <a:r>
              <a:rPr lang="en-US" altLang="ko-KR" dirty="0"/>
              <a:t>: </a:t>
            </a:r>
            <a:r>
              <a:rPr lang="ko-KR" altLang="en-US" dirty="0"/>
              <a:t>점근</a:t>
            </a:r>
            <a:r>
              <a:rPr lang="en-US" altLang="ko-KR" dirty="0"/>
              <a:t> </a:t>
            </a:r>
            <a:r>
              <a:rPr lang="ko-KR" altLang="en-US" dirty="0"/>
              <a:t>표기법</a:t>
            </a:r>
            <a:r>
              <a:rPr lang="en-US" altLang="ko-KR" dirty="0" smtClean="0"/>
              <a:t>(2/8)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1098141"/>
            <a:ext cx="6412953" cy="66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8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6146086"/>
          </a:xfrm>
        </p:spPr>
        <p:txBody>
          <a:bodyPr>
            <a:normAutofit lnSpcReduction="10000"/>
          </a:bodyPr>
          <a:lstStyle/>
          <a:p>
            <a:r>
              <a:rPr lang="en-US" altLang="ko-KR" i="1" dirty="0"/>
              <a:t>O</a:t>
            </a:r>
            <a:r>
              <a:rPr lang="en-US" altLang="ko-KR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표기법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(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계속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)</a:t>
            </a:r>
          </a:p>
          <a:p>
            <a:pPr lvl="1"/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/>
              <a:t>) =</a:t>
            </a:r>
            <a:r>
              <a:rPr lang="ko-KR" altLang="en-US" dirty="0"/>
              <a:t> </a:t>
            </a:r>
            <a:r>
              <a:rPr lang="en-US" altLang="ko-KR" i="1" dirty="0" err="1"/>
              <a:t>a</a:t>
            </a:r>
            <a:r>
              <a:rPr lang="en-US" altLang="ko-KR" i="1" baseline="-25000" dirty="0" err="1"/>
              <a:t>m</a:t>
            </a:r>
            <a:r>
              <a:rPr lang="en-US" altLang="ko-KR" i="1" dirty="0" err="1"/>
              <a:t>n</a:t>
            </a:r>
            <a:r>
              <a:rPr lang="en-US" altLang="ko-KR" i="1" baseline="30000" dirty="0" err="1"/>
              <a:t>m</a:t>
            </a:r>
            <a:r>
              <a:rPr lang="en-US" altLang="ko-KR" i="1" baseline="30000" dirty="0"/>
              <a:t> </a:t>
            </a:r>
            <a:r>
              <a:rPr lang="en-US" altLang="ko-KR" dirty="0"/>
              <a:t>+ </a:t>
            </a:r>
            <a:r>
              <a:rPr lang="en-US" altLang="ko-KR" i="1" dirty="0"/>
              <a:t>a</a:t>
            </a:r>
            <a:r>
              <a:rPr lang="en-US" altLang="ko-KR" i="1" baseline="-25000" dirty="0"/>
              <a:t>m</a:t>
            </a:r>
            <a:r>
              <a:rPr lang="en-US" altLang="ko-KR" baseline="-25000" dirty="0"/>
              <a:t>-1</a:t>
            </a:r>
            <a:r>
              <a:rPr lang="en-US" altLang="ko-KR" i="1" dirty="0"/>
              <a:t>n</a:t>
            </a:r>
            <a:r>
              <a:rPr lang="en-US" altLang="ko-KR" i="1" baseline="30000" dirty="0"/>
              <a:t>m</a:t>
            </a:r>
            <a:r>
              <a:rPr lang="en-US" altLang="ko-KR" baseline="30000" dirty="0"/>
              <a:t>-1 </a:t>
            </a:r>
            <a:r>
              <a:rPr lang="en-US" altLang="ko-KR" dirty="0"/>
              <a:t>+ ... + </a:t>
            </a:r>
            <a:r>
              <a:rPr lang="en-US" altLang="ko-KR" i="1" dirty="0"/>
              <a:t>a</a:t>
            </a:r>
            <a:r>
              <a:rPr lang="en-US" altLang="ko-KR" baseline="-25000" dirty="0"/>
              <a:t>2</a:t>
            </a:r>
            <a:r>
              <a:rPr lang="en-US" altLang="ko-KR" i="1" dirty="0"/>
              <a:t>n</a:t>
            </a:r>
            <a:r>
              <a:rPr lang="en-US" altLang="ko-KR" baseline="30000" dirty="0"/>
              <a:t>2</a:t>
            </a:r>
            <a:r>
              <a:rPr lang="ko-KR" altLang="en-US" i="1" dirty="0"/>
              <a:t> </a:t>
            </a:r>
            <a:r>
              <a:rPr lang="en-US" altLang="ko-KR" dirty="0"/>
              <a:t>+ </a:t>
            </a:r>
            <a:r>
              <a:rPr lang="en-US" altLang="ko-KR" i="1" dirty="0"/>
              <a:t>a</a:t>
            </a:r>
            <a:r>
              <a:rPr lang="en-US" altLang="ko-KR" baseline="-25000" dirty="0"/>
              <a:t>1</a:t>
            </a:r>
            <a:r>
              <a:rPr lang="en-US" altLang="ko-KR" i="1" dirty="0"/>
              <a:t>n </a:t>
            </a:r>
            <a:r>
              <a:rPr lang="en-US" altLang="ko-KR" dirty="0"/>
              <a:t>+ a</a:t>
            </a:r>
            <a:r>
              <a:rPr lang="en-US" altLang="ko-KR" baseline="-25000" dirty="0"/>
              <a:t>0</a:t>
            </a:r>
            <a:r>
              <a:rPr lang="ko-KR" altLang="en-US" dirty="0"/>
              <a:t>인 경우 </a:t>
            </a:r>
            <a:r>
              <a:rPr lang="en-US" altLang="ko-KR" i="1" dirty="0"/>
              <a:t>T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dirty="0"/>
              <a:t>) = </a:t>
            </a:r>
            <a:r>
              <a:rPr lang="en-US" altLang="ko-KR" i="1" dirty="0"/>
              <a:t>O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i="1" baseline="30000" dirty="0"/>
              <a:t>m</a:t>
            </a:r>
            <a:r>
              <a:rPr lang="en-US" altLang="ko-KR" dirty="0"/>
              <a:t>)</a:t>
            </a:r>
          </a:p>
          <a:p>
            <a:pPr lvl="1" fontAlgn="base"/>
            <a:r>
              <a:rPr lang="ko-KR" altLang="en-US" dirty="0" smtClean="0"/>
              <a:t>어떤 </a:t>
            </a:r>
            <a:r>
              <a:rPr lang="ko-KR" altLang="en-US" dirty="0"/>
              <a:t>경우에 </a:t>
            </a:r>
            <a:r>
              <a:rPr lang="ko-KR" altLang="en-US" dirty="0" smtClean="0"/>
              <a:t>점근적 </a:t>
            </a:r>
            <a:r>
              <a:rPr lang="ko-KR" altLang="en-US" dirty="0"/>
              <a:t>상한을 사용</a:t>
            </a:r>
            <a:r>
              <a:rPr lang="en-US" altLang="ko-KR" dirty="0"/>
              <a:t>?</a:t>
            </a:r>
          </a:p>
          <a:p>
            <a:pPr lvl="2" fontAlgn="base"/>
            <a:r>
              <a:rPr lang="ko-KR" altLang="en-US" dirty="0" smtClean="0"/>
              <a:t>정확한 복잡도는 </a:t>
            </a:r>
            <a:r>
              <a:rPr lang="ko-KR" altLang="en-US" dirty="0"/>
              <a:t>모르고 상한은 아는 경우</a:t>
            </a:r>
            <a:endParaRPr lang="en-US" altLang="ko-KR" dirty="0"/>
          </a:p>
          <a:p>
            <a:pPr lvl="2" fontAlgn="base"/>
            <a:r>
              <a:rPr lang="ko-KR" altLang="en-US" dirty="0"/>
              <a:t>입력 데이터에 따라 증가율이 달라지는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순차탐색</a:t>
            </a:r>
            <a:r>
              <a:rPr lang="en-US" altLang="ko-KR" dirty="0"/>
              <a:t>)</a:t>
            </a:r>
          </a:p>
          <a:p>
            <a:pPr lvl="2" fontAlgn="base"/>
            <a:r>
              <a:rPr lang="ko-KR" altLang="en-US" dirty="0"/>
              <a:t>관례적인 사용</a:t>
            </a:r>
            <a:endParaRPr lang="en-US" altLang="ko-KR" dirty="0"/>
          </a:p>
          <a:p>
            <a:pPr lvl="1" fontAlgn="base"/>
            <a:r>
              <a:rPr lang="ko-KR" altLang="en-US" dirty="0" smtClean="0"/>
              <a:t>상한이라는 </a:t>
            </a:r>
            <a:r>
              <a:rPr lang="ko-KR" altLang="en-US" dirty="0"/>
              <a:t>경계가 주는 불확실성</a:t>
            </a:r>
            <a:r>
              <a:rPr lang="en-US" altLang="ko-KR" dirty="0"/>
              <a:t>(</a:t>
            </a:r>
            <a:r>
              <a:rPr lang="ko-KR" altLang="en-US" dirty="0"/>
              <a:t>빡빡한 상한</a:t>
            </a:r>
            <a:r>
              <a:rPr lang="en-US" altLang="ko-KR" dirty="0"/>
              <a:t>, </a:t>
            </a:r>
            <a:r>
              <a:rPr lang="ko-KR" altLang="en-US" dirty="0"/>
              <a:t>느슨한 상한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smtClean="0"/>
              <a:t>주의</a:t>
            </a:r>
            <a:endParaRPr lang="en-US" altLang="ko-KR" dirty="0" smtClean="0"/>
          </a:p>
          <a:p>
            <a:pPr marL="1029980" lvl="2" indent="0" fontAlgn="base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정의를 </a:t>
            </a:r>
            <a:r>
              <a:rPr lang="ko-KR" altLang="en-US" dirty="0">
                <a:sym typeface="Wingdings" panose="05000000000000000000" pitchFamily="2" charset="2"/>
              </a:rPr>
              <a:t>만족하는 가장 낮은 차수를 사용하는 것이 원칙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 fontAlgn="base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i="1" dirty="0" smtClean="0"/>
              <a:t>cf</a:t>
            </a:r>
            <a:r>
              <a:rPr lang="en-US" altLang="ko-KR" dirty="0" smtClean="0"/>
              <a:t>.) </a:t>
            </a:r>
            <a:r>
              <a:rPr lang="ko-KR" altLang="en-US" dirty="0" smtClean="0"/>
              <a:t>점근 </a:t>
            </a:r>
            <a:r>
              <a:rPr lang="ko-KR" altLang="en-US" dirty="0"/>
              <a:t>복잡도에서 사용하는 “</a:t>
            </a:r>
            <a:r>
              <a:rPr lang="en-US" altLang="ko-KR" dirty="0"/>
              <a:t>=”</a:t>
            </a:r>
          </a:p>
          <a:p>
            <a:pPr lvl="1"/>
            <a:r>
              <a:rPr lang="ko-KR" altLang="en-US" dirty="0" smtClean="0"/>
              <a:t>수학의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“</a:t>
            </a:r>
            <a:r>
              <a:rPr lang="en-US" altLang="ko-KR" dirty="0"/>
              <a:t>~</a:t>
            </a:r>
            <a:r>
              <a:rPr lang="ko-KR" altLang="en-US" dirty="0"/>
              <a:t>와 같다</a:t>
            </a:r>
            <a:r>
              <a:rPr lang="en-US" altLang="ko-KR" dirty="0"/>
              <a:t>(is equal to)”</a:t>
            </a:r>
            <a:r>
              <a:rPr lang="ko-KR" altLang="en-US" dirty="0"/>
              <a:t>보다는 </a:t>
            </a:r>
            <a:r>
              <a:rPr lang="ko-KR" altLang="en-US" dirty="0" smtClean="0"/>
              <a:t>일상 대화의 “</a:t>
            </a:r>
            <a:r>
              <a:rPr lang="en-US" altLang="ko-KR" dirty="0"/>
              <a:t>~</a:t>
            </a:r>
            <a:r>
              <a:rPr lang="ko-KR" altLang="en-US" dirty="0"/>
              <a:t>이다</a:t>
            </a:r>
            <a:r>
              <a:rPr lang="en-US" altLang="ko-KR" dirty="0"/>
              <a:t>(is)”</a:t>
            </a:r>
            <a:r>
              <a:rPr lang="ko-KR" altLang="en-US" dirty="0"/>
              <a:t>의 의미</a:t>
            </a:r>
            <a:endParaRPr lang="en-US" altLang="ko-KR" dirty="0"/>
          </a:p>
          <a:p>
            <a:pPr lvl="1"/>
            <a:r>
              <a:rPr lang="en-US" altLang="ko-KR" dirty="0">
                <a:latin typeface="한컴 윤고딕 230" panose="02020603020101020101" pitchFamily="18" charset="-127"/>
              </a:rPr>
              <a:t>“</a:t>
            </a:r>
            <a:r>
              <a:rPr lang="en-US" altLang="ko-KR" i="1" dirty="0"/>
              <a:t>T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i="1" dirty="0"/>
              <a:t>O</a:t>
            </a:r>
            <a:r>
              <a:rPr lang="en-US" altLang="ko-KR" dirty="0"/>
              <a:t>(g(</a:t>
            </a:r>
            <a:r>
              <a:rPr lang="en-US" altLang="ko-KR" i="1" dirty="0"/>
              <a:t>n</a:t>
            </a:r>
            <a:r>
              <a:rPr lang="en-US" altLang="ko-KR" dirty="0"/>
              <a:t>))</a:t>
            </a:r>
            <a:r>
              <a:rPr lang="ko-KR" altLang="en-US" dirty="0"/>
              <a:t>이다</a:t>
            </a:r>
            <a:r>
              <a:rPr lang="ko-KR" altLang="en-US" dirty="0" smtClean="0"/>
              <a:t>”와 </a:t>
            </a:r>
            <a:r>
              <a:rPr lang="ko-KR" altLang="en-US" dirty="0"/>
              <a:t>“</a:t>
            </a:r>
            <a:r>
              <a:rPr lang="en-US" altLang="ko-KR" i="1" dirty="0"/>
              <a:t>T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dirty="0"/>
              <a:t>) = </a:t>
            </a:r>
            <a:r>
              <a:rPr lang="en-US" altLang="ko-KR" i="1" dirty="0"/>
              <a:t>O</a:t>
            </a:r>
            <a:r>
              <a:rPr lang="en-US" altLang="ko-KR" dirty="0"/>
              <a:t>(g(</a:t>
            </a:r>
            <a:r>
              <a:rPr lang="en-US" altLang="ko-KR" i="1" dirty="0"/>
              <a:t>n</a:t>
            </a:r>
            <a:r>
              <a:rPr lang="en-US" altLang="ko-KR" dirty="0"/>
              <a:t>))</a:t>
            </a:r>
            <a:r>
              <a:rPr lang="en-US" altLang="ko-KR" dirty="0">
                <a:latin typeface="한컴 윤고딕 230" panose="02020603020101020101" pitchFamily="18" charset="-127"/>
              </a:rPr>
              <a:t>”</a:t>
            </a:r>
            <a:r>
              <a:rPr lang="ko-KR" altLang="en-US" dirty="0"/>
              <a:t>은 동일</a:t>
            </a:r>
            <a:endParaRPr lang="en-US" altLang="ko-KR" dirty="0"/>
          </a:p>
          <a:p>
            <a:pPr lvl="1"/>
            <a:r>
              <a:rPr lang="ko-KR" altLang="en-US" dirty="0" smtClean="0"/>
              <a:t>“</a:t>
            </a:r>
            <a:r>
              <a:rPr lang="en-US" altLang="ko-KR" i="1" dirty="0"/>
              <a:t>T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dirty="0"/>
              <a:t>) = </a:t>
            </a:r>
            <a:r>
              <a:rPr lang="en-US" altLang="ko-KR" i="1" dirty="0"/>
              <a:t>O</a:t>
            </a:r>
            <a:r>
              <a:rPr lang="en-US" altLang="ko-KR" dirty="0"/>
              <a:t>(g(</a:t>
            </a:r>
            <a:r>
              <a:rPr lang="en-US" altLang="ko-KR" i="1" dirty="0"/>
              <a:t>n</a:t>
            </a:r>
            <a:r>
              <a:rPr lang="en-US" altLang="ko-KR" dirty="0"/>
              <a:t>))</a:t>
            </a:r>
            <a:r>
              <a:rPr lang="en-US" altLang="ko-KR" dirty="0">
                <a:latin typeface="한컴 윤고딕 230" panose="02020603020101020101" pitchFamily="18" charset="-127"/>
              </a:rPr>
              <a:t>”</a:t>
            </a:r>
            <a:r>
              <a:rPr lang="ko-KR" altLang="en-US" dirty="0"/>
              <a:t>대신 “</a:t>
            </a:r>
            <a:r>
              <a:rPr lang="en-US" altLang="ko-KR" i="1" dirty="0"/>
              <a:t>T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dirty="0"/>
              <a:t>) </a:t>
            </a:r>
            <a:r>
              <a:rPr lang="ko-KR" altLang="en-US" dirty="0"/>
              <a:t>∈ </a:t>
            </a:r>
            <a:r>
              <a:rPr lang="en-US" altLang="ko-KR" i="1" dirty="0"/>
              <a:t>O</a:t>
            </a:r>
            <a:r>
              <a:rPr lang="en-US" altLang="ko-KR" dirty="0"/>
              <a:t>(g(</a:t>
            </a:r>
            <a:r>
              <a:rPr lang="en-US" altLang="ko-KR" i="1" dirty="0"/>
              <a:t>n</a:t>
            </a:r>
            <a:r>
              <a:rPr lang="en-US" altLang="ko-KR" dirty="0"/>
              <a:t>))</a:t>
            </a:r>
            <a:r>
              <a:rPr lang="en-US" altLang="ko-KR" dirty="0">
                <a:latin typeface="한컴 윤고딕 230" panose="02020603020101020101" pitchFamily="18" charset="-127"/>
              </a:rPr>
              <a:t>”</a:t>
            </a:r>
            <a:r>
              <a:rPr lang="ko-KR" altLang="en-US" dirty="0"/>
              <a:t>이라고 하는 것이 더 </a:t>
            </a:r>
            <a:r>
              <a:rPr lang="ko-KR" altLang="en-US" dirty="0" smtClean="0"/>
              <a:t>정확하지만 관례적으로 “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/>
              <a:t>) = </a:t>
            </a:r>
            <a:r>
              <a:rPr lang="en-US" altLang="ko-KR" i="1" dirty="0"/>
              <a:t>O</a:t>
            </a:r>
            <a:r>
              <a:rPr lang="en-US" altLang="ko-KR" dirty="0"/>
              <a:t>(g(</a:t>
            </a:r>
            <a:r>
              <a:rPr lang="en-US" altLang="ko-KR" i="1" dirty="0"/>
              <a:t>n</a:t>
            </a:r>
            <a:r>
              <a:rPr lang="en-US" altLang="ko-KR" dirty="0" smtClean="0"/>
              <a:t>))”</a:t>
            </a:r>
            <a:r>
              <a:rPr lang="ko-KR" altLang="en-US" dirty="0" smtClean="0"/>
              <a:t>을 사용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spc="-159" dirty="0" smtClean="0">
              <a:solidFill>
                <a:srgbClr val="231F20"/>
              </a:solidFill>
              <a:latin typeface="함초롬바탕"/>
              <a:cs typeface="함초롬바탕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점근 복잡도</a:t>
            </a:r>
            <a:r>
              <a:rPr lang="en-US" altLang="ko-KR" dirty="0"/>
              <a:t>: </a:t>
            </a:r>
            <a:r>
              <a:rPr lang="ko-KR" altLang="en-US" dirty="0" smtClean="0"/>
              <a:t>점근</a:t>
            </a:r>
            <a:r>
              <a:rPr lang="en-US" altLang="ko-KR" dirty="0" smtClean="0"/>
              <a:t> </a:t>
            </a:r>
            <a:r>
              <a:rPr lang="ko-KR" altLang="en-US" dirty="0"/>
              <a:t>표기법</a:t>
            </a:r>
            <a:r>
              <a:rPr lang="en-US" altLang="ko-KR" dirty="0" smtClean="0"/>
              <a:t>(3/8)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93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altLang="ko-KR" i="1" dirty="0"/>
              <a:t>Ω</a:t>
            </a:r>
            <a:r>
              <a:rPr lang="el-GR" altLang="ko-KR" dirty="0"/>
              <a:t> </a:t>
            </a:r>
            <a:r>
              <a:rPr lang="ko-KR" altLang="en-US" dirty="0" smtClean="0"/>
              <a:t>표기법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점근 복잡도</a:t>
            </a:r>
            <a:r>
              <a:rPr lang="en-US" altLang="ko-KR" dirty="0"/>
              <a:t>: </a:t>
            </a:r>
            <a:r>
              <a:rPr lang="ko-KR" altLang="en-US" dirty="0" smtClean="0"/>
              <a:t>점근</a:t>
            </a:r>
            <a:r>
              <a:rPr lang="en-US" altLang="ko-KR" dirty="0" smtClean="0"/>
              <a:t> </a:t>
            </a:r>
            <a:r>
              <a:rPr lang="ko-KR" altLang="en-US" dirty="0"/>
              <a:t>표기법</a:t>
            </a:r>
            <a:r>
              <a:rPr lang="en-US" altLang="ko-KR" dirty="0" smtClean="0"/>
              <a:t>(4/8)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676400"/>
            <a:ext cx="8448675" cy="15716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0" y="3287590"/>
            <a:ext cx="59436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9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8"/>
            <a:ext cx="9601199" cy="6276541"/>
          </a:xfrm>
        </p:spPr>
        <p:txBody>
          <a:bodyPr>
            <a:normAutofit fontScale="85000" lnSpcReduction="20000"/>
          </a:bodyPr>
          <a:lstStyle/>
          <a:p>
            <a:r>
              <a:rPr lang="el-GR" altLang="ko-KR" i="1" dirty="0"/>
              <a:t>Ω</a:t>
            </a:r>
            <a:r>
              <a:rPr lang="el-GR" altLang="ko-KR" dirty="0"/>
              <a:t> </a:t>
            </a:r>
            <a:r>
              <a:rPr lang="ko-KR" altLang="en-US" dirty="0" smtClean="0"/>
              <a:t>표기법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r>
              <a:rPr lang="en-US" altLang="ko-KR" i="1" dirty="0" smtClean="0"/>
              <a:t>O</a:t>
            </a:r>
            <a:r>
              <a:rPr lang="en-US" altLang="ko-KR" dirty="0" smtClean="0"/>
              <a:t> </a:t>
            </a:r>
            <a:r>
              <a:rPr lang="ko-KR" altLang="en-US" dirty="0"/>
              <a:t>에 대칭적인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입력크기 </a:t>
            </a:r>
            <a:r>
              <a:rPr lang="en-US" altLang="ko-KR" i="1" dirty="0"/>
              <a:t>n</a:t>
            </a:r>
            <a:r>
              <a:rPr lang="ko-KR" altLang="en-US" dirty="0"/>
              <a:t>이 충분히 커짐에 따라 </a:t>
            </a:r>
            <a:r>
              <a:rPr lang="ko-KR" altLang="en-US" dirty="0" smtClean="0"/>
              <a:t>시간복잡도 </a:t>
            </a:r>
            <a:r>
              <a:rPr lang="ko-KR" altLang="en-US" dirty="0"/>
              <a:t>함수 </a:t>
            </a:r>
            <a:r>
              <a:rPr lang="en-US" altLang="ko-KR" i="1" dirty="0"/>
              <a:t>T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dirty="0"/>
              <a:t>)</a:t>
            </a:r>
            <a:r>
              <a:rPr lang="ko-KR" altLang="en-US" dirty="0"/>
              <a:t>은 적어도 </a:t>
            </a:r>
            <a:r>
              <a:rPr lang="en-US" altLang="ko-KR" i="1" dirty="0"/>
              <a:t>g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dirty="0"/>
              <a:t>)</a:t>
            </a:r>
            <a:r>
              <a:rPr lang="ko-KR" altLang="en-US" dirty="0"/>
              <a:t>의 비율로 </a:t>
            </a:r>
            <a:r>
              <a:rPr lang="ko-KR" altLang="en-US" dirty="0" smtClean="0"/>
              <a:t>증가</a:t>
            </a:r>
            <a:endParaRPr lang="en-US" altLang="ko-KR" dirty="0" smtClean="0">
              <a:latin typeface="한컴 윤고딕 230" panose="02020603020101020101" pitchFamily="18" charset="-127"/>
            </a:endParaRPr>
          </a:p>
          <a:p>
            <a:pPr lvl="1"/>
            <a:r>
              <a:rPr lang="ko-KR" altLang="en-US" dirty="0"/>
              <a:t>점근적 </a:t>
            </a:r>
            <a:r>
              <a:rPr lang="ko-KR" altLang="en-US" dirty="0" smtClean="0"/>
              <a:t>하한</a:t>
            </a:r>
            <a:r>
              <a:rPr lang="en-US" altLang="ko-KR" dirty="0" smtClean="0"/>
              <a:t>: </a:t>
            </a:r>
            <a:r>
              <a:rPr lang="ko-KR" altLang="en-US" dirty="0" smtClean="0"/>
              <a:t>“</a:t>
            </a:r>
            <a:r>
              <a:rPr lang="ko-KR" altLang="en-US" dirty="0"/>
              <a:t>단순해도”</a:t>
            </a:r>
            <a:r>
              <a:rPr lang="en-US" altLang="ko-KR" dirty="0"/>
              <a:t>, </a:t>
            </a:r>
            <a:r>
              <a:rPr lang="en-US" altLang="ko-KR" dirty="0">
                <a:latin typeface="한컴 윤고딕 230" panose="02020603020101020101" pitchFamily="18" charset="-127"/>
              </a:rPr>
              <a:t>“</a:t>
            </a:r>
            <a:r>
              <a:rPr lang="ko-KR" altLang="en-US" dirty="0">
                <a:latin typeface="한컴 윤고딕 230" panose="02020603020101020101" pitchFamily="18" charset="-127"/>
              </a:rPr>
              <a:t>낮아도”</a:t>
            </a:r>
            <a:r>
              <a:rPr lang="en-US" altLang="ko-KR" dirty="0">
                <a:latin typeface="한컴 윤고딕 230" panose="02020603020101020101" pitchFamily="18" charset="-127"/>
              </a:rPr>
              <a:t>, “</a:t>
            </a:r>
            <a:r>
              <a:rPr lang="ko-KR" altLang="en-US" dirty="0">
                <a:latin typeface="한컴 윤고딕 230" panose="02020603020101020101" pitchFamily="18" charset="-127"/>
              </a:rPr>
              <a:t>최소한”</a:t>
            </a:r>
            <a:r>
              <a:rPr lang="en-US" altLang="ko-KR" dirty="0">
                <a:latin typeface="한컴 윤고딕 230" panose="02020603020101020101" pitchFamily="18" charset="-127"/>
              </a:rPr>
              <a:t>, “</a:t>
            </a:r>
            <a:r>
              <a:rPr lang="ko-KR" altLang="en-US" dirty="0">
                <a:latin typeface="한컴 윤고딕 230" panose="02020603020101020101" pitchFamily="18" charset="-127"/>
              </a:rPr>
              <a:t>재수가 좋다면”</a:t>
            </a:r>
            <a:r>
              <a:rPr lang="en-US" altLang="ko-KR" dirty="0">
                <a:latin typeface="한컴 윤고딕 230" panose="02020603020101020101" pitchFamily="18" charset="-127"/>
              </a:rPr>
              <a:t>, “</a:t>
            </a:r>
            <a:r>
              <a:rPr lang="en-US" altLang="ko-KR" dirty="0"/>
              <a:t>at least</a:t>
            </a:r>
            <a:r>
              <a:rPr lang="en-US" altLang="ko-KR" dirty="0" smtClean="0">
                <a:latin typeface="한컴 윤고딕 230" panose="02020603020101020101" pitchFamily="18" charset="-127"/>
              </a:rPr>
              <a:t>”</a:t>
            </a:r>
          </a:p>
          <a:p>
            <a:pPr lvl="1"/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)=</a:t>
            </a:r>
            <a:r>
              <a:rPr lang="ko-KR" altLang="en-US" dirty="0" smtClean="0"/>
              <a:t> </a:t>
            </a:r>
            <a:r>
              <a:rPr lang="en-US" altLang="ko-KR" i="1" dirty="0" err="1"/>
              <a:t>a</a:t>
            </a:r>
            <a:r>
              <a:rPr lang="en-US" altLang="ko-KR" i="1" baseline="-25000" dirty="0" err="1"/>
              <a:t>m</a:t>
            </a:r>
            <a:r>
              <a:rPr lang="en-US" altLang="ko-KR" i="1" dirty="0" err="1"/>
              <a:t>n</a:t>
            </a:r>
            <a:r>
              <a:rPr lang="en-US" altLang="ko-KR" i="1" baseline="30000" dirty="0" err="1"/>
              <a:t>m</a:t>
            </a:r>
            <a:r>
              <a:rPr lang="en-US" altLang="ko-KR" i="1" baseline="30000" dirty="0"/>
              <a:t> </a:t>
            </a:r>
            <a:r>
              <a:rPr lang="en-US" altLang="ko-KR" dirty="0"/>
              <a:t>+ </a:t>
            </a:r>
            <a:r>
              <a:rPr lang="en-US" altLang="ko-KR" i="1" dirty="0"/>
              <a:t>a</a:t>
            </a:r>
            <a:r>
              <a:rPr lang="en-US" altLang="ko-KR" i="1" baseline="-25000" dirty="0"/>
              <a:t>m</a:t>
            </a:r>
            <a:r>
              <a:rPr lang="en-US" altLang="ko-KR" baseline="-25000" dirty="0"/>
              <a:t>-1</a:t>
            </a:r>
            <a:r>
              <a:rPr lang="en-US" altLang="ko-KR" i="1" dirty="0"/>
              <a:t>n</a:t>
            </a:r>
            <a:r>
              <a:rPr lang="en-US" altLang="ko-KR" i="1" baseline="30000" dirty="0"/>
              <a:t>m</a:t>
            </a:r>
            <a:r>
              <a:rPr lang="en-US" altLang="ko-KR" baseline="30000" dirty="0"/>
              <a:t>-1 </a:t>
            </a:r>
            <a:r>
              <a:rPr lang="en-US" altLang="ko-KR" dirty="0"/>
              <a:t>+ ... + </a:t>
            </a:r>
            <a:r>
              <a:rPr lang="en-US" altLang="ko-KR" i="1" dirty="0"/>
              <a:t>a</a:t>
            </a:r>
            <a:r>
              <a:rPr lang="en-US" altLang="ko-KR" baseline="-25000" dirty="0"/>
              <a:t>2</a:t>
            </a:r>
            <a:r>
              <a:rPr lang="en-US" altLang="ko-KR" i="1" dirty="0"/>
              <a:t>n</a:t>
            </a:r>
            <a:r>
              <a:rPr lang="en-US" altLang="ko-KR" baseline="30000" dirty="0"/>
              <a:t>2</a:t>
            </a:r>
            <a:r>
              <a:rPr lang="ko-KR" altLang="en-US" i="1" dirty="0"/>
              <a:t> </a:t>
            </a:r>
            <a:r>
              <a:rPr lang="en-US" altLang="ko-KR" dirty="0"/>
              <a:t>+ </a:t>
            </a:r>
            <a:r>
              <a:rPr lang="en-US" altLang="ko-KR" i="1" dirty="0"/>
              <a:t>a</a:t>
            </a:r>
            <a:r>
              <a:rPr lang="en-US" altLang="ko-KR" baseline="-25000" dirty="0"/>
              <a:t>1</a:t>
            </a:r>
            <a:r>
              <a:rPr lang="en-US" altLang="ko-KR" i="1" dirty="0"/>
              <a:t>n </a:t>
            </a:r>
            <a:r>
              <a:rPr lang="en-US" altLang="ko-KR" dirty="0"/>
              <a:t>+ </a:t>
            </a:r>
            <a:r>
              <a:rPr lang="en-US" altLang="ko-KR" dirty="0" smtClean="0"/>
              <a:t>a</a:t>
            </a:r>
            <a:r>
              <a:rPr lang="en-US" altLang="ko-KR" baseline="-25000" dirty="0" smtClean="0"/>
              <a:t>0</a:t>
            </a:r>
            <a:r>
              <a:rPr lang="ko-KR" altLang="en-US" dirty="0" smtClean="0"/>
              <a:t>인 </a:t>
            </a:r>
            <a:r>
              <a:rPr lang="ko-KR" altLang="en-US" dirty="0"/>
              <a:t>경우 </a:t>
            </a:r>
            <a:r>
              <a:rPr lang="en-US" altLang="ko-KR" i="1" dirty="0"/>
              <a:t>T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dirty="0"/>
              <a:t>) = </a:t>
            </a:r>
            <a:r>
              <a:rPr lang="en-US" altLang="ko-KR" i="1" dirty="0" smtClean="0"/>
              <a:t>Ω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dirty="0"/>
              <a:t>어떤 경우에 </a:t>
            </a:r>
            <a:r>
              <a:rPr lang="ko-KR" altLang="en-US" dirty="0" smtClean="0"/>
              <a:t>점근적 하한을 </a:t>
            </a:r>
            <a:r>
              <a:rPr lang="ko-KR" altLang="en-US" dirty="0"/>
              <a:t>사용</a:t>
            </a:r>
            <a:r>
              <a:rPr lang="en-US" altLang="ko-KR" dirty="0"/>
              <a:t>?</a:t>
            </a:r>
          </a:p>
          <a:p>
            <a:pPr lvl="2" fontAlgn="base"/>
            <a:r>
              <a:rPr lang="ko-KR" altLang="en-US" dirty="0"/>
              <a:t>정확한 복잡도는 모르고 </a:t>
            </a:r>
            <a:r>
              <a:rPr lang="ko-KR" altLang="en-US" dirty="0" smtClean="0"/>
              <a:t>하한은 </a:t>
            </a:r>
            <a:r>
              <a:rPr lang="ko-KR" altLang="en-US" dirty="0"/>
              <a:t>아는 경우</a:t>
            </a:r>
            <a:endParaRPr lang="en-US" altLang="ko-KR" dirty="0"/>
          </a:p>
          <a:p>
            <a:pPr lvl="2" fontAlgn="base"/>
            <a:r>
              <a:rPr lang="ko-KR" altLang="en-US" dirty="0"/>
              <a:t>입력 데이터에 따라 증가율이 달라지는 경우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순차탐색</a:t>
            </a:r>
            <a:r>
              <a:rPr lang="en-US" altLang="ko-KR" dirty="0"/>
              <a:t>)</a:t>
            </a:r>
          </a:p>
          <a:p>
            <a:pPr lvl="2" fontAlgn="base"/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i="1" dirty="0"/>
              <a:t>O</a:t>
            </a:r>
            <a:r>
              <a:rPr lang="ko-KR" altLang="en-US" dirty="0"/>
              <a:t>나 </a:t>
            </a:r>
            <a:r>
              <a:rPr lang="el-GR" altLang="ko-KR" i="1" dirty="0"/>
              <a:t>Θ</a:t>
            </a:r>
            <a:r>
              <a:rPr lang="el-GR" altLang="ko-KR" dirty="0"/>
              <a:t> </a:t>
            </a:r>
            <a:r>
              <a:rPr lang="ko-KR" altLang="en-US" dirty="0" smtClean="0"/>
              <a:t>표기법을 </a:t>
            </a:r>
            <a:r>
              <a:rPr lang="ko-KR" altLang="en-US" dirty="0" smtClean="0">
                <a:sym typeface="Wingdings" panose="05000000000000000000" pitchFamily="2" charset="2"/>
              </a:rPr>
              <a:t>보완하기 위한 용도</a:t>
            </a:r>
            <a:endParaRPr lang="en-US" altLang="ko-KR" dirty="0"/>
          </a:p>
          <a:p>
            <a:pPr lvl="1" fontAlgn="base"/>
            <a:r>
              <a:rPr lang="ko-KR" altLang="en-US" dirty="0" smtClean="0"/>
              <a:t>하한이라는 </a:t>
            </a:r>
            <a:r>
              <a:rPr lang="ko-KR" altLang="en-US" dirty="0"/>
              <a:t>경계가 주는 불확실성</a:t>
            </a:r>
            <a:r>
              <a:rPr lang="en-US" altLang="ko-KR" dirty="0"/>
              <a:t>(</a:t>
            </a:r>
            <a:r>
              <a:rPr lang="ko-KR" altLang="en-US" dirty="0"/>
              <a:t>빡빡한 </a:t>
            </a:r>
            <a:r>
              <a:rPr lang="ko-KR" altLang="en-US" dirty="0" smtClean="0"/>
              <a:t>하한</a:t>
            </a:r>
            <a:r>
              <a:rPr lang="en-US" altLang="ko-KR" dirty="0"/>
              <a:t>, </a:t>
            </a:r>
            <a:r>
              <a:rPr lang="ko-KR" altLang="en-US" dirty="0"/>
              <a:t>느슨한 </a:t>
            </a:r>
            <a:r>
              <a:rPr lang="ko-KR" altLang="en-US" dirty="0" smtClean="0"/>
              <a:t>하한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smtClean="0"/>
              <a:t>주의 </a:t>
            </a:r>
            <a:endParaRPr lang="en-US" altLang="ko-KR" dirty="0" smtClean="0"/>
          </a:p>
          <a:p>
            <a:pPr marL="1029980" lvl="2" indent="0" fontAlgn="base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정의를 만족하는 가장 </a:t>
            </a:r>
            <a:r>
              <a:rPr lang="ko-KR" altLang="en-US" dirty="0" smtClean="0">
                <a:sym typeface="Wingdings" panose="05000000000000000000" pitchFamily="2" charset="2"/>
              </a:rPr>
              <a:t>높은 </a:t>
            </a:r>
            <a:r>
              <a:rPr lang="ko-KR" altLang="en-US" dirty="0">
                <a:sym typeface="Wingdings" panose="05000000000000000000" pitchFamily="2" charset="2"/>
              </a:rPr>
              <a:t>차수를 사용하는 것이 원칙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 fontAlgn="base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점근 복잡도</a:t>
            </a:r>
            <a:r>
              <a:rPr lang="en-US" altLang="ko-KR" dirty="0"/>
              <a:t>: </a:t>
            </a:r>
            <a:r>
              <a:rPr lang="ko-KR" altLang="en-US" dirty="0" smtClean="0"/>
              <a:t>점근</a:t>
            </a:r>
            <a:r>
              <a:rPr lang="en-US" altLang="ko-KR" dirty="0" smtClean="0"/>
              <a:t> </a:t>
            </a:r>
            <a:r>
              <a:rPr lang="ko-KR" altLang="en-US" dirty="0"/>
              <a:t>표기법</a:t>
            </a:r>
            <a:r>
              <a:rPr lang="en-US" altLang="ko-KR" dirty="0" smtClean="0"/>
              <a:t>(5/8)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600200"/>
            <a:ext cx="80391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3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250" y="1191059"/>
            <a:ext cx="5562600" cy="5666941"/>
          </a:xfrm>
        </p:spPr>
        <p:txBody>
          <a:bodyPr>
            <a:noAutofit/>
          </a:bodyPr>
          <a:lstStyle/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sz="24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2.1 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성능 </a:t>
            </a:r>
            <a:r>
              <a:rPr lang="ko-KR" altLang="en-US" sz="24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평가</a:t>
            </a:r>
            <a:endParaRPr lang="en-US" altLang="ko-KR" sz="24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sz="24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2.2 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공간 </a:t>
            </a:r>
            <a:r>
              <a:rPr lang="ko-KR" altLang="en-US" sz="24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복잡도</a:t>
            </a:r>
            <a:endParaRPr lang="en-US" altLang="ko-KR" sz="24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sz="24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2.3 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시간 복잡도 </a:t>
            </a:r>
            <a:endParaRPr lang="en-US" altLang="ko-KR" sz="24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2.3.1 </a:t>
            </a:r>
            <a:r>
              <a:rPr lang="ko-KR" altLang="en-US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실행 시간 </a:t>
            </a:r>
            <a:r>
              <a:rPr lang="ko-KR" altLang="en-US" sz="20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측정</a:t>
            </a:r>
            <a:endParaRPr lang="en-US" altLang="ko-KR" sz="20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2.3.2 </a:t>
            </a:r>
            <a:r>
              <a:rPr lang="ko-KR" altLang="en-US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시간 복잡도 </a:t>
            </a:r>
            <a:r>
              <a:rPr lang="ko-KR" altLang="en-US" sz="20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함수</a:t>
            </a:r>
            <a:endParaRPr lang="en-US" altLang="ko-KR" sz="20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sz="24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2.4 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점근 </a:t>
            </a:r>
            <a:r>
              <a:rPr lang="ko-KR" altLang="en-US" sz="24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복잡도</a:t>
            </a:r>
            <a:endParaRPr lang="en-US" altLang="ko-KR" sz="24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2.4.1 </a:t>
            </a:r>
            <a:r>
              <a:rPr lang="ko-KR" altLang="en-US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점근 </a:t>
            </a:r>
            <a:r>
              <a:rPr lang="ko-KR" altLang="en-US" sz="20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분석</a:t>
            </a:r>
            <a:endParaRPr lang="en-US" altLang="ko-KR" sz="20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2.4.2 </a:t>
            </a:r>
            <a:r>
              <a:rPr lang="ko-KR" altLang="en-US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점근 </a:t>
            </a:r>
            <a:r>
              <a:rPr lang="ko-KR" altLang="en-US" sz="20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표기법</a:t>
            </a:r>
            <a:endParaRPr lang="en-US" altLang="ko-KR" sz="20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2.4.3 </a:t>
            </a:r>
            <a:r>
              <a:rPr lang="ko-KR" altLang="en-US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점근 복잡도 쉽게 </a:t>
            </a:r>
            <a:r>
              <a:rPr lang="ko-KR" altLang="en-US" sz="20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구하기</a:t>
            </a:r>
            <a:endParaRPr lang="en-US" altLang="ko-KR" sz="2000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2.4.4 </a:t>
            </a:r>
            <a:r>
              <a:rPr lang="ko-KR" altLang="en-US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최악</a:t>
            </a:r>
            <a:r>
              <a:rPr lang="en-US" altLang="ko-KR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, </a:t>
            </a:r>
            <a:r>
              <a:rPr lang="ko-KR" altLang="en-US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최선</a:t>
            </a:r>
            <a:r>
              <a:rPr lang="en-US" altLang="ko-KR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, </a:t>
            </a:r>
            <a:r>
              <a:rPr lang="ko-KR" altLang="en-US" sz="2000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평균 </a:t>
            </a:r>
            <a:r>
              <a:rPr lang="ko-KR" altLang="en-US" sz="2000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복잡도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2000" dirty="0" smtClean="0"/>
              <a:t>데이터 구조</a:t>
            </a:r>
            <a:endParaRPr lang="ko-KR" altLang="en-US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gray">
          <a:xfrm>
            <a:off x="5302250" y="1191059"/>
            <a:ext cx="4876800" cy="604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6243" indent="-386243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 sz="28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1pPr>
            <a:lvl2pPr marL="836859" indent="-321869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 2" pitchFamily="18" charset="2"/>
              <a:buChar char=""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5pPr>
            <a:lvl6pPr marL="2832445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43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42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41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16830" indent="0" algn="just">
              <a:lnSpc>
                <a:spcPct val="120000"/>
              </a:lnSpc>
              <a:buNone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301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altLang="ko-KR" i="1" dirty="0"/>
              <a:t>Θ</a:t>
            </a:r>
            <a:r>
              <a:rPr lang="el-GR" altLang="ko-KR" dirty="0" smtClean="0"/>
              <a:t> </a:t>
            </a:r>
            <a:r>
              <a:rPr lang="ko-KR" altLang="en-US" dirty="0" smtClean="0"/>
              <a:t>표기법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점근 복잡도</a:t>
            </a:r>
            <a:r>
              <a:rPr lang="en-US" altLang="ko-KR" dirty="0"/>
              <a:t>: </a:t>
            </a:r>
            <a:r>
              <a:rPr lang="ko-KR" altLang="en-US" dirty="0" smtClean="0"/>
              <a:t>점근</a:t>
            </a:r>
            <a:r>
              <a:rPr lang="en-US" altLang="ko-KR" dirty="0" smtClean="0"/>
              <a:t> </a:t>
            </a:r>
            <a:r>
              <a:rPr lang="ko-KR" altLang="en-US" dirty="0"/>
              <a:t>표기법</a:t>
            </a:r>
            <a:r>
              <a:rPr lang="en-US" altLang="ko-KR" dirty="0" smtClean="0"/>
              <a:t>(6/8)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676400"/>
            <a:ext cx="8486775" cy="15621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650" y="3280046"/>
            <a:ext cx="57816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9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altLang="ko-KR" i="1" dirty="0"/>
              <a:t>Θ</a:t>
            </a:r>
            <a:r>
              <a:rPr lang="el-GR" altLang="ko-KR" dirty="0" smtClean="0"/>
              <a:t> </a:t>
            </a:r>
            <a:r>
              <a:rPr lang="ko-KR" altLang="en-US" dirty="0" smtClean="0"/>
              <a:t>표기법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sz="2200" dirty="0" smtClean="0"/>
              <a:t>입력크기 </a:t>
            </a:r>
            <a:r>
              <a:rPr lang="en-US" altLang="ko-KR" sz="2200" i="1" dirty="0"/>
              <a:t>n</a:t>
            </a:r>
            <a:r>
              <a:rPr lang="ko-KR" altLang="en-US" sz="2200" dirty="0"/>
              <a:t>이 충분히 커짐에 따라 </a:t>
            </a:r>
            <a:r>
              <a:rPr lang="ko-KR" altLang="en-US" sz="2200" dirty="0" smtClean="0"/>
              <a:t>시간복잡도 </a:t>
            </a:r>
            <a:r>
              <a:rPr lang="ko-KR" altLang="en-US" sz="2200" dirty="0"/>
              <a:t>함수 </a:t>
            </a:r>
            <a:r>
              <a:rPr lang="en-US" altLang="ko-KR" sz="2200" i="1" dirty="0"/>
              <a:t>T</a:t>
            </a:r>
            <a:r>
              <a:rPr lang="en-US" altLang="ko-KR" sz="2200" dirty="0"/>
              <a:t>(</a:t>
            </a:r>
            <a:r>
              <a:rPr lang="en-US" altLang="ko-KR" sz="2200" i="1" dirty="0"/>
              <a:t>n</a:t>
            </a:r>
            <a:r>
              <a:rPr lang="en-US" altLang="ko-KR" sz="2200" dirty="0"/>
              <a:t>)</a:t>
            </a:r>
            <a:r>
              <a:rPr lang="ko-KR" altLang="en-US" sz="2200" dirty="0"/>
              <a:t>은 </a:t>
            </a:r>
            <a:r>
              <a:rPr lang="ko-KR" altLang="en-US" sz="2200" dirty="0" smtClean="0"/>
              <a:t>약 </a:t>
            </a:r>
            <a:r>
              <a:rPr lang="en-US" altLang="ko-KR" sz="2200" i="1" dirty="0"/>
              <a:t>g</a:t>
            </a:r>
            <a:r>
              <a:rPr lang="en-US" altLang="ko-KR" sz="2200" dirty="0"/>
              <a:t>(</a:t>
            </a:r>
            <a:r>
              <a:rPr lang="en-US" altLang="ko-KR" sz="2200" i="1" dirty="0"/>
              <a:t>n</a:t>
            </a:r>
            <a:r>
              <a:rPr lang="en-US" altLang="ko-KR" sz="2200" dirty="0"/>
              <a:t>)</a:t>
            </a:r>
            <a:r>
              <a:rPr lang="ko-KR" altLang="en-US" sz="2200" dirty="0"/>
              <a:t>의 비율로 </a:t>
            </a:r>
            <a:r>
              <a:rPr lang="ko-KR" altLang="en-US" sz="2200" dirty="0" smtClean="0"/>
              <a:t>증가</a:t>
            </a:r>
            <a:endParaRPr lang="en-US" altLang="ko-KR" sz="2200" dirty="0" smtClean="0">
              <a:latin typeface="한컴 윤고딕 230" panose="02020603020101020101" pitchFamily="18" charset="-127"/>
            </a:endParaRPr>
          </a:p>
          <a:p>
            <a:pPr lvl="1"/>
            <a:r>
              <a:rPr lang="ko-KR" altLang="en-US" sz="2200" dirty="0"/>
              <a:t>점근적 상한과 하한이 </a:t>
            </a:r>
            <a:r>
              <a:rPr lang="ko-KR" altLang="en-US" sz="2200" dirty="0" smtClean="0"/>
              <a:t>일치</a:t>
            </a:r>
            <a:r>
              <a:rPr lang="en-US" altLang="ko-KR" sz="2200" dirty="0" smtClean="0"/>
              <a:t>: </a:t>
            </a:r>
            <a:r>
              <a:rPr lang="ko-KR" altLang="en-US" sz="2200" dirty="0" smtClean="0">
                <a:latin typeface="한컴 윤고딕 230" panose="02020603020101020101" pitchFamily="18" charset="-127"/>
              </a:rPr>
              <a:t>“</a:t>
            </a:r>
            <a:r>
              <a:rPr lang="ko-KR" altLang="en-US" sz="2200" dirty="0">
                <a:latin typeface="한컴 윤고딕 230" panose="02020603020101020101" pitchFamily="18" charset="-127"/>
              </a:rPr>
              <a:t>대략적으로”</a:t>
            </a:r>
            <a:r>
              <a:rPr lang="en-US" altLang="ko-KR" sz="2200" dirty="0">
                <a:latin typeface="한컴 윤고딕 230" panose="02020603020101020101" pitchFamily="18" charset="-127"/>
              </a:rPr>
              <a:t>, “</a:t>
            </a:r>
            <a:r>
              <a:rPr lang="ko-KR" altLang="en-US" sz="2200" dirty="0">
                <a:latin typeface="한컴 윤고딕 230" panose="02020603020101020101" pitchFamily="18" charset="-127"/>
              </a:rPr>
              <a:t>거의”</a:t>
            </a:r>
            <a:r>
              <a:rPr lang="en-US" altLang="ko-KR" sz="2200" dirty="0">
                <a:latin typeface="한컴 윤고딕 230" panose="02020603020101020101" pitchFamily="18" charset="-127"/>
              </a:rPr>
              <a:t>, “</a:t>
            </a:r>
            <a:r>
              <a:rPr lang="en-US" altLang="ko-KR" sz="2200" dirty="0">
                <a:cs typeface="Times New Roman" panose="02020603050405020304" pitchFamily="18" charset="0"/>
              </a:rPr>
              <a:t>almost</a:t>
            </a:r>
            <a:r>
              <a:rPr lang="en-US" altLang="ko-KR" sz="2200" dirty="0">
                <a:latin typeface="한컴 윤고딕 230" panose="02020603020101020101" pitchFamily="18" charset="-127"/>
              </a:rPr>
              <a:t>”, “</a:t>
            </a:r>
            <a:r>
              <a:rPr lang="en-US" altLang="ko-KR" sz="2200" dirty="0"/>
              <a:t>more or </a:t>
            </a:r>
            <a:r>
              <a:rPr lang="en-US" altLang="ko-KR" sz="2200" dirty="0" smtClean="0"/>
              <a:t>less</a:t>
            </a:r>
            <a:r>
              <a:rPr lang="en-US" altLang="ko-KR" sz="2200" dirty="0" smtClean="0">
                <a:latin typeface="한컴 윤고딕 230" panose="02020603020101020101" pitchFamily="18" charset="-127"/>
              </a:rPr>
              <a:t>”</a:t>
            </a:r>
            <a:endParaRPr lang="ko-KR" altLang="en-US" sz="2200" dirty="0"/>
          </a:p>
          <a:p>
            <a:pPr lvl="1"/>
            <a:r>
              <a:rPr lang="en-US" altLang="ko-KR" sz="2200" i="1" dirty="0" smtClean="0"/>
              <a:t>T</a:t>
            </a:r>
            <a:r>
              <a:rPr lang="en-US" altLang="ko-KR" sz="2200" dirty="0" smtClean="0"/>
              <a:t>(</a:t>
            </a:r>
            <a:r>
              <a:rPr lang="en-US" altLang="ko-KR" sz="2200" i="1" dirty="0" smtClean="0"/>
              <a:t>n</a:t>
            </a:r>
            <a:r>
              <a:rPr lang="en-US" altLang="ko-KR" sz="2200" dirty="0" smtClean="0"/>
              <a:t>)=</a:t>
            </a:r>
            <a:r>
              <a:rPr lang="ko-KR" altLang="en-US" sz="2200" dirty="0" smtClean="0"/>
              <a:t> </a:t>
            </a:r>
            <a:r>
              <a:rPr lang="en-US" altLang="ko-KR" sz="2200" i="1" dirty="0" err="1"/>
              <a:t>a</a:t>
            </a:r>
            <a:r>
              <a:rPr lang="en-US" altLang="ko-KR" sz="2200" i="1" baseline="-25000" dirty="0" err="1"/>
              <a:t>m</a:t>
            </a:r>
            <a:r>
              <a:rPr lang="en-US" altLang="ko-KR" sz="2200" i="1" dirty="0" err="1"/>
              <a:t>n</a:t>
            </a:r>
            <a:r>
              <a:rPr lang="en-US" altLang="ko-KR" sz="2200" i="1" baseline="30000" dirty="0" err="1"/>
              <a:t>m</a:t>
            </a:r>
            <a:r>
              <a:rPr lang="en-US" altLang="ko-KR" sz="2200" i="1" baseline="30000" dirty="0"/>
              <a:t> </a:t>
            </a:r>
            <a:r>
              <a:rPr lang="en-US" altLang="ko-KR" sz="2200" dirty="0"/>
              <a:t>+ </a:t>
            </a:r>
            <a:r>
              <a:rPr lang="en-US" altLang="ko-KR" sz="2200" i="1" dirty="0"/>
              <a:t>a</a:t>
            </a:r>
            <a:r>
              <a:rPr lang="en-US" altLang="ko-KR" sz="2200" i="1" baseline="-25000" dirty="0"/>
              <a:t>m</a:t>
            </a:r>
            <a:r>
              <a:rPr lang="en-US" altLang="ko-KR" sz="2200" baseline="-25000" dirty="0"/>
              <a:t>-1</a:t>
            </a:r>
            <a:r>
              <a:rPr lang="en-US" altLang="ko-KR" sz="2200" i="1" dirty="0"/>
              <a:t>n</a:t>
            </a:r>
            <a:r>
              <a:rPr lang="en-US" altLang="ko-KR" sz="2200" i="1" baseline="30000" dirty="0"/>
              <a:t>m</a:t>
            </a:r>
            <a:r>
              <a:rPr lang="en-US" altLang="ko-KR" sz="2200" baseline="30000" dirty="0"/>
              <a:t>-1 </a:t>
            </a:r>
            <a:r>
              <a:rPr lang="en-US" altLang="ko-KR" sz="2200" dirty="0"/>
              <a:t>+ ... + </a:t>
            </a:r>
            <a:r>
              <a:rPr lang="en-US" altLang="ko-KR" sz="2200" i="1" dirty="0"/>
              <a:t>a</a:t>
            </a:r>
            <a:r>
              <a:rPr lang="en-US" altLang="ko-KR" sz="2200" baseline="-25000" dirty="0"/>
              <a:t>2</a:t>
            </a:r>
            <a:r>
              <a:rPr lang="en-US" altLang="ko-KR" sz="2200" i="1" dirty="0"/>
              <a:t>n</a:t>
            </a:r>
            <a:r>
              <a:rPr lang="en-US" altLang="ko-KR" sz="2200" baseline="30000" dirty="0"/>
              <a:t>2</a:t>
            </a:r>
            <a:r>
              <a:rPr lang="ko-KR" altLang="en-US" sz="2200" i="1" dirty="0"/>
              <a:t> </a:t>
            </a:r>
            <a:r>
              <a:rPr lang="en-US" altLang="ko-KR" sz="2200" dirty="0"/>
              <a:t>+ </a:t>
            </a:r>
            <a:r>
              <a:rPr lang="en-US" altLang="ko-KR" sz="2200" i="1" dirty="0"/>
              <a:t>a</a:t>
            </a:r>
            <a:r>
              <a:rPr lang="en-US" altLang="ko-KR" sz="2200" baseline="-25000" dirty="0"/>
              <a:t>1</a:t>
            </a:r>
            <a:r>
              <a:rPr lang="en-US" altLang="ko-KR" sz="2200" i="1" dirty="0"/>
              <a:t>n </a:t>
            </a:r>
            <a:r>
              <a:rPr lang="en-US" altLang="ko-KR" sz="2200" dirty="0"/>
              <a:t>+ </a:t>
            </a:r>
            <a:r>
              <a:rPr lang="en-US" altLang="ko-KR" sz="2200" dirty="0" smtClean="0"/>
              <a:t>a</a:t>
            </a:r>
            <a:r>
              <a:rPr lang="en-US" altLang="ko-KR" sz="2200" baseline="-25000" dirty="0" smtClean="0"/>
              <a:t>0</a:t>
            </a:r>
            <a:r>
              <a:rPr lang="ko-KR" altLang="en-US" sz="2200" dirty="0" smtClean="0"/>
              <a:t>인 </a:t>
            </a:r>
            <a:r>
              <a:rPr lang="ko-KR" altLang="en-US" sz="2200" dirty="0"/>
              <a:t>경우 </a:t>
            </a:r>
            <a:r>
              <a:rPr lang="en-US" altLang="ko-KR" sz="2200" i="1" dirty="0"/>
              <a:t>T</a:t>
            </a:r>
            <a:r>
              <a:rPr lang="en-US" altLang="ko-KR" sz="2200" dirty="0"/>
              <a:t>(</a:t>
            </a:r>
            <a:r>
              <a:rPr lang="en-US" altLang="ko-KR" sz="2200" i="1" dirty="0"/>
              <a:t>n</a:t>
            </a:r>
            <a:r>
              <a:rPr lang="en-US" altLang="ko-KR" sz="2200" dirty="0"/>
              <a:t>) = </a:t>
            </a:r>
            <a:r>
              <a:rPr lang="el-GR" altLang="ko-KR" sz="2200" i="1" dirty="0"/>
              <a:t>Θ</a:t>
            </a:r>
            <a:r>
              <a:rPr lang="en-US" altLang="ko-KR" sz="2200" dirty="0" smtClean="0"/>
              <a:t>(</a:t>
            </a:r>
            <a:r>
              <a:rPr lang="en-US" altLang="ko-KR" sz="2200" i="1" dirty="0" smtClean="0"/>
              <a:t>n</a:t>
            </a:r>
            <a:r>
              <a:rPr lang="en-US" altLang="ko-KR" sz="2200" baseline="30000" dirty="0" smtClean="0"/>
              <a:t>m</a:t>
            </a:r>
            <a:r>
              <a:rPr lang="en-US" altLang="ko-KR" sz="2200" dirty="0" smtClean="0"/>
              <a:t>)</a:t>
            </a:r>
          </a:p>
          <a:p>
            <a:pPr lvl="1" fontAlgn="base"/>
            <a:r>
              <a:rPr lang="ko-KR" altLang="en-US" sz="2200" dirty="0"/>
              <a:t>어떤 경우에 </a:t>
            </a:r>
            <a:r>
              <a:rPr lang="el-GR" altLang="ko-KR" sz="2200" i="1" dirty="0"/>
              <a:t>Θ</a:t>
            </a:r>
            <a:r>
              <a:rPr lang="el-GR" altLang="ko-KR" sz="2200" dirty="0"/>
              <a:t> </a:t>
            </a:r>
            <a:r>
              <a:rPr lang="ko-KR" altLang="en-US" sz="2200" dirty="0" smtClean="0"/>
              <a:t>표기법을 사용</a:t>
            </a:r>
            <a:r>
              <a:rPr lang="en-US" altLang="ko-KR" sz="2200" dirty="0"/>
              <a:t>?</a:t>
            </a:r>
          </a:p>
          <a:p>
            <a:pPr lvl="2" fontAlgn="base"/>
            <a:r>
              <a:rPr lang="ko-KR" altLang="en-US" sz="2200" dirty="0"/>
              <a:t>정확한 </a:t>
            </a:r>
            <a:r>
              <a:rPr lang="ko-KR" altLang="en-US" sz="2200" dirty="0" smtClean="0"/>
              <a:t>복잡도 함수를 아는 경우</a:t>
            </a:r>
            <a:endParaRPr lang="ko-KR" altLang="en-US" sz="2200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점근 복잡도</a:t>
            </a:r>
            <a:r>
              <a:rPr lang="en-US" altLang="ko-KR" dirty="0"/>
              <a:t>: </a:t>
            </a:r>
            <a:r>
              <a:rPr lang="ko-KR" altLang="en-US" dirty="0" smtClean="0"/>
              <a:t>점근</a:t>
            </a:r>
            <a:r>
              <a:rPr lang="en-US" altLang="ko-KR" dirty="0" smtClean="0"/>
              <a:t> </a:t>
            </a:r>
            <a:r>
              <a:rPr lang="ko-KR" altLang="en-US" dirty="0"/>
              <a:t>표기법</a:t>
            </a:r>
            <a:r>
              <a:rPr lang="en-US" altLang="ko-KR" dirty="0" smtClean="0"/>
              <a:t>(7/8)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1676400"/>
            <a:ext cx="70675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51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동일한 </a:t>
            </a:r>
            <a:r>
              <a:rPr lang="ko-KR" altLang="en-US" dirty="0"/>
              <a:t>기능을 수행하는 두 알고리즘을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</a:t>
            </a:r>
            <a:r>
              <a:rPr lang="en-US" altLang="ko-KR" dirty="0"/>
              <a:t>A</a:t>
            </a:r>
            <a:r>
              <a:rPr lang="ko-KR" altLang="en-US" dirty="0"/>
              <a:t>의 시간 복잡도는 </a:t>
            </a:r>
            <a:r>
              <a:rPr lang="en-US" altLang="ko-KR" i="1" dirty="0"/>
              <a:t>Θ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이고 알고리즘 </a:t>
            </a:r>
            <a:r>
              <a:rPr lang="en-US" altLang="ko-KR" dirty="0"/>
              <a:t>B</a:t>
            </a:r>
            <a:r>
              <a:rPr lang="ko-KR" altLang="en-US" dirty="0"/>
              <a:t>의 시간 복잡도는 </a:t>
            </a:r>
            <a:r>
              <a:rPr lang="en-US" altLang="ko-KR" i="1" dirty="0"/>
              <a:t>Θ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baseline="30000" dirty="0"/>
              <a:t>3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알고리즘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ko-KR" altLang="en-US" dirty="0"/>
              <a:t>알고리즘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보다 빠르다</a:t>
            </a:r>
            <a:r>
              <a:rPr lang="en-US" altLang="ko-KR" dirty="0" smtClean="0">
                <a:latin typeface="한컴 윤고딕 230" panose="02020603020101020101" pitchFamily="18" charset="-127"/>
              </a:rPr>
              <a:t>(X)</a:t>
            </a:r>
          </a:p>
          <a:p>
            <a:pPr lvl="1"/>
            <a:r>
              <a:rPr lang="ko-KR" altLang="en-US" dirty="0" smtClean="0"/>
              <a:t>알고리즘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ko-KR" altLang="en-US" dirty="0"/>
              <a:t>알고리즘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보다 </a:t>
            </a:r>
            <a:r>
              <a:rPr lang="ko-KR" altLang="en-US" dirty="0">
                <a:solidFill>
                  <a:srgbClr val="C00000"/>
                </a:solidFill>
              </a:rPr>
              <a:t>점근적으로</a:t>
            </a:r>
            <a:r>
              <a:rPr lang="ko-KR" altLang="en-US" dirty="0"/>
              <a:t> </a:t>
            </a:r>
            <a:r>
              <a:rPr lang="ko-KR" altLang="en-US" dirty="0" smtClean="0"/>
              <a:t>빠르다</a:t>
            </a:r>
            <a:r>
              <a:rPr lang="en-US" altLang="ko-KR" dirty="0" smtClean="0">
                <a:latin typeface="한컴 윤고딕 230" panose="02020603020101020101" pitchFamily="18" charset="-127"/>
              </a:rPr>
              <a:t>(O)</a:t>
            </a:r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 </a:t>
            </a:r>
            <a:r>
              <a:rPr lang="ko-KR" altLang="en-US" dirty="0"/>
              <a:t>복잡도 </a:t>
            </a:r>
            <a:r>
              <a:rPr lang="en-US" altLang="ko-KR" i="1" dirty="0"/>
              <a:t>T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dirty="0"/>
              <a:t>) = </a:t>
            </a:r>
            <a:r>
              <a:rPr lang="en-US" altLang="ko-KR" dirty="0" smtClean="0"/>
              <a:t>10</a:t>
            </a:r>
            <a:r>
              <a:rPr lang="en-US" altLang="ko-KR" baseline="30000" dirty="0" smtClean="0"/>
              <a:t>5</a:t>
            </a:r>
            <a:r>
              <a:rPr lang="en-US" altLang="ko-KR" i="1" dirty="0" smtClean="0"/>
              <a:t>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</a:t>
            </a:r>
            <a:r>
              <a:rPr lang="ko-KR" altLang="en-US" dirty="0"/>
              <a:t>시간 복잡도 </a:t>
            </a:r>
            <a:r>
              <a:rPr lang="en-US" altLang="ko-KR" i="1" dirty="0"/>
              <a:t>T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dirty="0"/>
              <a:t>) = </a:t>
            </a:r>
            <a:r>
              <a:rPr lang="en-US" altLang="ko-KR" i="1" dirty="0"/>
              <a:t>n</a:t>
            </a:r>
            <a:r>
              <a:rPr lang="en-US" altLang="ko-KR" baseline="30000" dirty="0"/>
              <a:t>3</a:t>
            </a:r>
            <a:r>
              <a:rPr lang="ko-KR" altLang="en-US" dirty="0"/>
              <a:t>이면 다른 나머지 조건이 모두 동일한 경우 </a:t>
            </a:r>
            <a:r>
              <a:rPr lang="en-US" altLang="ko-KR" i="1" dirty="0" smtClean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10</a:t>
            </a:r>
            <a:r>
              <a:rPr lang="en-US" altLang="ko-KR" baseline="30000" dirty="0"/>
              <a:t>5</a:t>
            </a:r>
            <a:r>
              <a:rPr lang="ko-KR" altLang="en-US" dirty="0"/>
              <a:t>보다 작을 때는 오히려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ko-KR" altLang="en-US" dirty="0"/>
              <a:t>더 빨리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알고리즘가운데 무엇을 선택할 것인가는 </a:t>
            </a:r>
            <a:r>
              <a:rPr lang="en-US" altLang="ko-KR" i="1" dirty="0"/>
              <a:t>n</a:t>
            </a:r>
            <a:r>
              <a:rPr lang="ko-KR" altLang="en-US" dirty="0"/>
              <a:t>의 </a:t>
            </a:r>
            <a:r>
              <a:rPr lang="ko-KR" altLang="en-US" dirty="0" smtClean="0"/>
              <a:t>값이 고려되어야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입력의 크기가 작을 경우에는 어떤 복잡도의 알고리즘을 사용하여도 실행 시간엔 별 차이가 없거나 오히려 점근 복잡도가 낮은 알고리즘이 더 느릴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점근 복잡도</a:t>
            </a:r>
            <a:r>
              <a:rPr lang="en-US" altLang="ko-KR" dirty="0"/>
              <a:t>: </a:t>
            </a:r>
            <a:r>
              <a:rPr lang="ko-KR" altLang="en-US" dirty="0" smtClean="0"/>
              <a:t>점근</a:t>
            </a:r>
            <a:r>
              <a:rPr lang="en-US" altLang="ko-KR" dirty="0" smtClean="0"/>
              <a:t> </a:t>
            </a:r>
            <a:r>
              <a:rPr lang="ko-KR" altLang="en-US" dirty="0"/>
              <a:t>표기법</a:t>
            </a:r>
            <a:r>
              <a:rPr lang="en-US" altLang="ko-KR" dirty="0" smtClean="0"/>
              <a:t>(8/8)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50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20650" y="1191058"/>
            <a:ext cx="9982200" cy="1552142"/>
          </a:xfrm>
        </p:spPr>
        <p:txBody>
          <a:bodyPr>
            <a:normAutofit fontScale="55000" lnSpcReduction="20000"/>
          </a:bodyPr>
          <a:lstStyle/>
          <a:p>
            <a:pPr marL="64374" indent="0">
              <a:lnSpc>
                <a:spcPct val="120000"/>
              </a:lnSpc>
              <a:buNone/>
            </a:pPr>
            <a:r>
              <a:rPr lang="ko-KR" altLang="en-US" sz="5100" spc="-168" baseline="3472" dirty="0" smtClean="0">
                <a:latin typeface="+mn-ea"/>
                <a:ea typeface="+mn-ea"/>
                <a:cs typeface="함초롬바탕"/>
              </a:rPr>
              <a:t>규칙</a:t>
            </a:r>
            <a:r>
              <a:rPr lang="en-US" altLang="ko-KR" sz="5100" spc="-168" baseline="3472" dirty="0">
                <a:latin typeface="+mn-ea"/>
                <a:ea typeface="+mn-ea"/>
                <a:cs typeface="함초롬바탕"/>
              </a:rPr>
              <a:t>1) </a:t>
            </a:r>
            <a:r>
              <a:rPr lang="ko-KR" altLang="en-US" sz="5100" spc="-168" baseline="3472" dirty="0">
                <a:latin typeface="+mn-ea"/>
                <a:ea typeface="+mn-ea"/>
                <a:cs typeface="함초롬바탕"/>
              </a:rPr>
              <a:t>입력 크기에 따라 실행 횟수가 결정되는 순차적인 명령문 </a:t>
            </a:r>
            <a:r>
              <a:rPr lang="en-US" altLang="ko-KR" sz="5100" spc="-168" baseline="3472" dirty="0">
                <a:latin typeface="+mn-ea"/>
                <a:ea typeface="+mn-ea"/>
                <a:cs typeface="함초롬바탕"/>
              </a:rPr>
              <a:t>(</a:t>
            </a:r>
            <a:r>
              <a:rPr lang="ko-KR" altLang="en-US" sz="5100" spc="-168" baseline="3472" dirty="0">
                <a:latin typeface="+mn-ea"/>
                <a:ea typeface="+mn-ea"/>
                <a:cs typeface="함초롬바탕"/>
              </a:rPr>
              <a:t>블록</a:t>
            </a:r>
            <a:r>
              <a:rPr lang="en-US" altLang="ko-KR" sz="5100" spc="-168" baseline="3472" dirty="0">
                <a:latin typeface="+mn-ea"/>
                <a:ea typeface="+mn-ea"/>
                <a:cs typeface="함초롬바탕"/>
              </a:rPr>
              <a:t>)</a:t>
            </a:r>
            <a:r>
              <a:rPr lang="ko-KR" altLang="en-US" sz="5100" spc="-168" baseline="3472" dirty="0">
                <a:latin typeface="+mn-ea"/>
                <a:ea typeface="+mn-ea"/>
                <a:cs typeface="함초롬바탕"/>
              </a:rPr>
              <a:t>은 각각의 점근 복잡도 함수를 </a:t>
            </a:r>
            <a:r>
              <a:rPr lang="ko-KR" altLang="en-US" sz="5100" spc="-168" baseline="3472" dirty="0" smtClean="0">
                <a:latin typeface="+mn-ea"/>
                <a:ea typeface="+mn-ea"/>
                <a:cs typeface="함초롬바탕"/>
              </a:rPr>
              <a:t>더한다</a:t>
            </a:r>
            <a:r>
              <a:rPr lang="en-US" altLang="ko-KR" sz="5100" spc="-168" baseline="3472" dirty="0" smtClean="0">
                <a:latin typeface="+mn-ea"/>
                <a:ea typeface="+mn-ea"/>
                <a:cs typeface="함초롬바탕"/>
              </a:rPr>
              <a:t>.</a:t>
            </a:r>
          </a:p>
          <a:p>
            <a:pPr marL="64374" indent="0">
              <a:lnSpc>
                <a:spcPct val="120000"/>
              </a:lnSpc>
              <a:buNone/>
            </a:pPr>
            <a:r>
              <a:rPr lang="ko-KR" altLang="en-US" sz="5100" spc="-168" baseline="3472" dirty="0" smtClean="0">
                <a:latin typeface="+mn-ea"/>
                <a:ea typeface="+mn-ea"/>
                <a:cs typeface="함초롬바탕"/>
              </a:rPr>
              <a:t>규칙</a:t>
            </a:r>
            <a:r>
              <a:rPr lang="en-US" altLang="ko-KR" sz="5100" spc="-168" baseline="3472" dirty="0">
                <a:latin typeface="+mn-ea"/>
                <a:ea typeface="+mn-ea"/>
                <a:cs typeface="함초롬바탕"/>
              </a:rPr>
              <a:t>2) </a:t>
            </a:r>
            <a:r>
              <a:rPr lang="ko-KR" altLang="en-US" sz="5100" spc="-168" baseline="3472" dirty="0">
                <a:latin typeface="+mn-ea"/>
                <a:ea typeface="+mn-ea"/>
                <a:cs typeface="함초롬바탕"/>
              </a:rPr>
              <a:t>입력 크기에 따라 실행 횟수가 결정되는 중첩된 명령문 </a:t>
            </a:r>
            <a:r>
              <a:rPr lang="en-US" altLang="ko-KR" sz="5100" spc="-168" baseline="3472" dirty="0">
                <a:latin typeface="+mn-ea"/>
                <a:ea typeface="+mn-ea"/>
                <a:cs typeface="함초롬바탕"/>
              </a:rPr>
              <a:t>(</a:t>
            </a:r>
            <a:r>
              <a:rPr lang="ko-KR" altLang="en-US" sz="5100" spc="-168" baseline="3472" dirty="0">
                <a:latin typeface="+mn-ea"/>
                <a:ea typeface="+mn-ea"/>
                <a:cs typeface="함초롬바탕"/>
              </a:rPr>
              <a:t>블록</a:t>
            </a:r>
            <a:r>
              <a:rPr lang="en-US" altLang="ko-KR" sz="5100" spc="-168" baseline="3472" dirty="0">
                <a:latin typeface="+mn-ea"/>
                <a:ea typeface="+mn-ea"/>
                <a:cs typeface="함초롬바탕"/>
              </a:rPr>
              <a:t>)</a:t>
            </a:r>
            <a:r>
              <a:rPr lang="ko-KR" altLang="en-US" sz="5100" spc="-168" baseline="3472" dirty="0">
                <a:latin typeface="+mn-ea"/>
                <a:ea typeface="+mn-ea"/>
                <a:cs typeface="함초롬바탕"/>
              </a:rPr>
              <a:t>은 각각의 점근 복잡도 함수를 곱한다</a:t>
            </a:r>
            <a:r>
              <a:rPr lang="en-US" altLang="ko-KR" sz="5100" spc="-168" baseline="3472" dirty="0">
                <a:latin typeface="+mn-ea"/>
                <a:ea typeface="+mn-ea"/>
                <a:cs typeface="함초롬바탕"/>
              </a:rPr>
              <a:t>.</a:t>
            </a:r>
            <a:endParaRPr lang="en-US" altLang="ko-KR" sz="5100" spc="-168" baseline="3472" dirty="0" smtClean="0">
              <a:latin typeface="+mn-ea"/>
              <a:ea typeface="+mn-ea"/>
              <a:cs typeface="함초롬바탕"/>
            </a:endParaRPr>
          </a:p>
          <a:p>
            <a:pPr marL="64374" indent="0">
              <a:lnSpc>
                <a:spcPct val="120000"/>
              </a:lnSpc>
              <a:buNone/>
            </a:pPr>
            <a:r>
              <a:rPr lang="ko-KR" altLang="en-US" sz="5100" spc="-168" baseline="3472" dirty="0" smtClean="0">
                <a:latin typeface="+mn-ea"/>
                <a:ea typeface="+mn-ea"/>
                <a:cs typeface="함초롬바탕"/>
              </a:rPr>
              <a:t>규칙</a:t>
            </a:r>
            <a:r>
              <a:rPr lang="en-US" altLang="ko-KR" sz="5100" spc="-168" baseline="3472" dirty="0" smtClean="0">
                <a:latin typeface="+mn-ea"/>
                <a:ea typeface="+mn-ea"/>
                <a:cs typeface="함초롬바탕"/>
              </a:rPr>
              <a:t>3) </a:t>
            </a:r>
            <a:r>
              <a:rPr lang="ko-KR" altLang="en-US" sz="5100" spc="-168" baseline="3472" dirty="0" smtClean="0">
                <a:latin typeface="+mn-ea"/>
                <a:ea typeface="+mn-ea"/>
                <a:cs typeface="함초롬바탕"/>
              </a:rPr>
              <a:t>호출되는 </a:t>
            </a:r>
            <a:r>
              <a:rPr lang="ko-KR" altLang="en-US" sz="5100" spc="-168" baseline="3472" dirty="0" err="1" smtClean="0">
                <a:latin typeface="+mn-ea"/>
                <a:ea typeface="+mn-ea"/>
                <a:cs typeface="함초롬바탕"/>
              </a:rPr>
              <a:t>부프로그램은</a:t>
            </a:r>
            <a:r>
              <a:rPr lang="ko-KR" altLang="en-US" sz="5100" spc="-168" baseline="3472" dirty="0" smtClean="0">
                <a:latin typeface="+mn-ea"/>
                <a:ea typeface="+mn-ea"/>
                <a:cs typeface="함초롬바탕"/>
              </a:rPr>
              <a:t> 해당 점근 복잡도를 반영한다</a:t>
            </a:r>
            <a:r>
              <a:rPr lang="en-US" altLang="ko-KR" sz="5100" spc="-168" baseline="3472" dirty="0" smtClean="0">
                <a:latin typeface="+mn-ea"/>
                <a:ea typeface="+mn-ea"/>
                <a:cs typeface="함초롬바탕"/>
              </a:rPr>
              <a:t>.  </a:t>
            </a:r>
          </a:p>
          <a:p>
            <a:pPr marL="64374" indent="0">
              <a:lnSpc>
                <a:spcPct val="120000"/>
              </a:lnSpc>
              <a:buNone/>
            </a:pPr>
            <a:r>
              <a:rPr lang="en-US" altLang="ko-KR" sz="5100" spc="-168" baseline="3472" dirty="0" smtClean="0">
                <a:latin typeface="+mn-ea"/>
                <a:ea typeface="+mn-ea"/>
                <a:cs typeface="함초롬바탕"/>
                <a:sym typeface="Wingdings" panose="05000000000000000000" pitchFamily="2" charset="2"/>
              </a:rPr>
              <a:t> </a:t>
            </a:r>
            <a:r>
              <a:rPr lang="ko-KR" altLang="en-US" sz="5100" spc="-168" baseline="3472" dirty="0" err="1" smtClean="0">
                <a:latin typeface="+mn-ea"/>
                <a:ea typeface="+mn-ea"/>
                <a:cs typeface="함초롬바탕"/>
                <a:sym typeface="Wingdings" panose="05000000000000000000" pitchFamily="2" charset="2"/>
              </a:rPr>
              <a:t>반복문</a:t>
            </a:r>
            <a:r>
              <a:rPr lang="ko-KR" altLang="en-US" sz="5100" spc="-168" baseline="3472" dirty="0" smtClean="0">
                <a:latin typeface="+mn-ea"/>
                <a:ea typeface="+mn-ea"/>
                <a:cs typeface="함초롬바탕"/>
                <a:sym typeface="Wingdings" panose="05000000000000000000" pitchFamily="2" charset="2"/>
              </a:rPr>
              <a:t> 위주로 판단</a:t>
            </a:r>
            <a:endParaRPr lang="en-US" altLang="ko-KR" sz="5100" spc="-168" baseline="3472" dirty="0" smtClean="0">
              <a:latin typeface="+mn-ea"/>
              <a:ea typeface="+mn-ea"/>
              <a:cs typeface="함초롬바탕"/>
            </a:endParaRP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점근 복잡도</a:t>
            </a:r>
            <a:r>
              <a:rPr lang="en-US" altLang="ko-KR" dirty="0"/>
              <a:t>: </a:t>
            </a:r>
            <a:r>
              <a:rPr lang="ko-KR" altLang="en-US" dirty="0" smtClean="0">
                <a:latin typeface="바탕"/>
                <a:cs typeface="바탕"/>
              </a:rPr>
              <a:t>점근 </a:t>
            </a:r>
            <a:r>
              <a:rPr lang="ko-KR" altLang="en-US" dirty="0">
                <a:latin typeface="바탕"/>
                <a:cs typeface="바탕"/>
              </a:rPr>
              <a:t>복잡도 쉽게 </a:t>
            </a:r>
            <a:r>
              <a:rPr lang="ko-KR" altLang="en-US" dirty="0" smtClean="0">
                <a:latin typeface="바탕"/>
                <a:cs typeface="바탕"/>
              </a:rPr>
              <a:t>구하기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667000"/>
            <a:ext cx="84391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6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830" marR="16830" algn="just">
              <a:lnSpc>
                <a:spcPct val="142400"/>
              </a:lnSpc>
              <a:spcBef>
                <a:spcPts val="636"/>
              </a:spcBef>
            </a:pPr>
            <a:r>
              <a:rPr lang="ko-KR" altLang="en-US" sz="2200" dirty="0" smtClean="0"/>
              <a:t>입력 데이터 크기가 같더라도 집합</a:t>
            </a:r>
            <a:r>
              <a:rPr lang="ko-KR" altLang="en-US" sz="2200" dirty="0" smtClean="0">
                <a:sym typeface="Symbol" panose="05050102010706020507" pitchFamily="18" charset="2"/>
              </a:rPr>
              <a:t></a:t>
            </a:r>
            <a:r>
              <a:rPr lang="ko-KR" altLang="en-US" sz="2200" dirty="0" smtClean="0"/>
              <a:t>순서에 </a:t>
            </a:r>
            <a:r>
              <a:rPr lang="ko-KR" altLang="en-US" sz="2200" dirty="0"/>
              <a:t>따라 실행 시간이 달라지는 </a:t>
            </a:r>
            <a:r>
              <a:rPr lang="ko-KR" altLang="en-US" sz="2200" dirty="0" smtClean="0"/>
              <a:t>알고리즘</a:t>
            </a:r>
            <a:endParaRPr lang="en-US" altLang="ko-KR" sz="2200" dirty="0" smtClean="0"/>
          </a:p>
          <a:p>
            <a:pPr marL="467446" marR="16830" lvl="1" algn="just">
              <a:lnSpc>
                <a:spcPct val="142400"/>
              </a:lnSpc>
              <a:spcBef>
                <a:spcPts val="636"/>
              </a:spcBef>
            </a:pPr>
            <a:r>
              <a:rPr lang="en-US" altLang="ko-KR" sz="2000" i="1" dirty="0" smtClean="0">
                <a:solidFill>
                  <a:srgbClr val="231F20"/>
                </a:solidFill>
                <a:cs typeface="Times New Roman"/>
              </a:rPr>
              <a:t>O</a:t>
            </a:r>
            <a:r>
              <a:rPr lang="ko-KR" altLang="en-US" sz="2000" i="1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표기법을 써서 점근적 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상한만을 나타내기도 하지만</a:t>
            </a:r>
            <a:endParaRPr lang="en-US" altLang="ko-KR" sz="20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16830" lvl="1" algn="just">
              <a:lnSpc>
                <a:spcPct val="142400"/>
              </a:lnSpc>
              <a:spcBef>
                <a:spcPts val="636"/>
              </a:spcBef>
            </a:pPr>
            <a:r>
              <a:rPr lang="ko-KR" altLang="en-US" sz="2000" dirty="0" smtClean="0"/>
              <a:t>다음 </a:t>
            </a:r>
            <a:r>
              <a:rPr lang="ko-KR" altLang="en-US" sz="2000" dirty="0"/>
              <a:t>세 가지 경우로 분류하여 각각의 점근 복잡도를 </a:t>
            </a:r>
            <a:r>
              <a:rPr lang="ko-KR" altLang="en-US" sz="2000" dirty="0" smtClean="0"/>
              <a:t>분석</a:t>
            </a:r>
            <a:r>
              <a:rPr lang="en-US" altLang="ko-KR" sz="2000" dirty="0" smtClean="0"/>
              <a:t> </a:t>
            </a:r>
            <a:endParaRPr lang="ko-KR" altLang="en-US" sz="2000" dirty="0"/>
          </a:p>
          <a:p>
            <a:pPr marL="383722" lvl="1" indent="0">
              <a:buNone/>
            </a:pPr>
            <a:r>
              <a:rPr lang="ko-KR" altLang="en-US" sz="2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➊ </a:t>
            </a:r>
            <a:r>
              <a:rPr lang="ko-KR" altLang="en-US" sz="2000" dirty="0">
                <a:solidFill>
                  <a:srgbClr val="C00000"/>
                </a:solidFill>
                <a:latin typeface="함초롬바탕"/>
                <a:cs typeface="함초롬바탕"/>
              </a:rPr>
              <a:t>최악의 경우 </a:t>
            </a:r>
            <a:r>
              <a:rPr lang="ko-KR" altLang="en-US" sz="2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분석</a:t>
            </a:r>
            <a:r>
              <a:rPr lang="en-US" altLang="ko-KR" sz="2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: 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알고리즘의 실행이 가장 오래 걸리는 경우</a:t>
            </a:r>
            <a:endParaRPr lang="ko-KR" altLang="en-US" sz="2000" dirty="0"/>
          </a:p>
          <a:p>
            <a:pPr marL="383722" lvl="1" indent="0">
              <a:buNone/>
            </a:pPr>
            <a:r>
              <a:rPr lang="ko-KR" altLang="en-US" sz="2000" dirty="0">
                <a:solidFill>
                  <a:srgbClr val="C00000"/>
                </a:solidFill>
                <a:latin typeface="함초롬바탕"/>
                <a:cs typeface="함초롬바탕"/>
              </a:rPr>
              <a:t>➋ 최선의 경우 </a:t>
            </a:r>
            <a:r>
              <a:rPr lang="ko-KR" altLang="en-US" sz="2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분석</a:t>
            </a:r>
            <a:r>
              <a:rPr lang="en-US" altLang="ko-KR" sz="2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: </a:t>
            </a:r>
            <a:r>
              <a:rPr lang="ko-KR" altLang="en-US" sz="2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알고리즘의 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실행이 가장 빨리 끝나는 경우</a:t>
            </a:r>
            <a:endParaRPr lang="ko-KR" altLang="en-US" sz="2000" dirty="0"/>
          </a:p>
          <a:p>
            <a:pPr marL="383722" lvl="1" indent="0">
              <a:buNone/>
            </a:pPr>
            <a:r>
              <a:rPr lang="ko-KR" altLang="en-US" sz="2000" dirty="0">
                <a:solidFill>
                  <a:srgbClr val="C00000"/>
                </a:solidFill>
                <a:latin typeface="함초롬바탕"/>
                <a:cs typeface="함초롬바탕"/>
              </a:rPr>
              <a:t>➌ 평균적인 경우 </a:t>
            </a:r>
            <a:r>
              <a:rPr lang="ko-KR" altLang="en-US" sz="2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분석</a:t>
            </a:r>
            <a:r>
              <a:rPr lang="en-US" altLang="ko-KR" sz="20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: 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모든 가능한 입력 집합에 대한 실행 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시간 평균</a:t>
            </a:r>
            <a:endParaRPr lang="en-US" altLang="ko-KR" sz="20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705591" lvl="1"/>
            <a:endParaRPr lang="en-US" altLang="ko-KR" sz="20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705591" lvl="1"/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최선의 경우 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복잡도 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≤ 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평균적인 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경우의 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복잡도 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≤ 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최악의 경우 복잡도</a:t>
            </a:r>
            <a:endParaRPr lang="en-US" altLang="ko-KR" sz="20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705591" lvl="1"/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최악의 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경우와 최선의 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경우 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복잡도가 같다면 평균적인 경우도 같을 수밖에 없고 이러한 알고리즘은 </a:t>
            </a:r>
            <a:r>
              <a:rPr lang="en-US" altLang="ko-KR" sz="2000" i="1" dirty="0"/>
              <a:t>Θ</a:t>
            </a:r>
            <a:r>
              <a:rPr lang="ko-KR" altLang="en-US" sz="2000" i="1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표기법 사용 </a:t>
            </a:r>
            <a:endParaRPr lang="en-US" altLang="ko-KR" sz="20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705591" lvl="1"/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평균적인 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경우의 복잡도는 최악과 최선의 중간 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정도 </a:t>
            </a:r>
            <a:r>
              <a:rPr lang="en-US" altLang="ko-KR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?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endParaRPr lang="en-US" altLang="ko-KR" sz="20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156207" lvl="2"/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버블정렬</a:t>
            </a:r>
            <a:r>
              <a:rPr lang="en-US" altLang="ko-KR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,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삽입정렬은 최선의 경우 </a:t>
            </a:r>
            <a:r>
              <a:rPr lang="en-US" altLang="ko-KR" sz="2000" i="1" dirty="0" smtClean="0"/>
              <a:t>Θ</a:t>
            </a:r>
            <a:r>
              <a:rPr lang="en-US" altLang="ko-KR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(</a:t>
            </a:r>
            <a:r>
              <a:rPr lang="en-US" altLang="ko-KR" sz="2000" i="1" dirty="0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),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최악의 경우 </a:t>
            </a:r>
            <a:r>
              <a:rPr lang="en-US" altLang="ko-KR" sz="2000" i="1" dirty="0" smtClean="0"/>
              <a:t>Θ</a:t>
            </a:r>
            <a:r>
              <a:rPr lang="en-US" altLang="ko-KR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(</a:t>
            </a:r>
            <a:r>
              <a:rPr lang="en-US" altLang="ko-KR" sz="2000" i="1" dirty="0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2000" baseline="30000" dirty="0" smtClean="0">
                <a:solidFill>
                  <a:srgbClr val="231F20"/>
                </a:solidFill>
                <a:cs typeface="Times New Roman"/>
              </a:rPr>
              <a:t>2</a:t>
            </a:r>
            <a:r>
              <a:rPr lang="en-US" altLang="ko-KR" sz="2000" dirty="0">
                <a:solidFill>
                  <a:srgbClr val="231F20"/>
                </a:solidFill>
                <a:latin typeface="함초롬바탕"/>
                <a:cs typeface="함초롬바탕"/>
              </a:rPr>
              <a:t>)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인데 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평균적으로 </a:t>
            </a:r>
            <a:r>
              <a:rPr lang="en-US" altLang="ko-KR" sz="2000" i="1" dirty="0" smtClean="0"/>
              <a:t>Θ</a:t>
            </a:r>
            <a:r>
              <a:rPr lang="en-US" altLang="ko-KR" sz="2000" dirty="0" smtClean="0">
                <a:solidFill>
                  <a:srgbClr val="231F20"/>
                </a:solidFill>
                <a:cs typeface="함초롬바탕"/>
              </a:rPr>
              <a:t>(</a:t>
            </a:r>
            <a:r>
              <a:rPr lang="en-US" altLang="ko-KR" sz="2000" i="1" dirty="0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2000" baseline="30000" dirty="0" smtClean="0">
                <a:solidFill>
                  <a:srgbClr val="231F20"/>
                </a:solidFill>
                <a:cs typeface="Times New Roman"/>
              </a:rPr>
              <a:t>2</a:t>
            </a:r>
            <a:r>
              <a:rPr lang="en-US" altLang="ko-KR" sz="2000" dirty="0" smtClean="0">
                <a:solidFill>
                  <a:srgbClr val="231F20"/>
                </a:solidFill>
                <a:cs typeface="함초롬바탕"/>
              </a:rPr>
              <a:t>)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endParaRPr lang="en-US" altLang="ko-KR" sz="20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156207" lvl="2"/>
            <a:r>
              <a:rPr lang="ko-KR" altLang="en-US" sz="2000" dirty="0" err="1" smtClean="0">
                <a:solidFill>
                  <a:srgbClr val="231F20"/>
                </a:solidFill>
                <a:latin typeface="함초롬바탕"/>
                <a:cs typeface="함초롬바탕"/>
              </a:rPr>
              <a:t>퀵정렬은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최선의 경우 </a:t>
            </a:r>
            <a:r>
              <a:rPr lang="en-US" altLang="ko-KR" sz="2000" i="1" dirty="0" smtClean="0"/>
              <a:t>Θ</a:t>
            </a:r>
            <a:r>
              <a:rPr lang="en-US" altLang="ko-KR" sz="2000" dirty="0" smtClean="0">
                <a:solidFill>
                  <a:srgbClr val="231F20"/>
                </a:solidFill>
                <a:cs typeface="함초롬바탕"/>
              </a:rPr>
              <a:t>(</a:t>
            </a:r>
            <a:r>
              <a:rPr lang="en-US" altLang="ko-KR" sz="2000" i="1" dirty="0" err="1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2000" dirty="0" err="1" smtClean="0">
                <a:solidFill>
                  <a:srgbClr val="231F20"/>
                </a:solidFill>
                <a:cs typeface="Times New Roman"/>
              </a:rPr>
              <a:t>log</a:t>
            </a:r>
            <a:r>
              <a:rPr lang="en-US" altLang="ko-KR" sz="2000" i="1" dirty="0" err="1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2000" dirty="0" smtClean="0">
                <a:solidFill>
                  <a:srgbClr val="231F20"/>
                </a:solidFill>
                <a:cs typeface="함초롬바탕"/>
              </a:rPr>
              <a:t>)</a:t>
            </a:r>
            <a:r>
              <a:rPr lang="en-US" altLang="ko-KR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,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최악의 경우 </a:t>
            </a:r>
            <a:r>
              <a:rPr lang="en-US" altLang="ko-KR" sz="2000" i="1" dirty="0" smtClean="0"/>
              <a:t>Θ</a:t>
            </a:r>
            <a:r>
              <a:rPr lang="en-US" altLang="ko-KR" sz="2000" dirty="0" smtClean="0">
                <a:solidFill>
                  <a:srgbClr val="231F20"/>
                </a:solidFill>
                <a:cs typeface="함초롬바탕"/>
              </a:rPr>
              <a:t>(</a:t>
            </a:r>
            <a:r>
              <a:rPr lang="en-US" altLang="ko-KR" sz="2000" i="1" dirty="0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2000" baseline="30000" dirty="0" smtClean="0">
                <a:solidFill>
                  <a:srgbClr val="231F20"/>
                </a:solidFill>
                <a:cs typeface="Times New Roman"/>
              </a:rPr>
              <a:t>2</a:t>
            </a:r>
            <a:r>
              <a:rPr lang="en-US" altLang="ko-KR" sz="2000" dirty="0">
                <a:solidFill>
                  <a:srgbClr val="231F20"/>
                </a:solidFill>
                <a:cs typeface="함초롬바탕"/>
              </a:rPr>
              <a:t>)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인데 </a:t>
            </a:r>
            <a:r>
              <a:rPr lang="ko-KR" altLang="en-US" sz="2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평균</a:t>
            </a:r>
            <a:r>
              <a:rPr lang="ko-KR" altLang="en-US" sz="2000" dirty="0">
                <a:solidFill>
                  <a:srgbClr val="231F20"/>
                </a:solidFill>
                <a:latin typeface="함초롬바탕"/>
                <a:cs typeface="함초롬바탕"/>
              </a:rPr>
              <a:t>적인 경우 </a:t>
            </a:r>
            <a:r>
              <a:rPr lang="en-US" altLang="ko-KR" sz="2000" i="1" dirty="0" smtClean="0"/>
              <a:t>Θ</a:t>
            </a:r>
            <a:r>
              <a:rPr lang="en-US" altLang="ko-KR" sz="2000" dirty="0" smtClean="0">
                <a:solidFill>
                  <a:srgbClr val="231F20"/>
                </a:solidFill>
                <a:cs typeface="함초롬바탕"/>
              </a:rPr>
              <a:t>(</a:t>
            </a:r>
            <a:r>
              <a:rPr lang="en-US" altLang="ko-KR" sz="2000" i="1" dirty="0" err="1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2000" dirty="0" err="1" smtClean="0">
                <a:solidFill>
                  <a:srgbClr val="231F20"/>
                </a:solidFill>
                <a:cs typeface="Times New Roman"/>
              </a:rPr>
              <a:t>log</a:t>
            </a:r>
            <a:r>
              <a:rPr lang="en-US" altLang="ko-KR" sz="2000" i="1" dirty="0" err="1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2000" dirty="0" smtClean="0">
                <a:solidFill>
                  <a:srgbClr val="231F20"/>
                </a:solidFill>
                <a:cs typeface="함초롬바탕"/>
              </a:rPr>
              <a:t>)</a:t>
            </a:r>
            <a:endParaRPr lang="ko-KR" altLang="en-US" sz="2000" dirty="0">
              <a:cs typeface="함초롬바탕"/>
            </a:endParaRPr>
          </a:p>
          <a:p>
            <a:pPr>
              <a:lnSpc>
                <a:spcPts val="663"/>
              </a:lnSpc>
              <a:spcBef>
                <a:spcPts val="44"/>
              </a:spcBef>
            </a:pP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점근 복잡도</a:t>
            </a:r>
            <a:r>
              <a:rPr lang="en-US" altLang="ko-KR" dirty="0"/>
              <a:t>: </a:t>
            </a:r>
            <a:r>
              <a:rPr lang="ko-KR" altLang="en-US" dirty="0" smtClean="0">
                <a:latin typeface="바탕"/>
                <a:cs typeface="바탕"/>
              </a:rPr>
              <a:t>최악</a:t>
            </a:r>
            <a:r>
              <a:rPr lang="en-US" altLang="ko-KR" dirty="0">
                <a:latin typeface="바탕"/>
                <a:cs typeface="바탕"/>
              </a:rPr>
              <a:t>,</a:t>
            </a:r>
            <a:r>
              <a:rPr lang="ko-KR" altLang="en-US" dirty="0">
                <a:latin typeface="바탕"/>
                <a:cs typeface="바탕"/>
              </a:rPr>
              <a:t> 최선</a:t>
            </a:r>
            <a:r>
              <a:rPr lang="en-US" altLang="ko-KR" dirty="0">
                <a:latin typeface="바탕"/>
                <a:cs typeface="바탕"/>
              </a:rPr>
              <a:t>,</a:t>
            </a:r>
            <a:r>
              <a:rPr lang="ko-KR" altLang="en-US" dirty="0">
                <a:latin typeface="바탕"/>
                <a:cs typeface="바탕"/>
              </a:rPr>
              <a:t> 평균 </a:t>
            </a:r>
            <a:r>
              <a:rPr lang="ko-KR" altLang="en-US" dirty="0" smtClean="0">
                <a:latin typeface="바탕"/>
                <a:cs typeface="바탕"/>
              </a:rPr>
              <a:t>복잡도</a:t>
            </a:r>
            <a:r>
              <a:rPr lang="en-US" altLang="ko-KR" dirty="0" smtClean="0">
                <a:latin typeface="한컴 윤고딕 240" panose="02020603020101020101" pitchFamily="18" charset="-127"/>
                <a:cs typeface="바탕"/>
              </a:rPr>
              <a:t>(1/3)</a:t>
            </a:r>
            <a:endParaRPr lang="ko-KR" altLang="en-US" dirty="0">
              <a:latin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4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ts val="663"/>
              </a:lnSpc>
              <a:spcBef>
                <a:spcPts val="44"/>
              </a:spcBef>
            </a:pPr>
            <a:endParaRPr lang="ko-KR" altLang="en-US" sz="800" dirty="0"/>
          </a:p>
          <a:p>
            <a:pPr marL="467446" marR="16830" lvl="1" algn="just">
              <a:lnSpc>
                <a:spcPct val="142900"/>
              </a:lnSpc>
            </a:pPr>
            <a:r>
              <a:rPr lang="ko-KR" altLang="en-US" sz="2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최악의 </a:t>
            </a:r>
            <a:r>
              <a:rPr lang="ko-KR" altLang="en-US" sz="2600" dirty="0">
                <a:solidFill>
                  <a:srgbClr val="231F20"/>
                </a:solidFill>
                <a:latin typeface="함초롬바탕"/>
                <a:cs typeface="함초롬바탕"/>
              </a:rPr>
              <a:t>경우 분석이 가장 </a:t>
            </a:r>
            <a:r>
              <a:rPr lang="ko-KR" altLang="en-US" sz="2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중요</a:t>
            </a:r>
            <a:endParaRPr lang="en-US" altLang="ko-KR" sz="26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918062" marR="16830" lvl="2" algn="just">
              <a:lnSpc>
                <a:spcPct val="142900"/>
              </a:lnSpc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예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)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원전의 방사능 유출을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알리는 알고리즘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일기예보 알고리즘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16830" lvl="1" algn="just">
              <a:lnSpc>
                <a:spcPct val="142900"/>
              </a:lnSpc>
            </a:pPr>
            <a:r>
              <a:rPr lang="ko-KR" altLang="en-US" sz="2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평균적인 </a:t>
            </a:r>
            <a:r>
              <a:rPr lang="ko-KR" altLang="en-US" sz="2600" dirty="0">
                <a:solidFill>
                  <a:srgbClr val="231F20"/>
                </a:solidFill>
                <a:latin typeface="함초롬바탕"/>
                <a:cs typeface="함초롬바탕"/>
              </a:rPr>
              <a:t>경우 </a:t>
            </a:r>
            <a:r>
              <a:rPr lang="ko-KR" altLang="en-US" sz="2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분석</a:t>
            </a:r>
            <a:endParaRPr lang="en-US" altLang="ko-KR" sz="26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918062" marR="16830" lvl="2" algn="just">
              <a:lnSpc>
                <a:spcPct val="142900"/>
              </a:lnSpc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알고리즘의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평균적인 성능을 알고자 할 때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사용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918062" marR="16830" lvl="2" algn="just">
              <a:lnSpc>
                <a:spcPct val="142900"/>
              </a:lnSpc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가능한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모든 입력 데이터 집합에 대해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확률분포를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이용하여 평균적인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실행시간을 분석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918062" marR="16830" lvl="2" algn="just">
              <a:lnSpc>
                <a:spcPct val="142900"/>
              </a:lnSpc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대개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그 과정이 매우 복잡하여 구하기 힘든 경우가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많음 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918062" marR="16830" lvl="2" algn="just">
              <a:lnSpc>
                <a:spcPct val="142900"/>
              </a:lnSpc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편차가 심한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알고리즘에서는 의미 있는 정보를 제공하지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못함</a:t>
            </a:r>
            <a:endParaRPr lang="ko-KR" altLang="en-US" dirty="0">
              <a:latin typeface="함초롬바탕"/>
              <a:cs typeface="함초롬바탕"/>
            </a:endParaRPr>
          </a:p>
          <a:p>
            <a:pPr>
              <a:lnSpc>
                <a:spcPts val="729"/>
              </a:lnSpc>
            </a:pPr>
            <a:endParaRPr lang="ko-KR" altLang="en-US" sz="800" dirty="0"/>
          </a:p>
          <a:p>
            <a:pPr marL="467446" marR="16830" lvl="1" algn="just">
              <a:lnSpc>
                <a:spcPct val="144200"/>
              </a:lnSpc>
            </a:pPr>
            <a:r>
              <a:rPr lang="ko-KR" altLang="en-US" sz="2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이 세 가지 경우의 점근 복잡도는 </a:t>
            </a:r>
            <a:r>
              <a:rPr lang="en-US" altLang="ko-KR" i="1" dirty="0"/>
              <a:t>Θ</a:t>
            </a:r>
            <a:r>
              <a:rPr lang="ko-KR" altLang="en-US" sz="2600" i="1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2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표기법으로 나타내는 것이 원칙</a:t>
            </a:r>
            <a:endParaRPr lang="en-US" altLang="ko-KR" sz="26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918062" marR="16830" lvl="2" algn="just">
              <a:lnSpc>
                <a:spcPct val="144200"/>
              </a:lnSpc>
            </a:pPr>
            <a:r>
              <a:rPr lang="ko-KR" altLang="en-US" dirty="0"/>
              <a:t>최악의 경우는 여럿 있을 수도 있지만 최악의 경우 시간 복잡도는 </a:t>
            </a:r>
            <a:r>
              <a:rPr lang="ko-KR" altLang="en-US" dirty="0" smtClean="0"/>
              <a:t>유일</a:t>
            </a:r>
            <a:endParaRPr lang="en-US" altLang="ko-KR" dirty="0" smtClean="0"/>
          </a:p>
          <a:p>
            <a:pPr marL="918062" marR="16830" lvl="2" algn="just">
              <a:lnSpc>
                <a:spcPct val="144200"/>
              </a:lnSpc>
            </a:pPr>
            <a:r>
              <a:rPr lang="ko-KR" altLang="en-US" dirty="0" smtClean="0"/>
              <a:t>최선의 </a:t>
            </a:r>
            <a:r>
              <a:rPr lang="ko-KR" altLang="en-US" dirty="0"/>
              <a:t>경우도 여럿 있을 수도 있지만 최선의 경우 시간 복잡도는 </a:t>
            </a:r>
            <a:r>
              <a:rPr lang="ko-KR" altLang="en-US" dirty="0" smtClean="0"/>
              <a:t>유일</a:t>
            </a:r>
            <a:endParaRPr lang="en-US" altLang="ko-KR" dirty="0" smtClean="0"/>
          </a:p>
          <a:p>
            <a:pPr marL="918062" marR="16830" lvl="2" algn="just">
              <a:lnSpc>
                <a:spcPct val="144200"/>
              </a:lnSpc>
            </a:pPr>
            <a:r>
              <a:rPr lang="ko-KR" altLang="en-US" dirty="0" smtClean="0"/>
              <a:t>평균적인 </a:t>
            </a:r>
            <a:r>
              <a:rPr lang="ko-KR" altLang="en-US" dirty="0"/>
              <a:t>경우 시간 복잡도 역시 </a:t>
            </a:r>
            <a:r>
              <a:rPr lang="ko-KR" altLang="en-US" dirty="0" smtClean="0"/>
              <a:t>유일</a:t>
            </a:r>
            <a:endParaRPr lang="ko-KR" altLang="en-US" dirty="0"/>
          </a:p>
          <a:p>
            <a:pPr marL="918062" marR="16830" lvl="2" algn="just">
              <a:lnSpc>
                <a:spcPct val="144200"/>
              </a:lnSpc>
            </a:pPr>
            <a:endParaRPr lang="ko-KR" altLang="en-US" dirty="0">
              <a:latin typeface="함초롬바탕"/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점근 복잡도</a:t>
            </a:r>
            <a:r>
              <a:rPr lang="en-US" altLang="ko-KR" dirty="0"/>
              <a:t>: </a:t>
            </a:r>
            <a:r>
              <a:rPr lang="ko-KR" altLang="en-US" dirty="0" smtClean="0">
                <a:latin typeface="바탕"/>
                <a:cs typeface="바탕"/>
              </a:rPr>
              <a:t>최악</a:t>
            </a:r>
            <a:r>
              <a:rPr lang="en-US" altLang="ko-KR" dirty="0">
                <a:latin typeface="바탕"/>
                <a:cs typeface="바탕"/>
              </a:rPr>
              <a:t>,</a:t>
            </a:r>
            <a:r>
              <a:rPr lang="ko-KR" altLang="en-US" dirty="0">
                <a:latin typeface="바탕"/>
                <a:cs typeface="바탕"/>
              </a:rPr>
              <a:t> 최선</a:t>
            </a:r>
            <a:r>
              <a:rPr lang="en-US" altLang="ko-KR" dirty="0">
                <a:latin typeface="바탕"/>
                <a:cs typeface="바탕"/>
              </a:rPr>
              <a:t>,</a:t>
            </a:r>
            <a:r>
              <a:rPr lang="ko-KR" altLang="en-US" dirty="0">
                <a:latin typeface="바탕"/>
                <a:cs typeface="바탕"/>
              </a:rPr>
              <a:t> 평균 </a:t>
            </a:r>
            <a:r>
              <a:rPr lang="ko-KR" altLang="en-US" dirty="0" smtClean="0">
                <a:latin typeface="바탕"/>
                <a:cs typeface="바탕"/>
              </a:rPr>
              <a:t>복잡도</a:t>
            </a:r>
            <a:r>
              <a:rPr lang="en-US" altLang="ko-KR" dirty="0" smtClean="0">
                <a:latin typeface="한컴 윤고딕 240" panose="02020603020101020101" pitchFamily="18" charset="-127"/>
                <a:cs typeface="바탕"/>
              </a:rPr>
              <a:t>(2/3</a:t>
            </a:r>
            <a:r>
              <a:rPr lang="en-US" altLang="ko-KR" dirty="0">
                <a:latin typeface="한컴 윤고딕 240" panose="02020603020101020101" pitchFamily="18" charset="-127"/>
                <a:cs typeface="바탕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488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26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점근 복잡도</a:t>
            </a:r>
            <a:r>
              <a:rPr lang="en-US" altLang="ko-KR" dirty="0"/>
              <a:t>: </a:t>
            </a:r>
            <a:r>
              <a:rPr lang="ko-KR" altLang="en-US" dirty="0" smtClean="0">
                <a:latin typeface="바탕"/>
                <a:cs typeface="바탕"/>
              </a:rPr>
              <a:t>최악</a:t>
            </a:r>
            <a:r>
              <a:rPr lang="en-US" altLang="ko-KR" dirty="0">
                <a:latin typeface="바탕"/>
                <a:cs typeface="바탕"/>
              </a:rPr>
              <a:t>,</a:t>
            </a:r>
            <a:r>
              <a:rPr lang="ko-KR" altLang="en-US" dirty="0">
                <a:latin typeface="바탕"/>
                <a:cs typeface="바탕"/>
              </a:rPr>
              <a:t> 최선</a:t>
            </a:r>
            <a:r>
              <a:rPr lang="en-US" altLang="ko-KR" dirty="0">
                <a:latin typeface="바탕"/>
                <a:cs typeface="바탕"/>
              </a:rPr>
              <a:t>,</a:t>
            </a:r>
            <a:r>
              <a:rPr lang="ko-KR" altLang="en-US" dirty="0">
                <a:latin typeface="바탕"/>
                <a:cs typeface="바탕"/>
              </a:rPr>
              <a:t> 평균 복잡도</a:t>
            </a:r>
            <a:r>
              <a:rPr lang="en-US" altLang="ko-KR" dirty="0" smtClean="0">
                <a:latin typeface="한컴 윤고딕 240" panose="02020603020101020101" pitchFamily="18" charset="-127"/>
                <a:cs typeface="바탕"/>
              </a:rPr>
              <a:t>(3/3</a:t>
            </a:r>
            <a:r>
              <a:rPr lang="en-US" altLang="ko-KR" dirty="0">
                <a:latin typeface="한컴 윤고딕 240" panose="02020603020101020101" pitchFamily="18" charset="-127"/>
                <a:cs typeface="바탕"/>
              </a:rPr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098141"/>
            <a:ext cx="7162800" cy="66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60"/>
            <a:ext cx="9601199" cy="1933140"/>
          </a:xfrm>
        </p:spPr>
        <p:txBody>
          <a:bodyPr>
            <a:normAutofit fontScale="70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평가 기준에 따라 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프로그램을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실행시켜 완료하는 데 필요한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컴퓨터시간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양을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기준으로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하는 </a:t>
            </a:r>
            <a:r>
              <a:rPr lang="ko-KR" altLang="en-US" dirty="0" smtClean="0">
                <a:solidFill>
                  <a:srgbClr val="C00000"/>
                </a:solidFill>
                <a:latin typeface="함초롬바탕"/>
                <a:cs typeface="함초롬바탕"/>
              </a:rPr>
              <a:t>시간</a:t>
            </a:r>
            <a:r>
              <a:rPr lang="ko-KR" altLang="en-US" dirty="0" smtClean="0">
                <a:solidFill>
                  <a:srgbClr val="C00000"/>
                </a:solidFill>
                <a:cs typeface="함초롬바탕"/>
              </a:rPr>
              <a:t>복잡도</a:t>
            </a:r>
            <a:r>
              <a:rPr lang="en-US" altLang="ko-KR" dirty="0">
                <a:solidFill>
                  <a:srgbClr val="C00000"/>
                </a:solidFill>
                <a:cs typeface="함초롬바탕"/>
              </a:rPr>
              <a:t>(time complexity</a:t>
            </a:r>
            <a:r>
              <a:rPr lang="en-US" altLang="ko-KR" dirty="0" smtClean="0">
                <a:solidFill>
                  <a:srgbClr val="C00000"/>
                </a:solidFill>
                <a:cs typeface="함초롬바탕"/>
              </a:rPr>
              <a:t>) 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프로그램이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실행되는 동안 사용하는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메모리공간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양을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기준으로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하는 </a:t>
            </a:r>
            <a:r>
              <a:rPr lang="ko-KR" altLang="en-US" dirty="0" smtClean="0">
                <a:solidFill>
                  <a:srgbClr val="C00000"/>
                </a:solidFill>
                <a:latin typeface="+mn-lt"/>
                <a:cs typeface="함초롬바탕"/>
              </a:rPr>
              <a:t>공간복잡도</a:t>
            </a:r>
            <a:r>
              <a:rPr lang="en-US" altLang="ko-KR" dirty="0">
                <a:solidFill>
                  <a:srgbClr val="C00000"/>
                </a:solidFill>
                <a:latin typeface="+mn-lt"/>
                <a:cs typeface="함초롬바탕"/>
              </a:rPr>
              <a:t>(space complexity</a:t>
            </a:r>
            <a:r>
              <a:rPr lang="en-US" altLang="ko-KR" dirty="0" smtClean="0">
                <a:solidFill>
                  <a:srgbClr val="C00000"/>
                </a:solidFill>
                <a:latin typeface="+mn-lt"/>
                <a:cs typeface="함초롬바탕"/>
              </a:rPr>
              <a:t>)</a:t>
            </a: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sz="29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같은 문제 다른 성능</a:t>
            </a:r>
            <a:endParaRPr lang="en-US" altLang="ko-KR" dirty="0" smtClean="0">
              <a:solidFill>
                <a:srgbClr val="231F20"/>
              </a:solidFill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성능 평가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2933700"/>
            <a:ext cx="8439150" cy="2705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5715000"/>
            <a:ext cx="84201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6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3076141"/>
          </a:xfrm>
        </p:spPr>
        <p:txBody>
          <a:bodyPr>
            <a:normAutofit fontScale="85000" lnSpcReduction="1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프로그램이 필요로 하는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공간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고정 공간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: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프로그램의 입출력 크기나 횟수에 관계없이 실행하기 전에 미리 결정되어 있는 메모리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공간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.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프로그램의 코드가 저장되는 공간 및 변수</a:t>
            </a:r>
            <a:r>
              <a:rPr lang="en-US" altLang="ko-KR" dirty="0">
                <a:solidFill>
                  <a:srgbClr val="231F20"/>
                </a:solidFill>
                <a:latin typeface="함초롬바탕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상수를 위한 공간을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포함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가변 공간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프로그램의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실행 과정에서 입출력의 횟수</a:t>
            </a:r>
            <a:r>
              <a:rPr lang="en-US" altLang="ko-KR" dirty="0">
                <a:solidFill>
                  <a:srgbClr val="231F20"/>
                </a:solidFill>
                <a:latin typeface="함초롬바탕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크기</a:t>
            </a:r>
            <a:r>
              <a:rPr lang="en-US" altLang="ko-KR" dirty="0">
                <a:solidFill>
                  <a:srgbClr val="231F20"/>
                </a:solidFill>
                <a:latin typeface="함초롬바탕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값에 따라 변하는 메모리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공간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. </a:t>
            </a:r>
            <a:r>
              <a:rPr lang="ko-KR" altLang="en-US" dirty="0" smtClean="0">
                <a:solidFill>
                  <a:srgbClr val="C00000"/>
                </a:solidFill>
                <a:latin typeface="함초롬바탕"/>
                <a:cs typeface="함초롬바탕"/>
              </a:rPr>
              <a:t>공간 </a:t>
            </a:r>
            <a:r>
              <a:rPr lang="ko-KR" altLang="en-US" dirty="0">
                <a:solidFill>
                  <a:srgbClr val="C00000"/>
                </a:solidFill>
                <a:latin typeface="함초롬바탕"/>
                <a:cs typeface="함초롬바탕"/>
              </a:rPr>
              <a:t>복잡도를 분석할 때는 </a:t>
            </a:r>
            <a:r>
              <a:rPr lang="ko-KR" altLang="en-US" dirty="0" smtClean="0">
                <a:solidFill>
                  <a:srgbClr val="C00000"/>
                </a:solidFill>
                <a:latin typeface="함초롬바탕"/>
                <a:cs typeface="함초롬바탕"/>
              </a:rPr>
              <a:t>가변 </a:t>
            </a:r>
            <a:r>
              <a:rPr lang="ko-KR" altLang="en-US" dirty="0">
                <a:solidFill>
                  <a:srgbClr val="C00000"/>
                </a:solidFill>
                <a:latin typeface="함초롬바탕"/>
                <a:cs typeface="함초롬바탕"/>
              </a:rPr>
              <a:t>공간만을 </a:t>
            </a:r>
            <a:r>
              <a:rPr lang="ko-KR" altLang="en-US" dirty="0" smtClean="0">
                <a:solidFill>
                  <a:srgbClr val="C00000"/>
                </a:solidFill>
                <a:latin typeface="함초롬바탕"/>
                <a:cs typeface="함초롬바탕"/>
              </a:rPr>
              <a:t>대상</a:t>
            </a:r>
            <a:endParaRPr lang="en-US" altLang="ko-KR" dirty="0" smtClean="0">
              <a:solidFill>
                <a:srgbClr val="C00000"/>
              </a:solidFill>
              <a:latin typeface="함초롬바탕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예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)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공간 복잡도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3657600"/>
            <a:ext cx="8477250" cy="2400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75" y="6090803"/>
            <a:ext cx="82296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알고리즘의 실행 시간을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평가하는 가장 확실한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방법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알고리즘을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프로그래밍하여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컴퓨터에서 실행시켜 소요된 시간을 측정</a:t>
            </a: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자동차를 운전하여 연비를 측정하는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것과 유사</a:t>
            </a: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sz="29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컴퓨터에서 </a:t>
            </a:r>
            <a:r>
              <a:rPr lang="en-US" altLang="ko-KR" sz="2900" dirty="0" smtClean="0">
                <a:solidFill>
                  <a:srgbClr val="231F20"/>
                </a:solidFill>
                <a:cs typeface="Times New Roman"/>
              </a:rPr>
              <a:t>C</a:t>
            </a:r>
            <a:r>
              <a:rPr lang="ko-KR" altLang="en-US" sz="29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29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언어 프로그램의 실행 시간을 측정하는 방법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16830" lvl="1" algn="just">
              <a:lnSpc>
                <a:spcPct val="142900"/>
              </a:lnSpc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코드가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시작하는 지점과 종료하는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지점의 시간 차이를 측정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16830" lvl="1" algn="just">
              <a:lnSpc>
                <a:spcPct val="142900"/>
              </a:lnSpc>
            </a:pPr>
            <a:r>
              <a:rPr lang="en-US" altLang="ko-KR" dirty="0" smtClean="0">
                <a:solidFill>
                  <a:srgbClr val="231F20"/>
                </a:solidFill>
                <a:cs typeface="Times New Roman"/>
              </a:rPr>
              <a:t>100m</a:t>
            </a:r>
            <a:r>
              <a:rPr lang="ko-KR" altLang="en-US" dirty="0" smtClean="0">
                <a:solidFill>
                  <a:srgbClr val="231F20"/>
                </a:solidFill>
                <a:cs typeface="Times New Roman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달리기 기록을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재는 것과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유사</a:t>
            </a:r>
            <a:endParaRPr lang="en-US" altLang="ko-KR" dirty="0" smtClean="0">
              <a:solidFill>
                <a:srgbClr val="231F20"/>
              </a:solidFill>
              <a:cs typeface="함초롬바탕"/>
            </a:endParaRPr>
          </a:p>
          <a:p>
            <a:pPr marL="467446" marR="16830" lvl="1" algn="just">
              <a:lnSpc>
                <a:spcPct val="142900"/>
              </a:lnSpc>
            </a:pP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예</a:t>
            </a:r>
            <a:r>
              <a:rPr lang="en-US" altLang="ko-KR" dirty="0" smtClean="0">
                <a:solidFill>
                  <a:srgbClr val="231F20"/>
                </a:solidFill>
                <a:cs typeface="함초롬바탕"/>
              </a:rPr>
              <a:t>)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 </a:t>
            </a:r>
            <a:r>
              <a:rPr lang="en-US" altLang="ko-KR" dirty="0">
                <a:solidFill>
                  <a:srgbClr val="231F20"/>
                </a:solidFill>
                <a:cs typeface="Times New Roman"/>
              </a:rPr>
              <a:t>C</a:t>
            </a:r>
            <a:r>
              <a:rPr lang="ko-KR" altLang="en-US" dirty="0">
                <a:solidFill>
                  <a:srgbClr val="231F20"/>
                </a:solidFill>
                <a:cs typeface="Times New Roman"/>
              </a:rPr>
              <a:t>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언어가 제공하는 </a:t>
            </a:r>
            <a:r>
              <a:rPr lang="en-US" altLang="ko-KR" dirty="0">
                <a:solidFill>
                  <a:srgbClr val="231F20"/>
                </a:solidFill>
                <a:cs typeface="Times New Roman"/>
              </a:rPr>
              <a:t>clock</a:t>
            </a:r>
            <a:r>
              <a:rPr lang="ko-KR" altLang="en-US" i="1" dirty="0">
                <a:solidFill>
                  <a:srgbClr val="231F20"/>
                </a:solidFill>
                <a:cs typeface="Times New Roman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함수를 사용</a:t>
            </a:r>
            <a:endParaRPr lang="en-US" altLang="ko-KR" dirty="0" smtClean="0">
              <a:solidFill>
                <a:srgbClr val="231F20"/>
              </a:solidFill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시간 복잡도</a:t>
            </a:r>
            <a:r>
              <a:rPr lang="en-US" altLang="ko-KR" dirty="0" smtClean="0">
                <a:solidFill>
                  <a:srgbClr val="231F20"/>
                </a:solidFill>
                <a:latin typeface="바탕"/>
                <a:cs typeface="바탕"/>
              </a:rPr>
              <a:t>: </a:t>
            </a:r>
            <a:r>
              <a:rPr lang="ko-KR" altLang="en-US" dirty="0" smtClean="0">
                <a:latin typeface="바탕"/>
                <a:cs typeface="바탕"/>
              </a:rPr>
              <a:t>실행 </a:t>
            </a:r>
            <a:r>
              <a:rPr lang="ko-KR" altLang="en-US" dirty="0">
                <a:latin typeface="바탕"/>
                <a:cs typeface="바탕"/>
              </a:rPr>
              <a:t>시간 </a:t>
            </a:r>
            <a:r>
              <a:rPr lang="ko-KR" altLang="en-US" dirty="0" smtClean="0">
                <a:latin typeface="한컴 윤고딕 240" panose="02020603020101020101" pitchFamily="18" charset="-127"/>
                <a:cs typeface="바탕"/>
              </a:rPr>
              <a:t>측정</a:t>
            </a:r>
            <a:r>
              <a:rPr lang="en-US" altLang="ko-KR" dirty="0" smtClean="0">
                <a:latin typeface="한컴 윤고딕 240" panose="02020603020101020101" pitchFamily="18" charset="-127"/>
                <a:cs typeface="바탕"/>
              </a:rPr>
              <a:t>(1/3)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96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31F20"/>
                </a:solidFill>
                <a:latin typeface="바탕"/>
                <a:cs typeface="바탕"/>
              </a:rPr>
              <a:t>시간 복잡도</a:t>
            </a:r>
            <a:r>
              <a:rPr lang="en-US" altLang="ko-KR" dirty="0">
                <a:solidFill>
                  <a:srgbClr val="231F20"/>
                </a:solidFill>
                <a:latin typeface="바탕"/>
                <a:cs typeface="바탕"/>
              </a:rPr>
              <a:t>: </a:t>
            </a:r>
            <a:r>
              <a:rPr lang="ko-KR" altLang="en-US" dirty="0">
                <a:latin typeface="바탕"/>
                <a:cs typeface="바탕"/>
              </a:rPr>
              <a:t>실행 시간 </a:t>
            </a:r>
            <a:r>
              <a:rPr lang="ko-KR" altLang="en-US" dirty="0">
                <a:latin typeface="한컴 윤고딕 240" panose="02020603020101020101" pitchFamily="18" charset="-127"/>
                <a:cs typeface="바탕"/>
              </a:rPr>
              <a:t>측정</a:t>
            </a:r>
            <a:r>
              <a:rPr lang="en-US" altLang="ko-KR" dirty="0" smtClean="0">
                <a:latin typeface="한컴 윤고딕 240" panose="02020603020101020101" pitchFamily="18" charset="-127"/>
                <a:cs typeface="바탕"/>
              </a:rPr>
              <a:t>(2/3)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1752600"/>
            <a:ext cx="84772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830" marR="16830" algn="just">
              <a:lnSpc>
                <a:spcPct val="142900"/>
              </a:lnSpc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실행 시간 측정의 문제점 </a:t>
            </a:r>
            <a:endParaRPr lang="ko-KR" altLang="en-US" sz="400" dirty="0"/>
          </a:p>
          <a:p>
            <a:pPr marL="467446" marR="20196" lvl="1" algn="just">
              <a:lnSpc>
                <a:spcPct val="142900"/>
              </a:lnSpc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컴퓨터의 종류와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dirty="0" err="1" smtClean="0">
                <a:solidFill>
                  <a:srgbClr val="231F20"/>
                </a:solidFill>
                <a:latin typeface="함초롬바탕"/>
                <a:cs typeface="함초롬바탕"/>
              </a:rPr>
              <a:t>스펙에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따라 처리 속도가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다름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16830" lvl="1" algn="just">
              <a:lnSpc>
                <a:spcPct val="142900"/>
              </a:lnSpc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같은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알고리즘이라도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프로그래밍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언어의 종류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,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 컴파일러 품질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프로그래밍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스타일에 따라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실행 시간이 달라짐</a:t>
            </a:r>
            <a:endParaRPr lang="ko-KR" altLang="en-US" sz="400" dirty="0"/>
          </a:p>
          <a:p>
            <a:pPr marL="467446" marR="16830" lvl="1" algn="just">
              <a:lnSpc>
                <a:spcPct val="141600"/>
              </a:lnSpc>
            </a:pPr>
            <a:r>
              <a:rPr lang="ko-KR" altLang="en-US" sz="23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동일한 </a:t>
            </a:r>
            <a:r>
              <a:rPr lang="ko-KR" altLang="en-US" sz="2300" dirty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프로그램이라도 실행할 때마다 </a:t>
            </a:r>
            <a:r>
              <a:rPr lang="ko-KR" altLang="en-US" sz="23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실행 시간이 </a:t>
            </a:r>
            <a:r>
              <a:rPr lang="ko-KR" altLang="en-US" sz="2300" dirty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달라질 수 </a:t>
            </a:r>
            <a:r>
              <a:rPr lang="ko-KR" altLang="en-US" sz="23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있음 </a:t>
            </a:r>
            <a:endParaRPr lang="en-US" altLang="ko-KR" sz="2300" dirty="0" smtClean="0">
              <a:solidFill>
                <a:srgbClr val="231F20"/>
              </a:solidFill>
              <a:latin typeface="한컴 윤고딕 230" panose="02020603020101020101" pitchFamily="18" charset="-127"/>
              <a:cs typeface="함초롬바탕"/>
            </a:endParaRPr>
          </a:p>
          <a:p>
            <a:pPr marL="467446" marR="16830" lvl="1" algn="just">
              <a:lnSpc>
                <a:spcPct val="141600"/>
              </a:lnSpc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가능한 모든 입력 데이터에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대해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측정하는 것은 불가능 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16830" lvl="1" algn="just">
              <a:lnSpc>
                <a:spcPct val="142900"/>
              </a:lnSpc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정확하게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실행되는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프로그램을 완성하여야 함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31F20"/>
                </a:solidFill>
                <a:latin typeface="바탕"/>
                <a:cs typeface="바탕"/>
              </a:rPr>
              <a:t>시간 복잡도</a:t>
            </a:r>
            <a:r>
              <a:rPr lang="en-US" altLang="ko-KR" dirty="0">
                <a:solidFill>
                  <a:srgbClr val="231F20"/>
                </a:solidFill>
                <a:latin typeface="바탕"/>
                <a:cs typeface="바탕"/>
              </a:rPr>
              <a:t>: </a:t>
            </a:r>
            <a:r>
              <a:rPr lang="ko-KR" altLang="en-US" dirty="0">
                <a:latin typeface="바탕"/>
                <a:cs typeface="바탕"/>
              </a:rPr>
              <a:t>실행 시간 </a:t>
            </a:r>
            <a:r>
              <a:rPr lang="ko-KR" altLang="en-US" dirty="0">
                <a:latin typeface="한컴 윤고딕 240" panose="02020603020101020101" pitchFamily="18" charset="-127"/>
                <a:cs typeface="바탕"/>
              </a:rPr>
              <a:t>측정</a:t>
            </a:r>
            <a:r>
              <a:rPr lang="en-US" altLang="ko-KR" dirty="0" smtClean="0">
                <a:latin typeface="한컴 윤고딕 240" panose="02020603020101020101" pitchFamily="18" charset="-127"/>
                <a:cs typeface="바탕"/>
              </a:rPr>
              <a:t>(3/3)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20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6146086"/>
          </a:xfrm>
        </p:spPr>
        <p:txBody>
          <a:bodyPr>
            <a:normAutofit fontScale="47500" lnSpcReduction="20000"/>
          </a:bodyPr>
          <a:lstStyle/>
          <a:p>
            <a:pPr marL="16830" marR="16830" algn="just">
              <a:lnSpc>
                <a:spcPct val="142900"/>
              </a:lnSpc>
            </a:pPr>
            <a:r>
              <a:rPr lang="ko-KR" altLang="en-US" sz="4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알고리즘 </a:t>
            </a:r>
            <a:r>
              <a:rPr lang="en-US" altLang="ko-KR" sz="4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(</a:t>
            </a:r>
            <a:r>
              <a:rPr lang="ko-KR" altLang="en-US" sz="4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복잡도</a:t>
            </a:r>
            <a:r>
              <a:rPr lang="en-US" altLang="ko-KR" sz="4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)</a:t>
            </a:r>
            <a:r>
              <a:rPr lang="ko-KR" altLang="en-US" sz="4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분석</a:t>
            </a:r>
            <a:endParaRPr lang="en-US" altLang="ko-KR" sz="40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16830" lvl="1" algn="just">
              <a:lnSpc>
                <a:spcPct val="142900"/>
              </a:lnSpc>
            </a:pP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계산이나 추론 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등을 통하여 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시간 복잡도와 공간 복잡도를 결정하는 작업</a:t>
            </a:r>
            <a:endParaRPr lang="en-US" altLang="ko-KR" sz="36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16830" lvl="1" algn="just">
              <a:lnSpc>
                <a:spcPct val="142900"/>
              </a:lnSpc>
            </a:pP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시간 복잡도의 경우</a:t>
            </a:r>
            <a:r>
              <a:rPr lang="en-US" altLang="ko-KR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, </a:t>
            </a:r>
            <a:r>
              <a:rPr lang="ko-KR" altLang="en-US" sz="3600" dirty="0" smtClean="0">
                <a:latin typeface="함초롬바탕"/>
                <a:cs typeface="함초롬바탕"/>
              </a:rPr>
              <a:t>실행 </a:t>
            </a:r>
            <a:r>
              <a:rPr lang="ko-KR" altLang="en-US" sz="3600" dirty="0">
                <a:latin typeface="함초롬바탕"/>
                <a:cs typeface="함초롬바탕"/>
              </a:rPr>
              <a:t>시간을 가늠할 수 있는 간접적인 지표를 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시간 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복잡도의 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기준으로 사용</a:t>
            </a:r>
            <a:endParaRPr lang="en-US" altLang="ko-KR" sz="36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918062" marR="16830" lvl="2" algn="just">
              <a:lnSpc>
                <a:spcPct val="142900"/>
              </a:lnSpc>
            </a:pPr>
            <a:r>
              <a:rPr lang="ko-KR" altLang="en-US" sz="3600" dirty="0" smtClean="0"/>
              <a:t>연산 </a:t>
            </a:r>
            <a:r>
              <a:rPr lang="ko-KR" altLang="en-US" sz="3600" dirty="0"/>
              <a:t>실행 </a:t>
            </a:r>
            <a:r>
              <a:rPr lang="ko-KR" altLang="en-US" sz="3600" dirty="0" smtClean="0"/>
              <a:t>횟수</a:t>
            </a:r>
            <a:endParaRPr lang="en-US" altLang="ko-KR" sz="3600" dirty="0" smtClean="0"/>
          </a:p>
          <a:p>
            <a:pPr marL="918062" marR="16830" lvl="2" algn="just">
              <a:lnSpc>
                <a:spcPct val="142900"/>
              </a:lnSpc>
            </a:pPr>
            <a:r>
              <a:rPr lang="ko-KR" altLang="en-US" sz="3600" dirty="0" smtClean="0"/>
              <a:t>명령문 </a:t>
            </a:r>
            <a:r>
              <a:rPr lang="ko-KR" altLang="en-US" sz="3600" dirty="0"/>
              <a:t>실행 </a:t>
            </a:r>
            <a:r>
              <a:rPr lang="ko-KR" altLang="en-US" sz="3600" dirty="0" smtClean="0"/>
              <a:t>횟수</a:t>
            </a:r>
            <a:endParaRPr lang="en-US" altLang="ko-KR" sz="3600" dirty="0" smtClean="0"/>
          </a:p>
          <a:p>
            <a:pPr marL="1433052" marR="16830" lvl="3" algn="just">
              <a:lnSpc>
                <a:spcPct val="142900"/>
              </a:lnSpc>
            </a:pPr>
            <a:r>
              <a:rPr lang="ko-KR" altLang="en-US" sz="3600" dirty="0"/>
              <a:t>모든 </a:t>
            </a:r>
            <a:r>
              <a:rPr lang="ko-KR" altLang="en-US" sz="3600" dirty="0" smtClean="0"/>
              <a:t>명령문은 </a:t>
            </a:r>
            <a:r>
              <a:rPr lang="ko-KR" altLang="en-US" sz="3600" dirty="0"/>
              <a:t>동일한 </a:t>
            </a:r>
            <a:r>
              <a:rPr lang="ko-KR" altLang="en-US" sz="3600" dirty="0" smtClean="0"/>
              <a:t>실행 시간이 </a:t>
            </a:r>
            <a:r>
              <a:rPr lang="ko-KR" altLang="en-US" sz="3600" dirty="0"/>
              <a:t>걸린다고 가정하기 때문에 정확도에서는 약간 손해를 보겠지만</a:t>
            </a:r>
            <a:r>
              <a:rPr lang="en-US" altLang="ko-KR" sz="3600" dirty="0"/>
              <a:t>, </a:t>
            </a:r>
            <a:r>
              <a:rPr lang="ko-KR" altLang="en-US" sz="3600" dirty="0"/>
              <a:t>상대적으로 간단하고 </a:t>
            </a:r>
            <a:r>
              <a:rPr lang="ko-KR" altLang="en-US" sz="3600" dirty="0" smtClean="0"/>
              <a:t>편리</a:t>
            </a:r>
            <a:endParaRPr lang="en-US" altLang="ko-KR" sz="3600" dirty="0" smtClean="0"/>
          </a:p>
          <a:p>
            <a:pPr marL="1433052" marR="16830" lvl="3" algn="just">
              <a:lnSpc>
                <a:spcPct val="142900"/>
              </a:lnSpc>
            </a:pP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횟수가 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많은 알고리즘이 느리고 시간 복잡도는 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높음</a:t>
            </a:r>
            <a:endParaRPr lang="en-US" altLang="ko-KR" sz="36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433052" marR="16830" lvl="3" algn="just">
              <a:lnSpc>
                <a:spcPct val="142900"/>
              </a:lnSpc>
            </a:pP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대부분의 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알고리즘은 입력 데이터 </a:t>
            </a:r>
            <a:r>
              <a:rPr lang="en-US" altLang="ko-KR" sz="3600" i="1" dirty="0">
                <a:solidFill>
                  <a:srgbClr val="231F20"/>
                </a:solidFill>
                <a:cs typeface="Times New Roman"/>
              </a:rPr>
              <a:t>n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의 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크기</a:t>
            </a:r>
            <a:r>
              <a:rPr lang="en-US" altLang="ko-KR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(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개수나 값</a:t>
            </a:r>
            <a:r>
              <a:rPr lang="en-US" altLang="ko-KR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)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에 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따라 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명령문 실행 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횟수가 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변함</a:t>
            </a:r>
            <a:endParaRPr lang="en-US" altLang="ko-KR" sz="36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948042" marR="16830" lvl="4" algn="just">
              <a:lnSpc>
                <a:spcPct val="142900"/>
              </a:lnSpc>
            </a:pP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최댓값 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찾기</a:t>
            </a:r>
            <a:r>
              <a:rPr lang="en-US" altLang="ko-KR" sz="3600" dirty="0">
                <a:solidFill>
                  <a:srgbClr val="231F20"/>
                </a:solidFill>
                <a:latin typeface="함초롬바탕"/>
                <a:cs typeface="함초롬바탕"/>
              </a:rPr>
              <a:t>: 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탐색 대상 숫자의 개수에 따라 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변함</a:t>
            </a:r>
            <a:endParaRPr lang="en-US" altLang="ko-KR" sz="36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948042" marR="16830" lvl="4" algn="just">
              <a:lnSpc>
                <a:spcPct val="142900"/>
              </a:lnSpc>
            </a:pP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행렬 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곱</a:t>
            </a:r>
            <a:r>
              <a:rPr lang="en-US" altLang="ko-KR" sz="3600" dirty="0">
                <a:solidFill>
                  <a:srgbClr val="231F20"/>
                </a:solidFill>
                <a:latin typeface="함초롬바탕"/>
                <a:cs typeface="함초롬바탕"/>
              </a:rPr>
              <a:t>: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 행렬의 행과 열의 값에 따라 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변함</a:t>
            </a:r>
            <a:endParaRPr lang="en-US" altLang="ko-KR" sz="36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948042" marR="16830" lvl="4" algn="just">
              <a:lnSpc>
                <a:spcPct val="142900"/>
              </a:lnSpc>
            </a:pP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정렬</a:t>
            </a:r>
            <a:r>
              <a:rPr lang="en-US" altLang="ko-KR" sz="3600" dirty="0">
                <a:solidFill>
                  <a:srgbClr val="231F20"/>
                </a:solidFill>
                <a:latin typeface="함초롬바탕"/>
                <a:cs typeface="함초롬바탕"/>
              </a:rPr>
              <a:t>: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 정렬 대상 원소의 개수에 따라 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변함</a:t>
            </a:r>
            <a:endParaRPr lang="en-US" altLang="ko-KR" sz="36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2147747" marR="16830" lvl="4" indent="-457200" algn="just">
              <a:lnSpc>
                <a:spcPct val="142900"/>
              </a:lnSpc>
              <a:buFont typeface="Wingdings" panose="05000000000000000000" pitchFamily="2" charset="2"/>
              <a:buChar char="è"/>
            </a:pP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명령문 실행 횟수가 입력 데이터 크기 </a:t>
            </a:r>
            <a:r>
              <a:rPr lang="en-US" altLang="ko-KR" sz="3600" i="1" dirty="0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에 대한 함수 </a:t>
            </a:r>
            <a:endParaRPr lang="en-US" altLang="ko-KR" sz="36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690547" marR="16830" lvl="4" indent="0" algn="just">
              <a:lnSpc>
                <a:spcPct val="142900"/>
              </a:lnSpc>
              <a:buNone/>
            </a:pP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     ∴ 시간 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복잡도는 </a:t>
            </a:r>
            <a:r>
              <a:rPr lang="ko-KR" altLang="en-US" sz="3600" dirty="0">
                <a:solidFill>
                  <a:srgbClr val="C00000"/>
                </a:solidFill>
                <a:latin typeface="바탕"/>
                <a:cs typeface="바탕"/>
              </a:rPr>
              <a:t>시간 복잡도 </a:t>
            </a:r>
            <a:r>
              <a:rPr lang="ko-KR" altLang="en-US" sz="3600" dirty="0" smtClean="0">
                <a:solidFill>
                  <a:srgbClr val="C00000"/>
                </a:solidFill>
                <a:latin typeface="바탕"/>
                <a:cs typeface="바탕"/>
              </a:rPr>
              <a:t>함수 </a:t>
            </a:r>
            <a:r>
              <a:rPr lang="en-US" altLang="ko-KR" sz="3600" i="1" dirty="0" smtClean="0">
                <a:solidFill>
                  <a:srgbClr val="C00000"/>
                </a:solidFill>
                <a:cs typeface="Times New Roman"/>
              </a:rPr>
              <a:t>T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로 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정의하며 </a:t>
            </a:r>
            <a:r>
              <a:rPr lang="en-US" altLang="ko-KR" sz="3600" i="1" dirty="0">
                <a:solidFill>
                  <a:srgbClr val="231F20"/>
                </a:solidFill>
                <a:cs typeface="Times New Roman"/>
              </a:rPr>
              <a:t>T</a:t>
            </a:r>
            <a:r>
              <a:rPr lang="en-US" altLang="ko-KR" sz="3600" dirty="0">
                <a:solidFill>
                  <a:srgbClr val="231F20"/>
                </a:solidFill>
                <a:cs typeface="함초롬바탕"/>
              </a:rPr>
              <a:t>(</a:t>
            </a:r>
            <a:r>
              <a:rPr lang="en-US" altLang="ko-KR" sz="3600" i="1" dirty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3600" dirty="0">
                <a:solidFill>
                  <a:srgbClr val="231F20"/>
                </a:solidFill>
                <a:cs typeface="함초롬바탕"/>
              </a:rPr>
              <a:t>)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이라 표기</a:t>
            </a:r>
            <a:endParaRPr lang="en-US" altLang="ko-KR" sz="3600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690547" marR="16830" lvl="4" indent="0" algn="just">
              <a:lnSpc>
                <a:spcPct val="142900"/>
              </a:lnSpc>
              <a:buNone/>
            </a:pP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         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시간 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복잡도 함수는 그래프로 나타낼 수 있음</a:t>
            </a:r>
            <a:endParaRPr lang="ko-KR" altLang="en-US" sz="3600" dirty="0">
              <a:latin typeface="함초롬바탕"/>
              <a:cs typeface="함초롬바탕"/>
            </a:endParaRPr>
          </a:p>
          <a:p>
            <a:pPr marL="16830" marR="16830" algn="just">
              <a:lnSpc>
                <a:spcPct val="142900"/>
              </a:lnSpc>
            </a:pPr>
            <a:endParaRPr lang="ko-KR" altLang="en-US" sz="3400" dirty="0">
              <a:latin typeface="함초롬바탕"/>
              <a:cs typeface="함초롬바탕"/>
            </a:endParaRPr>
          </a:p>
          <a:p>
            <a:pPr marL="1433052" marR="16830" lvl="3" algn="just">
              <a:lnSpc>
                <a:spcPct val="142900"/>
              </a:lnSpc>
            </a:pPr>
            <a:endParaRPr lang="ko-KR" altLang="en-US" sz="3400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31F20"/>
                </a:solidFill>
                <a:latin typeface="바탕"/>
                <a:cs typeface="바탕"/>
              </a:rPr>
              <a:t>시간 복잡도</a:t>
            </a:r>
            <a:r>
              <a:rPr lang="en-US" altLang="ko-KR" dirty="0">
                <a:solidFill>
                  <a:srgbClr val="231F20"/>
                </a:solidFill>
                <a:latin typeface="바탕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시간 복잡도 함수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53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31F20"/>
                </a:solidFill>
                <a:latin typeface="바탕"/>
                <a:cs typeface="바탕"/>
              </a:rPr>
              <a:t>시간 복잡도</a:t>
            </a:r>
            <a:r>
              <a:rPr lang="en-US" altLang="ko-KR" dirty="0">
                <a:solidFill>
                  <a:srgbClr val="231F20"/>
                </a:solidFill>
                <a:latin typeface="바탕"/>
                <a:cs typeface="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바탕"/>
                <a:cs typeface="바탕"/>
              </a:rPr>
              <a:t>시간 복잡도 함수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524000"/>
            <a:ext cx="8286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9566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알고리즘">
      <a:majorFont>
        <a:latin typeface="Arial"/>
        <a:ea typeface="한컴 윤고딕 240"/>
        <a:cs typeface=""/>
      </a:majorFont>
      <a:minorFont>
        <a:latin typeface="Bodoni MT"/>
        <a:ea typeface="한컴 윤고딕 230"/>
        <a:cs typeface="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2138</TotalTime>
  <Words>1537</Words>
  <Application>Microsoft Office PowerPoint</Application>
  <PresentationFormat>사용자 지정</PresentationFormat>
  <Paragraphs>229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맑은 고딕</vt:lpstr>
      <vt:lpstr>바탕</vt:lpstr>
      <vt:lpstr>한컴 윤고딕 230</vt:lpstr>
      <vt:lpstr>한컴 윤고딕 240</vt:lpstr>
      <vt:lpstr>함초롬바탕</vt:lpstr>
      <vt:lpstr>Arial</vt:lpstr>
      <vt:lpstr>Bodoni MT</vt:lpstr>
      <vt:lpstr>Symbol</vt:lpstr>
      <vt:lpstr>Times New Roman</vt:lpstr>
      <vt:lpstr>Wingdings</vt:lpstr>
      <vt:lpstr>Wingdings 2</vt:lpstr>
      <vt:lpstr>New_Education03</vt:lpstr>
      <vt:lpstr>데이터 구조</vt:lpstr>
      <vt:lpstr>목차</vt:lpstr>
      <vt:lpstr>성능 평가</vt:lpstr>
      <vt:lpstr>공간 복잡도</vt:lpstr>
      <vt:lpstr>시간 복잡도: 실행 시간 측정(1/3)</vt:lpstr>
      <vt:lpstr>시간 복잡도: 실행 시간 측정(2/3)</vt:lpstr>
      <vt:lpstr>시간 복잡도: 실행 시간 측정(3/3)</vt:lpstr>
      <vt:lpstr>시간 복잡도: 시간 복잡도 함수(1/3)</vt:lpstr>
      <vt:lpstr>시간 복잡도: 시간 복잡도 함수(2/3)</vt:lpstr>
      <vt:lpstr>시간 복잡도: 시간 복잡도 함수(3/3)</vt:lpstr>
      <vt:lpstr>점근 복잡도: 점근 분석(1/4)</vt:lpstr>
      <vt:lpstr>점근 복잡도: 점근 분석(2/4)</vt:lpstr>
      <vt:lpstr>점근 복잡도: 점근 분석(3/4)</vt:lpstr>
      <vt:lpstr>점근 복잡도: 점근 분석(4/4)</vt:lpstr>
      <vt:lpstr>점근 복잡도: 점근 표기법(1/8)</vt:lpstr>
      <vt:lpstr>점근 복잡도: 점근 표기법(2/8)</vt:lpstr>
      <vt:lpstr>점근 복잡도: 점근 표기법(3/8)</vt:lpstr>
      <vt:lpstr>점근 복잡도: 점근 표기법(4/8)</vt:lpstr>
      <vt:lpstr>점근 복잡도: 점근 표기법(5/8)</vt:lpstr>
      <vt:lpstr>점근 복잡도: 점근 표기법(6/8)</vt:lpstr>
      <vt:lpstr>점근 복잡도: 점근 표기법(7/8)</vt:lpstr>
      <vt:lpstr>점근 복잡도: 점근 표기법(8/8)</vt:lpstr>
      <vt:lpstr>점근 복잡도: 점근 복잡도 쉽게 구하기</vt:lpstr>
      <vt:lpstr>점근 복잡도: 최악, 최선, 평균 복잡도(1/3)</vt:lpstr>
      <vt:lpstr>점근 복잡도: 최악, 최선, 평균 복잡도(2/3)</vt:lpstr>
      <vt:lpstr>점근 복잡도: 최악, 최선, 평균 복잡도(3/3)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Macdang</dc:creator>
  <cp:lastModifiedBy>Macdang</cp:lastModifiedBy>
  <cp:revision>174</cp:revision>
  <dcterms:created xsi:type="dcterms:W3CDTF">2015-01-27T22:04:10Z</dcterms:created>
  <dcterms:modified xsi:type="dcterms:W3CDTF">2019-02-28T10:34:04Z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2015-01-14T00:00:00Z</vt:filetime>
  </property>
  <property fmtid="{D5CDD505-2E9C-101B-9397-08002B2CF9AE}" pid="3" name="LastSaved">
    <vt:filetime>2015-01-27T00:00:00Z</vt:filetime>
  </property>
</Properties>
</file>