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22"/>
  </p:notesMasterIdLst>
  <p:sldIdLst>
    <p:sldId id="649" r:id="rId2"/>
    <p:sldId id="650" r:id="rId3"/>
    <p:sldId id="651" r:id="rId4"/>
    <p:sldId id="652" r:id="rId5"/>
    <p:sldId id="623" r:id="rId6"/>
    <p:sldId id="624" r:id="rId7"/>
    <p:sldId id="659" r:id="rId8"/>
    <p:sldId id="625" r:id="rId9"/>
    <p:sldId id="660" r:id="rId10"/>
    <p:sldId id="653" r:id="rId11"/>
    <p:sldId id="661" r:id="rId12"/>
    <p:sldId id="633" r:id="rId13"/>
    <p:sldId id="634" r:id="rId14"/>
    <p:sldId id="662" r:id="rId15"/>
    <p:sldId id="635" r:id="rId16"/>
    <p:sldId id="663" r:id="rId17"/>
    <p:sldId id="664" r:id="rId18"/>
    <p:sldId id="665" r:id="rId19"/>
    <p:sldId id="666" r:id="rId20"/>
    <p:sldId id="667" r:id="rId21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66"/>
    <a:srgbClr val="CCFF99"/>
    <a:srgbClr val="FFCCFF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46" y="62"/>
      </p:cViewPr>
      <p:guideLst>
        <p:guide orient="horz" pos="2208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B05-6E3F-44AD-9AFE-D77F0DB88164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0801-45D3-4E6F-A4B7-5BB239D94531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5A272D-426D-4F12-9FEF-124C4A626F90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EC4EA065-AC1B-45EF-8675-F7295920A990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EDA3-1B6A-4844-B3F0-0445BEB14E97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F41C-F42E-4861-8D9F-0E2874A2FB31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218-7693-42D8-8E80-8FB71C2E0229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A84-4C7D-4D85-9D88-B5E08AAD4591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A70-04C6-44B1-A656-92A117152B33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39A-ECB6-4A45-992A-C9525751F2D2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471-2547-4B76-AC6D-CAFA1CC46BFC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A24F-BCAA-469F-ABED-9B678C383410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3 </a:t>
            </a:r>
          </a:p>
          <a:p>
            <a:pPr algn="ctr"/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복합 데이터 구조</a:t>
            </a:r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구조체와 배열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285941"/>
          </a:xfrm>
        </p:spPr>
        <p:txBody>
          <a:bodyPr>
            <a:normAutofit fontScale="70000" lnSpcReduction="20000"/>
          </a:bodyPr>
          <a:lstStyle/>
          <a:p>
            <a:pPr marL="16830" marR="16830" algn="just">
              <a:lnSpc>
                <a:spcPct val="142900"/>
              </a:lnSpc>
            </a:pP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배열 </a:t>
            </a:r>
            <a:r>
              <a:rPr lang="en-US" altLang="ko-KR" sz="4000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</a:t>
            </a:r>
            <a:r>
              <a:rPr lang="en-US" altLang="ko-KR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40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포인터</a:t>
            </a:r>
            <a:endParaRPr lang="en-US" altLang="ko-KR" sz="40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배열 이름이 </a:t>
            </a:r>
            <a:r>
              <a:rPr lang="en-US" altLang="ko-KR" sz="3600" dirty="0" smtClean="0">
                <a:solidFill>
                  <a:srgbClr val="231F20"/>
                </a:solidFill>
                <a:latin typeface="+mn-lt"/>
                <a:cs typeface="함초롬바탕"/>
              </a:rPr>
              <a:t>1</a:t>
            </a:r>
            <a:r>
              <a:rPr lang="en-US" altLang="ko-KR" sz="3600" baseline="30000" dirty="0" smtClean="0">
                <a:solidFill>
                  <a:srgbClr val="231F20"/>
                </a:solidFill>
                <a:latin typeface="+mn-lt"/>
                <a:cs typeface="함초롬바탕"/>
              </a:rPr>
              <a:t>st</a:t>
            </a:r>
            <a:r>
              <a:rPr lang="en-US" altLang="ko-KR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원소가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저장되어 있는 주소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상수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45577" marR="16830" lvl="1" indent="0" algn="just">
              <a:lnSpc>
                <a:spcPct val="142900"/>
              </a:lnSpc>
              <a:buNone/>
            </a:pPr>
            <a:r>
              <a:rPr lang="en-US" altLang="ko-KR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   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즉</a:t>
            </a:r>
            <a:r>
              <a:rPr lang="en-US" altLang="ko-KR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배열 이름이 가리키는 곳에 배열의 첫 번째 원소가 저장 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45577" marR="16830" lvl="1" indent="0" algn="just">
              <a:lnSpc>
                <a:spcPct val="142900"/>
              </a:lnSpc>
              <a:buNone/>
            </a:pPr>
            <a:r>
              <a:rPr lang="en-US" altLang="ko-KR" sz="3600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   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배열 </a:t>
            </a:r>
            <a:r>
              <a:rPr lang="ko-KR" altLang="en-US" sz="3600" dirty="0">
                <a:solidFill>
                  <a:srgbClr val="231F20"/>
                </a:solidFill>
                <a:latin typeface="함초롬바탕"/>
                <a:cs typeface="함초롬바탕"/>
              </a:rPr>
              <a:t>이름을 </a:t>
            </a:r>
            <a:r>
              <a:rPr lang="ko-KR" altLang="en-US" sz="36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포인터처럼 사용 가능</a:t>
            </a:r>
            <a:endParaRPr lang="en-US" altLang="ko-KR" sz="36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endParaRPr lang="en-US" altLang="ko-KR" sz="3400" dirty="0" smtClean="0"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endParaRPr lang="en-US" altLang="ko-KR" sz="3400" dirty="0"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endParaRPr lang="en-US" altLang="ko-KR" sz="3400" dirty="0" smtClean="0"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endParaRPr lang="en-US" altLang="ko-KR" sz="3400" dirty="0"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sz="3400" dirty="0" smtClean="0">
                <a:latin typeface="함초롬바탕"/>
                <a:cs typeface="함초롬바탕"/>
              </a:rPr>
              <a:t>주의</a:t>
            </a:r>
            <a:r>
              <a:rPr lang="en-US" altLang="ko-KR" sz="3400" dirty="0" smtClean="0">
                <a:latin typeface="함초롬바탕"/>
                <a:cs typeface="함초롬바탕"/>
              </a:rPr>
              <a:t>) </a:t>
            </a:r>
            <a:r>
              <a:rPr lang="ko-KR" altLang="en-US" sz="3400" dirty="0" smtClean="0">
                <a:latin typeface="함초롬바탕"/>
                <a:cs typeface="함초롬바탕"/>
              </a:rPr>
              <a:t>배열 </a:t>
            </a:r>
            <a:r>
              <a:rPr lang="ko-KR" altLang="en-US" sz="3400" dirty="0">
                <a:latin typeface="함초롬바탕"/>
                <a:cs typeface="함초롬바탕"/>
              </a:rPr>
              <a:t>이름은 상수이므로 배열의 시작 주소는 변경할 수 </a:t>
            </a:r>
            <a:r>
              <a:rPr lang="ko-KR" altLang="en-US" sz="3400" dirty="0" smtClean="0">
                <a:latin typeface="함초롬바탕"/>
                <a:cs typeface="함초롬바탕"/>
              </a:rPr>
              <a:t>없음</a:t>
            </a:r>
            <a:endParaRPr lang="ko-KR" altLang="en-US" sz="3400" dirty="0">
              <a:latin typeface="함초롬바탕"/>
              <a:cs typeface="함초롬바탕"/>
            </a:endParaRPr>
          </a:p>
          <a:p>
            <a:pPr marL="1433052" marR="16830" lvl="3" algn="just">
              <a:lnSpc>
                <a:spcPct val="142900"/>
              </a:lnSpc>
            </a:pPr>
            <a:endParaRPr lang="ko-KR" altLang="en-US" sz="3400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배열과 포인터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3657600"/>
            <a:ext cx="3914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배열과 포인터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37" y="1097743"/>
            <a:ext cx="7696200" cy="6674657"/>
          </a:xfrm>
          <a:prstGeom prst="rect">
            <a:avLst/>
          </a:prstGeom>
        </p:spPr>
      </p:pic>
      <p:sp>
        <p:nvSpPr>
          <p:cNvPr id="9" name="타원형 설명선 8"/>
          <p:cNvSpPr/>
          <p:nvPr/>
        </p:nvSpPr>
        <p:spPr>
          <a:xfrm>
            <a:off x="4311650" y="2209800"/>
            <a:ext cx="3505200" cy="685800"/>
          </a:xfrm>
          <a:prstGeom prst="wedgeEllipseCallout">
            <a:avLst>
              <a:gd name="adj1" fmla="val -82183"/>
              <a:gd name="adj2" fmla="val 16082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배열 이름대신</a:t>
            </a:r>
            <a:endParaRPr lang="en-US" altLang="ko-KR" dirty="0" smtClean="0">
              <a:solidFill>
                <a:srgbClr val="002060"/>
              </a:solidFill>
              <a:cs typeface="함초롬바탕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별도의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포인터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변수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사용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1399741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3600" dirty="0" smtClean="0">
                <a:solidFill>
                  <a:srgbClr val="231F20"/>
                </a:solidFill>
                <a:latin typeface="바탕"/>
                <a:cs typeface="바탕"/>
              </a:rPr>
              <a:t>배열 포인터</a:t>
            </a:r>
            <a:r>
              <a:rPr lang="en-US" altLang="ko-KR" sz="3600" dirty="0" smtClean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sz="3600" dirty="0">
                <a:solidFill>
                  <a:srgbClr val="231F20"/>
                </a:solidFill>
                <a:latin typeface="바탕"/>
                <a:cs typeface="바탕"/>
              </a:rPr>
              <a:t>배열 전체를 </a:t>
            </a:r>
            <a:r>
              <a:rPr lang="ko-KR" altLang="en-US" sz="3600" dirty="0" smtClean="0">
                <a:solidFill>
                  <a:srgbClr val="231F20"/>
                </a:solidFill>
                <a:latin typeface="바탕"/>
                <a:cs typeface="바탕"/>
              </a:rPr>
              <a:t>가리키는</a:t>
            </a:r>
            <a:r>
              <a:rPr lang="en-US" altLang="ko-KR" sz="3600" dirty="0" smtClean="0">
                <a:solidFill>
                  <a:srgbClr val="231F20"/>
                </a:solidFill>
                <a:latin typeface="바탕"/>
                <a:cs typeface="바탕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바탕"/>
                <a:cs typeface="바탕"/>
              </a:rPr>
              <a:t>포인터</a:t>
            </a:r>
            <a:endParaRPr lang="en-US" altLang="ko-KR" sz="3600" dirty="0" smtClean="0">
              <a:solidFill>
                <a:srgbClr val="231F20"/>
              </a:solidFill>
              <a:cs typeface="함초롬바탕"/>
            </a:endParaRPr>
          </a:p>
          <a:p>
            <a:pPr lvl="1">
              <a:lnSpc>
                <a:spcPct val="120000"/>
              </a:lnSpc>
            </a:pP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배열 포인터 선언 시 어떤 크기의 배열을 가리킬지 명시해야 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함</a:t>
            </a:r>
            <a:endParaRPr lang="en-US" altLang="ko-KR" sz="31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>
              <a:lnSpc>
                <a:spcPct val="120000"/>
              </a:lnSpc>
            </a:pP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배열 </a:t>
            </a: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포인터에 값을 주려면 가리킬 배열 이름 앞에 주소 연산자 </a:t>
            </a:r>
            <a:r>
              <a:rPr lang="en-US" altLang="ko-KR" sz="3100" dirty="0" smtClean="0">
                <a:solidFill>
                  <a:srgbClr val="231F20"/>
                </a:solidFill>
                <a:latin typeface="+mn-lt"/>
                <a:cs typeface="함초롬바탕"/>
              </a:rPr>
              <a:t>&amp;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를 </a:t>
            </a:r>
            <a:r>
              <a:rPr lang="ko-KR" altLang="en-US" sz="3100" dirty="0">
                <a:solidFill>
                  <a:srgbClr val="231F20"/>
                </a:solidFill>
                <a:latin typeface="함초롬바탕"/>
                <a:cs typeface="함초롬바탕"/>
              </a:rPr>
              <a:t>붙여야 </a:t>
            </a:r>
            <a:r>
              <a:rPr lang="ko-KR" altLang="en-US" sz="31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함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31F20"/>
                </a:solidFill>
                <a:latin typeface="바탕"/>
                <a:cs typeface="바탕"/>
              </a:rPr>
              <a:t>배열과 포인터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7199"/>
          <a:stretch/>
        </p:blipFill>
        <p:spPr>
          <a:xfrm>
            <a:off x="1" y="2375679"/>
            <a:ext cx="4768849" cy="41009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57507"/>
          <a:stretch/>
        </p:blipFill>
        <p:spPr>
          <a:xfrm>
            <a:off x="4672551" y="3048000"/>
            <a:ext cx="5627149" cy="17526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67801" y="3751384"/>
            <a:ext cx="3743849" cy="515816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124" y="4912489"/>
            <a:ext cx="5318126" cy="20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7901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함초롬바탕"/>
                <a:cs typeface="함초롬바탕"/>
              </a:rPr>
              <a:t>구조체 배열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구조체를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원소로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하는 배열 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3600" spc="-6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772364"/>
            <a:ext cx="8486775" cy="3086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1" y="5029200"/>
            <a:ext cx="6996345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21428"/>
          <a:stretch/>
        </p:blipFill>
        <p:spPr>
          <a:xfrm>
            <a:off x="3244850" y="1786457"/>
            <a:ext cx="6653214" cy="3648075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6902450" y="1600200"/>
            <a:ext cx="2995614" cy="1404821"/>
          </a:xfrm>
          <a:prstGeom prst="wedgeEllipseCallout">
            <a:avLst>
              <a:gd name="adj1" fmla="val -61614"/>
              <a:gd name="adj2" fmla="val -401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차지하는 공간</a:t>
            </a:r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58×100=5,800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바이트</a:t>
            </a:r>
            <a:endParaRPr lang="en-US" altLang="ko-KR" dirty="0" smtClean="0">
              <a:solidFill>
                <a:srgbClr val="002060"/>
              </a:solidFill>
              <a:cs typeface="함초롬바탕"/>
            </a:endParaRPr>
          </a:p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실제 사용 공간 </a:t>
            </a:r>
            <a:r>
              <a:rPr lang="en-US" altLang="ko-KR" dirty="0">
                <a:solidFill>
                  <a:srgbClr val="002060"/>
                </a:solidFill>
              </a:rPr>
              <a:t>58×3=174 </a:t>
            </a:r>
            <a:r>
              <a:rPr lang="ko-KR" altLang="en-US" dirty="0">
                <a:solidFill>
                  <a:srgbClr val="002060"/>
                </a:solidFill>
              </a:rPr>
              <a:t>바이트</a:t>
            </a:r>
          </a:p>
        </p:txBody>
      </p:sp>
    </p:spTree>
    <p:extLst>
      <p:ext uri="{BB962C8B-B14F-4D97-AF65-F5344CB8AC3E}">
        <p14:creationId xmlns:p14="http://schemas.microsoft.com/office/powerpoint/2010/main" val="3051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4953000"/>
            <a:ext cx="5410200" cy="282112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79014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3300" dirty="0" smtClean="0">
                <a:solidFill>
                  <a:srgbClr val="C00000"/>
                </a:solidFill>
                <a:latin typeface="함초롬바탕"/>
                <a:cs typeface="함초롬바탕"/>
              </a:rPr>
              <a:t>구조체 포인터 배열</a:t>
            </a:r>
            <a:r>
              <a:rPr lang="en-US" altLang="ko-KR" sz="33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33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구조체에 대한 포인터를 </a:t>
            </a:r>
            <a:r>
              <a:rPr lang="ko-KR" altLang="en-US" sz="3300" dirty="0">
                <a:solidFill>
                  <a:srgbClr val="231F20"/>
                </a:solidFill>
                <a:latin typeface="함초롬바탕"/>
                <a:cs typeface="함초롬바탕"/>
              </a:rPr>
              <a:t>원소로 </a:t>
            </a:r>
            <a:r>
              <a:rPr lang="ko-KR" altLang="en-US" sz="3300" dirty="0" smtClean="0">
                <a:solidFill>
                  <a:srgbClr val="231F20"/>
                </a:solidFill>
                <a:latin typeface="함초롬바탕"/>
                <a:cs typeface="함초롬바탕"/>
              </a:rPr>
              <a:t>하는 배열 </a:t>
            </a:r>
            <a:endParaRPr lang="en-US" altLang="ko-KR" sz="3300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3600" spc="-6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752600"/>
            <a:ext cx="4876800" cy="3019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13433"/>
          <a:stretch/>
        </p:blipFill>
        <p:spPr>
          <a:xfrm>
            <a:off x="3397250" y="1752600"/>
            <a:ext cx="6629400" cy="3971925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7359650" y="3669244"/>
            <a:ext cx="2820343" cy="1404821"/>
          </a:xfrm>
          <a:prstGeom prst="wedgeEllipseCallout">
            <a:avLst>
              <a:gd name="adj1" fmla="val -80767"/>
              <a:gd name="adj2" fmla="val -75505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차지하는 공간</a:t>
            </a:r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4×100=400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바이트 </a:t>
            </a:r>
            <a:endParaRPr lang="en-US" altLang="ko-KR" dirty="0" smtClean="0">
              <a:solidFill>
                <a:srgbClr val="002060"/>
              </a:solidFill>
              <a:cs typeface="함초롬바탕"/>
            </a:endParaRPr>
          </a:p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추가 사용 공간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58</a:t>
            </a:r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×3=174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바이트</a:t>
            </a:r>
          </a:p>
        </p:txBody>
      </p:sp>
      <p:sp>
        <p:nvSpPr>
          <p:cNvPr id="16" name="타원형 설명선 15"/>
          <p:cNvSpPr/>
          <p:nvPr/>
        </p:nvSpPr>
        <p:spPr>
          <a:xfrm>
            <a:off x="8502650" y="1933141"/>
            <a:ext cx="1466311" cy="1219200"/>
          </a:xfrm>
          <a:prstGeom prst="wedgeEllipseCallout">
            <a:avLst>
              <a:gd name="adj1" fmla="val -72320"/>
              <a:gd name="adj2" fmla="val 300"/>
            </a:avLst>
          </a:prstGeom>
          <a:solidFill>
            <a:srgbClr val="CCFF99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6666"/>
                </a:solidFill>
                <a:cs typeface="함초롬바탕"/>
              </a:rPr>
              <a:t>개선여지</a:t>
            </a:r>
            <a:r>
              <a:rPr lang="en-US" altLang="ko-KR" dirty="0" smtClean="0">
                <a:solidFill>
                  <a:srgbClr val="006666"/>
                </a:solidFill>
                <a:cs typeface="함초롬바탕"/>
              </a:rPr>
              <a:t>: </a:t>
            </a:r>
          </a:p>
          <a:p>
            <a:pPr algn="ctr"/>
            <a:r>
              <a:rPr lang="ko-KR" altLang="en-US" dirty="0" smtClean="0">
                <a:solidFill>
                  <a:srgbClr val="006666"/>
                </a:solidFill>
                <a:cs typeface="함초롬바탕"/>
              </a:rPr>
              <a:t>동적</a:t>
            </a:r>
            <a:endParaRPr lang="en-US" altLang="ko-KR" dirty="0" smtClean="0">
              <a:solidFill>
                <a:srgbClr val="006666"/>
              </a:solidFill>
              <a:cs typeface="함초롬바탕"/>
            </a:endParaRPr>
          </a:p>
          <a:p>
            <a:pPr algn="ctr"/>
            <a:r>
              <a:rPr lang="ko-KR" altLang="en-US" dirty="0" smtClean="0">
                <a:solidFill>
                  <a:srgbClr val="006666"/>
                </a:solidFill>
                <a:cs typeface="함초롬바탕"/>
              </a:rPr>
              <a:t>메모리</a:t>
            </a:r>
            <a:endParaRPr lang="en-US" altLang="ko-KR" dirty="0" smtClean="0">
              <a:solidFill>
                <a:srgbClr val="006666"/>
              </a:solidFill>
              <a:cs typeface="함초롬바탕"/>
            </a:endParaRPr>
          </a:p>
          <a:p>
            <a:pPr algn="ctr"/>
            <a:r>
              <a:rPr lang="ko-KR" altLang="en-US" dirty="0" smtClean="0">
                <a:solidFill>
                  <a:srgbClr val="006666"/>
                </a:solidFill>
                <a:cs typeface="함초롬바탕"/>
              </a:rPr>
              <a:t>할당</a:t>
            </a:r>
            <a:endParaRPr lang="ko-KR" alt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5333999" cy="48534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000" spc="-93" dirty="0" smtClean="0">
                <a:solidFill>
                  <a:srgbClr val="231F20"/>
                </a:solidFill>
                <a:latin typeface="+mn-lt"/>
                <a:cs typeface="함초롬바탕"/>
              </a:rPr>
              <a:t>1</a:t>
            </a:r>
            <a:r>
              <a:rPr lang="ko-KR" altLang="en-US" sz="3000" spc="-93" dirty="0" smtClean="0">
                <a:solidFill>
                  <a:srgbClr val="231F20"/>
                </a:solidFill>
                <a:latin typeface="함초롬바탕"/>
                <a:cs typeface="함초롬바탕"/>
              </a:rPr>
              <a:t>차원 배열을 함수의 매개변수로 전달</a:t>
            </a:r>
            <a:r>
              <a:rPr lang="ko-KR" altLang="en-US" sz="3000" spc="86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endParaRPr lang="en-US" altLang="ko-KR" sz="3000" spc="8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endParaRPr lang="en-US" altLang="ko-KR" sz="3600" spc="-6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 smtClean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함수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5927" b="4764"/>
          <a:stretch/>
        </p:blipFill>
        <p:spPr>
          <a:xfrm>
            <a:off x="864819" y="3200400"/>
            <a:ext cx="7256831" cy="2895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74" y="6231331"/>
            <a:ext cx="8429625" cy="144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3050"/>
          <a:stretch/>
        </p:blipFill>
        <p:spPr>
          <a:xfrm>
            <a:off x="856274" y="1612491"/>
            <a:ext cx="7265376" cy="1646659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5302250" y="1425367"/>
            <a:ext cx="2479938" cy="502065"/>
          </a:xfrm>
          <a:prstGeom prst="wedgeEllipseCallout">
            <a:avLst>
              <a:gd name="adj1" fmla="val -79704"/>
              <a:gd name="adj2" fmla="val 5052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배열 이름과 크기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6064250" y="2966357"/>
            <a:ext cx="2479938" cy="959834"/>
          </a:xfrm>
          <a:prstGeom prst="wedgeEllipseCallout">
            <a:avLst>
              <a:gd name="adj1" fmla="val -72613"/>
              <a:gd name="adj2" fmla="val -50987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배열 이름</a:t>
            </a:r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,</a:t>
            </a:r>
          </a:p>
          <a:p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부분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배열의 시작과 마지막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인덱스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5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8991600" cy="170454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000" spc="-93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ko-KR" altLang="en-US" sz="3000" spc="-93" dirty="0" smtClean="0">
                <a:solidFill>
                  <a:srgbClr val="231F20"/>
                </a:solidFill>
                <a:latin typeface="함초롬바탕"/>
                <a:cs typeface="함초롬바탕"/>
              </a:rPr>
              <a:t>차원 배열을 함수의 매개변수로 전달</a:t>
            </a:r>
            <a:r>
              <a:rPr lang="en-US" altLang="ko-KR" sz="3000" spc="-93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sz="3000" spc="-93" dirty="0" smtClean="0">
                <a:solidFill>
                  <a:srgbClr val="C00000"/>
                </a:solidFill>
                <a:latin typeface="함초롬바탕"/>
                <a:cs typeface="함초롬바탕"/>
              </a:rPr>
              <a:t>열의 개수를 명시</a:t>
            </a:r>
            <a:endParaRPr lang="en-US" altLang="ko-KR" sz="3000" spc="-93" dirty="0" smtClean="0">
              <a:solidFill>
                <a:srgbClr val="C00000"/>
              </a:solidFill>
              <a:latin typeface="함초롬바탕"/>
              <a:cs typeface="함초롬바탕"/>
            </a:endParaRPr>
          </a:p>
          <a:p>
            <a:pPr lvl="1">
              <a:lnSpc>
                <a:spcPct val="140000"/>
              </a:lnSpc>
            </a:pPr>
            <a:r>
              <a:rPr lang="ko-KR" altLang="en-US" sz="2600" spc="86" dirty="0" smtClean="0">
                <a:solidFill>
                  <a:srgbClr val="231F20"/>
                </a:solidFill>
                <a:latin typeface="+mn-lt"/>
                <a:cs typeface="함초롬바탕"/>
              </a:rPr>
              <a:t>방법</a:t>
            </a:r>
            <a:r>
              <a:rPr lang="en-US" altLang="ko-KR" sz="2600" spc="86" dirty="0" smtClean="0">
                <a:solidFill>
                  <a:srgbClr val="231F20"/>
                </a:solidFill>
                <a:latin typeface="+mn-lt"/>
                <a:cs typeface="함초롬바탕"/>
              </a:rPr>
              <a:t>1) 2</a:t>
            </a:r>
            <a:r>
              <a:rPr lang="ko-KR" altLang="en-US" sz="2600" spc="86" dirty="0" smtClean="0">
                <a:solidFill>
                  <a:srgbClr val="231F20"/>
                </a:solidFill>
                <a:latin typeface="+mn-lt"/>
                <a:cs typeface="함초롬바탕"/>
              </a:rPr>
              <a:t>차원 </a:t>
            </a:r>
            <a:r>
              <a:rPr lang="ko-KR" altLang="en-US" sz="2600" spc="86" dirty="0">
                <a:solidFill>
                  <a:srgbClr val="231F20"/>
                </a:solidFill>
                <a:latin typeface="+mn-lt"/>
                <a:cs typeface="함초롬바탕"/>
              </a:rPr>
              <a:t>배열의 행과 열의 수를 모두 </a:t>
            </a:r>
            <a:r>
              <a:rPr lang="ko-KR" altLang="en-US" sz="2600" spc="86" dirty="0" smtClean="0">
                <a:solidFill>
                  <a:srgbClr val="231F20"/>
                </a:solidFill>
                <a:latin typeface="+mn-lt"/>
                <a:cs typeface="함초롬바탕"/>
              </a:rPr>
              <a:t>표시</a:t>
            </a:r>
            <a:endParaRPr lang="en-US" altLang="ko-KR" sz="2600" spc="86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lvl="1">
              <a:lnSpc>
                <a:spcPct val="140000"/>
              </a:lnSpc>
            </a:pPr>
            <a:r>
              <a:rPr lang="ko-KR" altLang="en-US" sz="2600" spc="86" dirty="0" smtClean="0">
                <a:solidFill>
                  <a:srgbClr val="231F20"/>
                </a:solidFill>
                <a:cs typeface="함초롬바탕"/>
              </a:rPr>
              <a:t>방법</a:t>
            </a:r>
            <a:r>
              <a:rPr lang="en-US" altLang="ko-KR" sz="2600" spc="86" dirty="0" smtClean="0">
                <a:solidFill>
                  <a:srgbClr val="231F20"/>
                </a:solidFill>
                <a:cs typeface="함초롬바탕"/>
              </a:rPr>
              <a:t>2) </a:t>
            </a:r>
            <a:r>
              <a:rPr lang="en-US" altLang="ko-KR" sz="2600" spc="86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ko-KR" altLang="en-US" sz="2600" spc="86" dirty="0">
                <a:solidFill>
                  <a:srgbClr val="231F20"/>
                </a:solidFill>
                <a:latin typeface="+mn-lt"/>
                <a:cs typeface="함초롬바탕"/>
              </a:rPr>
              <a:t>차원 배열의 열의 수만 </a:t>
            </a:r>
            <a:r>
              <a:rPr lang="ko-KR" altLang="en-US" sz="2600" spc="86" dirty="0" smtClean="0">
                <a:solidFill>
                  <a:srgbClr val="231F20"/>
                </a:solidFill>
                <a:latin typeface="+mn-lt"/>
                <a:cs typeface="함초롬바탕"/>
              </a:rPr>
              <a:t>표시</a:t>
            </a:r>
            <a:endParaRPr lang="en-US" altLang="ko-KR" sz="2600" spc="86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lvl="1">
              <a:lnSpc>
                <a:spcPct val="140000"/>
              </a:lnSpc>
            </a:pPr>
            <a:r>
              <a:rPr lang="ko-KR" altLang="en-US" sz="2600" spc="86" dirty="0" smtClean="0">
                <a:solidFill>
                  <a:srgbClr val="231F20"/>
                </a:solidFill>
                <a:cs typeface="함초롬바탕"/>
              </a:rPr>
              <a:t>방법</a:t>
            </a:r>
            <a:r>
              <a:rPr lang="en-US" altLang="ko-KR" sz="2600" spc="86" dirty="0" smtClean="0">
                <a:solidFill>
                  <a:srgbClr val="231F20"/>
                </a:solidFill>
                <a:cs typeface="함초롬바탕"/>
              </a:rPr>
              <a:t>3)</a:t>
            </a:r>
            <a:r>
              <a:rPr lang="en-US" altLang="ko-KR" sz="2600" spc="86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2600" spc="86" dirty="0">
                <a:solidFill>
                  <a:srgbClr val="231F20"/>
                </a:solidFill>
                <a:latin typeface="+mn-lt"/>
                <a:cs typeface="함초롬바탕"/>
              </a:rPr>
              <a:t>열의 수로 구성된 배열을 가리키는 배열 포인터를 사용 </a:t>
            </a:r>
            <a:endParaRPr lang="en-US" altLang="ko-KR" sz="2600" spc="86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514990" lvl="1" indent="0">
              <a:buNone/>
            </a:pPr>
            <a:endParaRPr lang="en-US" altLang="ko-KR" sz="3600" spc="-66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endParaRPr lang="ko-KR" altLang="en-US" dirty="0">
              <a:latin typeface="함초롬바탕"/>
              <a:cs typeface="함초롬바탕"/>
            </a:endParaRPr>
          </a:p>
          <a:p>
            <a:endParaRPr lang="ko-KR" altLang="en-US" dirty="0" smtClean="0"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함수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86" y="3124200"/>
            <a:ext cx="4781550" cy="3209925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4311650" y="6083092"/>
            <a:ext cx="1527419" cy="502065"/>
          </a:xfrm>
          <a:prstGeom prst="wedgeEllipseCallout">
            <a:avLst>
              <a:gd name="adj1" fmla="val -74051"/>
              <a:gd name="adj2" fmla="val -68500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배열 이름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9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2085541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문제의 정의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lvl="1"/>
            <a:r>
              <a:rPr lang="ko-KR" altLang="en-US" dirty="0" smtClean="0"/>
              <a:t>국내 개봉 </a:t>
            </a:r>
            <a:r>
              <a:rPr lang="ko-KR" altLang="en-US" dirty="0"/>
              <a:t>영화들을 대상으로 한국 영화와 외국 영화로 나누어 누적관객수 순서대로 박스오피스를 별도로 관리하고 있다고 가정하자</a:t>
            </a:r>
            <a:r>
              <a:rPr lang="en-US" altLang="ko-KR" dirty="0"/>
              <a:t>. </a:t>
            </a:r>
            <a:r>
              <a:rPr lang="ko-KR" altLang="en-US" dirty="0"/>
              <a:t>한국 영화와 외국 영화 </a:t>
            </a:r>
            <a:r>
              <a:rPr lang="ko-KR" altLang="en-US" dirty="0" smtClean="0"/>
              <a:t>박스오피스를 </a:t>
            </a:r>
            <a:r>
              <a:rPr lang="ko-KR" altLang="en-US" dirty="0"/>
              <a:t>누적관객수 순으로 하나의 박스오피스로 합치는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  <a:p>
            <a:endParaRPr lang="en-US" altLang="ko-KR" spc="-159" dirty="0" smtClean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배열의 활용</a:t>
            </a:r>
            <a:r>
              <a:rPr lang="en-US" altLang="ko-KR" dirty="0"/>
              <a:t>: </a:t>
            </a:r>
            <a:r>
              <a:rPr lang="ko-KR" altLang="en-US" dirty="0"/>
              <a:t>박스오피스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3221431"/>
            <a:ext cx="6172200" cy="445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8903" r="88685" b="16097"/>
          <a:stretch/>
        </p:blipFill>
        <p:spPr>
          <a:xfrm>
            <a:off x="5287075" y="4402298"/>
            <a:ext cx="624775" cy="8122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6973"/>
          <a:stretch/>
        </p:blipFill>
        <p:spPr>
          <a:xfrm>
            <a:off x="5287075" y="5214505"/>
            <a:ext cx="4520223" cy="12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배열의 활용</a:t>
            </a:r>
            <a:r>
              <a:rPr lang="en-US" altLang="ko-KR" dirty="0"/>
              <a:t>: </a:t>
            </a:r>
            <a:r>
              <a:rPr lang="ko-KR" altLang="en-US" dirty="0"/>
              <a:t>박스오피스</a:t>
            </a:r>
            <a:r>
              <a:rPr lang="en-US" altLang="ko-KR" dirty="0" smtClean="0"/>
              <a:t>(2/4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5255254"/>
            <a:ext cx="7848600" cy="25171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98142"/>
            <a:ext cx="7766050" cy="40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3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배열의 활용</a:t>
            </a:r>
            <a:r>
              <a:rPr lang="en-US" altLang="ko-KR" dirty="0"/>
              <a:t>: </a:t>
            </a:r>
            <a:r>
              <a:rPr lang="ko-KR" altLang="en-US" dirty="0"/>
              <a:t>박스오피스</a:t>
            </a:r>
            <a:r>
              <a:rPr lang="en-US" altLang="ko-KR" dirty="0" smtClean="0"/>
              <a:t>(3/4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095"/>
          <a:stretch/>
        </p:blipFill>
        <p:spPr>
          <a:xfrm>
            <a:off x="414459" y="1143000"/>
            <a:ext cx="7911856" cy="17084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2819400"/>
            <a:ext cx="7924800" cy="48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0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250" y="1191059"/>
            <a:ext cx="6172200" cy="5666941"/>
          </a:xfrm>
        </p:spPr>
        <p:txBody>
          <a:bodyPr>
            <a:normAutofit fontScale="92500" lnSpcReduction="10000"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구조체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3.1.1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구조체 정의와 선언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3.1.2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구조체 연산과 초기화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3.1.3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중첩 구조체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3.1.4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구조체 포인터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3.2.1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배열이란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? </a:t>
            </a: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3.2.2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배열의 선언과 초기화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3.2.3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배열과 포인터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3.2.4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구조체 배열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3.2.5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배열과 함수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3.3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구조체와 배열의 활용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박스오피스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gray">
          <a:xfrm>
            <a:off x="5302250" y="1191059"/>
            <a:ext cx="4876800" cy="604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6830" indent="0" algn="just">
              <a:lnSpc>
                <a:spcPct val="120000"/>
              </a:lnSpc>
              <a:buNone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배열의 활용</a:t>
            </a:r>
            <a:r>
              <a:rPr lang="en-US" altLang="ko-KR" dirty="0"/>
              <a:t>: </a:t>
            </a:r>
            <a:r>
              <a:rPr lang="ko-KR" altLang="en-US" dirty="0"/>
              <a:t>박스오피스</a:t>
            </a:r>
            <a:r>
              <a:rPr lang="en-US" altLang="ko-KR" dirty="0" smtClean="0"/>
              <a:t>(4/4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71" y="1079638"/>
            <a:ext cx="7250958" cy="67044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5367" y="7148076"/>
            <a:ext cx="10540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viewers</a:t>
            </a:r>
            <a:endParaRPr lang="ko-KR" altLang="en-US" sz="1100" dirty="0">
              <a:solidFill>
                <a:schemeClr val="accent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2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6850" y="1191060"/>
            <a:ext cx="4343400" cy="5819340"/>
          </a:xfrm>
        </p:spPr>
        <p:txBody>
          <a:bodyPr>
            <a:normAutofit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구조체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(structure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데이터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타입이 다를 수 있는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변수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함초롬바탕"/>
                <a:cs typeface="함초롬바탕"/>
              </a:rPr>
              <a:t>멤버 변수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들을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서로 다른 이름을 부여하여 하나로 묶어 메모리에 저장하는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구조 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구조체를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정의하면 단지 새로운 사용자 정의 데이터 타입이 만들어진다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.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구조체 변수를 선언해야 비로소 데이터를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저장가능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구조체</a:t>
            </a:r>
            <a:r>
              <a:rPr lang="en-US" altLang="ko-KR" dirty="0" smtClean="0">
                <a:solidFill>
                  <a:srgbClr val="231F20"/>
                </a:solidFill>
                <a:latin typeface="바탕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정의와 선언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2979"/>
          <a:stretch/>
        </p:blipFill>
        <p:spPr>
          <a:xfrm>
            <a:off x="4845050" y="4333171"/>
            <a:ext cx="4800599" cy="33328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32979"/>
          <a:stretch/>
        </p:blipFill>
        <p:spPr>
          <a:xfrm>
            <a:off x="4845050" y="1098141"/>
            <a:ext cx="4800599" cy="32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95541"/>
          </a:xfrm>
        </p:spPr>
        <p:txBody>
          <a:bodyPr>
            <a:normAutofit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멤버접근 연산자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.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구조체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변수의 복사를 위한 대입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연산자 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=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구조체</a:t>
            </a:r>
            <a:r>
              <a:rPr lang="en-US" altLang="ko-KR" dirty="0" smtClean="0">
                <a:solidFill>
                  <a:srgbClr val="231F20"/>
                </a:solidFill>
                <a:latin typeface="바탕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연산과 초기화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67235"/>
          <a:stretch/>
        </p:blipFill>
        <p:spPr>
          <a:xfrm>
            <a:off x="775864" y="1905000"/>
            <a:ext cx="2743200" cy="1057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50797"/>
          <a:stretch/>
        </p:blipFill>
        <p:spPr>
          <a:xfrm>
            <a:off x="5835649" y="1905000"/>
            <a:ext cx="4114800" cy="1038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4" y="3810000"/>
            <a:ext cx="8353425" cy="2714625"/>
          </a:xfrm>
          <a:prstGeom prst="rect">
            <a:avLst/>
          </a:prstGeom>
        </p:spPr>
      </p:pic>
      <p:sp>
        <p:nvSpPr>
          <p:cNvPr id="11" name="내용 개체 틀 4"/>
          <p:cNvSpPr txBox="1">
            <a:spLocks/>
          </p:cNvSpPr>
          <p:nvPr/>
        </p:nvSpPr>
        <p:spPr bwMode="gray">
          <a:xfrm>
            <a:off x="5340350" y="1191059"/>
            <a:ext cx="4800600" cy="28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초기화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  <p:sp>
        <p:nvSpPr>
          <p:cNvPr id="12" name="타원형 설명선 11"/>
          <p:cNvSpPr/>
          <p:nvPr/>
        </p:nvSpPr>
        <p:spPr>
          <a:xfrm>
            <a:off x="2429457" y="6473984"/>
            <a:ext cx="2179214" cy="690880"/>
          </a:xfrm>
          <a:prstGeom prst="wedgeEllipseCallout">
            <a:avLst>
              <a:gd name="adj1" fmla="val -73314"/>
              <a:gd name="adj2" fmla="val -75486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관계연산자는 사용불가능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중첩 구조체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600200"/>
            <a:ext cx="5067300" cy="420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0" y="1600200"/>
            <a:ext cx="4610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구조체 포인터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(1/2)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615046"/>
            <a:ext cx="2752725" cy="847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3736052"/>
            <a:ext cx="8372475" cy="1971675"/>
          </a:xfrm>
          <a:prstGeom prst="rect">
            <a:avLst/>
          </a:prstGeom>
        </p:spPr>
      </p:pic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>
            <a:normAutofit/>
          </a:bodyPr>
          <a:lstStyle/>
          <a:p>
            <a:pPr marL="16830" marR="16830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구조체를 가리키는 포인터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6830" marR="16830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구조체 포인터가 가리키는 구조체 멤버에 접근하는 방법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6830" marR="16830" algn="just">
              <a:lnSpc>
                <a:spcPct val="142900"/>
              </a:lnSpc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0" marR="16830" indent="0" algn="just">
              <a:lnSpc>
                <a:spcPct val="1429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구조체 포인터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(2/2)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50448"/>
          <a:stretch/>
        </p:blipFill>
        <p:spPr>
          <a:xfrm>
            <a:off x="358531" y="172720"/>
            <a:ext cx="4181719" cy="3095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62" y="172720"/>
            <a:ext cx="5972175" cy="4600575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7111739" y="2922776"/>
            <a:ext cx="3126887" cy="414783"/>
          </a:xfrm>
          <a:prstGeom prst="wedgeEllipseCallout">
            <a:avLst>
              <a:gd name="adj1" fmla="val -70596"/>
              <a:gd name="adj2" fmla="val 64311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참조에 의한 호출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효과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4728137"/>
            <a:ext cx="8649318" cy="271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1933141"/>
          </a:xfrm>
        </p:spPr>
        <p:txBody>
          <a:bodyPr>
            <a:normAutofit fontScale="77500" lnSpcReduction="20000"/>
          </a:bodyPr>
          <a:lstStyle/>
          <a:p>
            <a:pPr marL="16830" marR="16830" algn="just">
              <a:lnSpc>
                <a:spcPct val="142900"/>
              </a:lnSpc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배열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(array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의 특징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endParaRPr lang="ko-KR" altLang="en-US" sz="400" dirty="0"/>
          </a:p>
          <a:p>
            <a:pPr marL="467446" marR="20196" lvl="1" algn="just">
              <a:lnSpc>
                <a:spcPct val="142900"/>
              </a:lnSpc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배열의 각 원소는 물리적으로 연속된 메모리 공간을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차지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16830" lvl="1" algn="just">
              <a:lnSpc>
                <a:spcPct val="142900"/>
              </a:lnSpc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배열의 각 원소는 인덱스를 이용하여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접근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6830" marR="16830" algn="just">
              <a:lnSpc>
                <a:spcPct val="142900"/>
              </a:lnSpc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배열의 선언과 초기화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6830" marR="16830" algn="just">
              <a:lnSpc>
                <a:spcPct val="142900"/>
              </a:lnSpc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16830" marR="16830" algn="just">
              <a:lnSpc>
                <a:spcPct val="142900"/>
              </a:lnSpc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0" marR="16830" indent="0" algn="just">
              <a:lnSpc>
                <a:spcPct val="142900"/>
              </a:lnSpc>
              <a:buNone/>
            </a:pPr>
            <a:endParaRPr lang="ko-KR" altLang="en-US" sz="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배열의 선언과 초기화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(1/2)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3105150"/>
            <a:ext cx="6819900" cy="131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8997" r="15998"/>
          <a:stretch/>
        </p:blipFill>
        <p:spPr>
          <a:xfrm>
            <a:off x="1130300" y="5153361"/>
            <a:ext cx="5715001" cy="17808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299" y="5153361"/>
            <a:ext cx="2724150" cy="10001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0650" y="4499824"/>
            <a:ext cx="2790636" cy="529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232" marR="16830" lvl="2" indent="-305039" algn="just">
              <a:lnSpc>
                <a:spcPct val="141600"/>
              </a:lnSpc>
              <a:buNone/>
            </a:pPr>
            <a:r>
              <a:rPr lang="en-US" altLang="ko-KR" sz="2000" dirty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1) 1</a:t>
            </a:r>
            <a:r>
              <a:rPr lang="ko-KR" altLang="en-US" sz="2000" dirty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차원 배열 </a:t>
            </a:r>
            <a:r>
              <a:rPr lang="en-US" altLang="ko-KR" sz="2000" dirty="0">
                <a:solidFill>
                  <a:srgbClr val="231F20"/>
                </a:solidFill>
                <a:cs typeface="함초롬바탕"/>
              </a:rPr>
              <a:t>arr1</a:t>
            </a:r>
          </a:p>
        </p:txBody>
      </p:sp>
    </p:spTree>
    <p:extLst>
      <p:ext uri="{BB962C8B-B14F-4D97-AF65-F5344CB8AC3E}">
        <p14:creationId xmlns:p14="http://schemas.microsoft.com/office/powerpoint/2010/main" val="30282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146086"/>
          </a:xfrm>
        </p:spPr>
        <p:txBody>
          <a:bodyPr>
            <a:normAutofit lnSpcReduction="10000"/>
          </a:bodyPr>
          <a:lstStyle/>
          <a:p>
            <a:pPr marL="450616" marR="16830" lvl="1" indent="-305039" algn="just">
              <a:lnSpc>
                <a:spcPct val="141600"/>
              </a:lnSpc>
              <a:buNone/>
            </a:pPr>
            <a:r>
              <a:rPr lang="en-US" altLang="ko-KR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2) 2</a:t>
            </a:r>
            <a:r>
              <a:rPr lang="ko-KR" altLang="en-US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차원 배열 </a:t>
            </a:r>
            <a:r>
              <a:rPr lang="en-US" altLang="ko-KR" sz="2000" dirty="0" smtClean="0">
                <a:solidFill>
                  <a:srgbClr val="231F20"/>
                </a:solidFill>
                <a:latin typeface="+mn-lt"/>
                <a:cs typeface="함초롬바탕"/>
              </a:rPr>
              <a:t>arr2 : </a:t>
            </a:r>
            <a:r>
              <a:rPr lang="ko-KR" altLang="en-US" sz="2000" dirty="0" err="1" smtClean="0">
                <a:solidFill>
                  <a:srgbClr val="231F20"/>
                </a:solidFill>
                <a:latin typeface="+mn-lt"/>
                <a:cs typeface="함초롬바탕"/>
              </a:rPr>
              <a:t>행우선</a:t>
            </a:r>
            <a:r>
              <a:rPr lang="en-US" altLang="ko-KR" sz="20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latin typeface="+mn-lt"/>
                <a:cs typeface="함초롬바탕"/>
              </a:rPr>
              <a:t>순서</a:t>
            </a:r>
            <a:endParaRPr lang="en-US" altLang="ko-KR" sz="2000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50616" marR="16830" lvl="1" indent="-305039" algn="just">
              <a:lnSpc>
                <a:spcPct val="141600"/>
              </a:lnSpc>
              <a:buNone/>
            </a:pPr>
            <a:endParaRPr lang="en-US" altLang="ko-KR" sz="2000" dirty="0" smtClean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450616" marR="16830" lvl="1" indent="-305039" algn="just">
              <a:lnSpc>
                <a:spcPct val="141600"/>
              </a:lnSpc>
              <a:buNone/>
            </a:pPr>
            <a:endParaRPr lang="en-US" altLang="ko-KR" sz="2000" dirty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450616" marR="16830" lvl="1" indent="-305039" algn="just">
              <a:lnSpc>
                <a:spcPct val="141600"/>
              </a:lnSpc>
              <a:buNone/>
            </a:pPr>
            <a:endParaRPr lang="en-US" altLang="ko-KR" sz="2000" dirty="0" smtClean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450616" marR="16830" lvl="1" indent="-305039" algn="just">
              <a:lnSpc>
                <a:spcPct val="141600"/>
              </a:lnSpc>
              <a:buNone/>
            </a:pPr>
            <a:endParaRPr lang="en-US" altLang="ko-KR" sz="2000" dirty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450616" marR="16830" lvl="1" indent="-305039" algn="just">
              <a:lnSpc>
                <a:spcPct val="141600"/>
              </a:lnSpc>
              <a:buNone/>
            </a:pPr>
            <a:endParaRPr lang="en-US" altLang="ko-KR" sz="2000" dirty="0" smtClean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450616" marR="16830" lvl="1" indent="-305039" algn="just">
              <a:lnSpc>
                <a:spcPct val="141600"/>
              </a:lnSpc>
              <a:buNone/>
            </a:pPr>
            <a:endParaRPr lang="en-US" altLang="ko-KR" sz="2000" dirty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450616" marR="16830" lvl="1" indent="-305039" algn="just">
              <a:lnSpc>
                <a:spcPct val="141600"/>
              </a:lnSpc>
              <a:buNone/>
            </a:pPr>
            <a:r>
              <a:rPr lang="en-US" altLang="ko-KR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3) </a:t>
            </a:r>
            <a:r>
              <a:rPr lang="ko-KR" altLang="en-US" sz="2000" dirty="0" smtClean="0">
                <a:solidFill>
                  <a:srgbClr val="C00000"/>
                </a:solidFill>
                <a:latin typeface="한컴 윤고딕 230" panose="02020603020101020101" pitchFamily="18" charset="-127"/>
                <a:cs typeface="함초롬바탕"/>
              </a:rPr>
              <a:t>포인터 배열</a:t>
            </a:r>
            <a:r>
              <a:rPr lang="en-US" altLang="ko-KR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(</a:t>
            </a:r>
            <a:r>
              <a:rPr lang="en-US" altLang="ko-KR" sz="2000" dirty="0" smtClean="0">
                <a:solidFill>
                  <a:srgbClr val="231F20"/>
                </a:solidFill>
                <a:latin typeface="+mn-lt"/>
                <a:cs typeface="함초롬바탕"/>
              </a:rPr>
              <a:t>array</a:t>
            </a:r>
            <a:r>
              <a:rPr lang="ko-KR" altLang="en-US" sz="2000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sz="2000" dirty="0" smtClean="0">
                <a:solidFill>
                  <a:srgbClr val="231F20"/>
                </a:solidFill>
                <a:latin typeface="+mn-lt"/>
                <a:cs typeface="함초롬바탕"/>
              </a:rPr>
              <a:t>of pointer</a:t>
            </a:r>
            <a:r>
              <a:rPr lang="en-US" altLang="ko-KR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) 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arr3</a:t>
            </a:r>
          </a:p>
          <a:p>
            <a:pPr marL="939093" marR="16830" lvl="2" indent="-342900" algn="just">
              <a:lnSpc>
                <a:spcPct val="141600"/>
              </a:lnSpc>
            </a:pPr>
            <a:r>
              <a:rPr lang="ko-KR" altLang="en-US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포인터</a:t>
            </a:r>
            <a:r>
              <a:rPr lang="en-US" altLang="ko-KR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변수를 여러 개 모아놓은 배열</a:t>
            </a:r>
            <a:endParaRPr lang="en-US" altLang="ko-KR" sz="2000" dirty="0" smtClean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939093" marR="16830" lvl="2" indent="-342900" algn="just">
              <a:lnSpc>
                <a:spcPct val="141600"/>
              </a:lnSpc>
            </a:pPr>
            <a:r>
              <a:rPr lang="ko-KR" altLang="en-US" sz="2000" dirty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기본 데이터 타입에 대한 포인터 배열은 </a:t>
            </a:r>
            <a:r>
              <a:rPr lang="ko-KR" altLang="en-US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잘 </a:t>
            </a:r>
            <a:r>
              <a:rPr lang="ko-KR" altLang="en-US" sz="2000" dirty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사용되지 않지만 구조체에 대한 포인터 배열은 메모리 낭비를 줄이는 효과가 있어 자주 사용</a:t>
            </a:r>
            <a:endParaRPr lang="en-US" altLang="ko-KR" sz="2000" dirty="0" smtClean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450616" marR="16830" lvl="1" indent="-305039" algn="just">
              <a:lnSpc>
                <a:spcPct val="141600"/>
              </a:lnSpc>
              <a:buNone/>
            </a:pPr>
            <a:r>
              <a:rPr lang="en-US" altLang="ko-KR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4) </a:t>
            </a:r>
            <a:r>
              <a:rPr lang="ko-KR" altLang="en-US" sz="2000" dirty="0" smtClean="0">
                <a:solidFill>
                  <a:srgbClr val="C00000"/>
                </a:solidFill>
                <a:latin typeface="한컴 윤고딕 230" panose="02020603020101020101" pitchFamily="18" charset="-127"/>
                <a:cs typeface="함초롬바탕"/>
              </a:rPr>
              <a:t>배열 포인터</a:t>
            </a:r>
            <a:r>
              <a:rPr lang="en-US" altLang="ko-KR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(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pointer to array</a:t>
            </a:r>
            <a:r>
              <a:rPr lang="en-US" altLang="ko-KR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)</a:t>
            </a:r>
            <a:r>
              <a:rPr lang="ko-KR" altLang="en-US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 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arr4</a:t>
            </a:r>
          </a:p>
          <a:p>
            <a:pPr marL="939093" marR="16830" lvl="2" indent="-342900" algn="just">
              <a:lnSpc>
                <a:spcPct val="141600"/>
              </a:lnSpc>
            </a:pPr>
            <a:r>
              <a:rPr lang="ko-KR" altLang="en-US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배열이 아니라 배열을 가리키는 포인터</a:t>
            </a:r>
            <a:r>
              <a:rPr lang="en-US" altLang="ko-KR" sz="2000" dirty="0" smtClean="0">
                <a:solidFill>
                  <a:srgbClr val="231F20"/>
                </a:solidFill>
                <a:latin typeface="한컴 윤고딕 230" panose="02020603020101020101" pitchFamily="18" charset="-127"/>
                <a:cs typeface="함초롬바탕"/>
              </a:rPr>
              <a:t> </a:t>
            </a:r>
            <a:endParaRPr lang="en-US" altLang="ko-KR" sz="2000" dirty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  <a:p>
            <a:pPr marL="450616" marR="16830" lvl="1" indent="-305039" algn="just">
              <a:lnSpc>
                <a:spcPct val="141600"/>
              </a:lnSpc>
              <a:buNone/>
            </a:pPr>
            <a:endParaRPr lang="en-US" altLang="ko-KR" sz="2000" dirty="0" smtClean="0">
              <a:solidFill>
                <a:srgbClr val="231F20"/>
              </a:solidFill>
              <a:latin typeface="한컴 윤고딕 230" panose="02020603020101020101" pitchFamily="18" charset="-127"/>
              <a:cs typeface="함초롬바탕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배열의 선언과 초기화</a:t>
            </a:r>
            <a:r>
              <a:rPr lang="en-US" altLang="ko-KR" dirty="0" smtClean="0">
                <a:latin typeface="한컴 윤고딕 240" panose="02020603020101020101" pitchFamily="18" charset="-127"/>
                <a:cs typeface="바탕"/>
              </a:rPr>
              <a:t>(2/2)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2097" r="81915"/>
          <a:stretch/>
        </p:blipFill>
        <p:spPr>
          <a:xfrm>
            <a:off x="1018381" y="1688464"/>
            <a:ext cx="1295400" cy="27233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1" y="1682602"/>
            <a:ext cx="4333875" cy="1304925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3959194" y="3429000"/>
            <a:ext cx="4345842" cy="685800"/>
          </a:xfrm>
          <a:prstGeom prst="wedgeEllipseCallout">
            <a:avLst>
              <a:gd name="adj1" fmla="val -48139"/>
              <a:gd name="adj2" fmla="val -116458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선언과 동시에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초기화하는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경우 행의 개수는 생략 가능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2877</TotalTime>
  <Words>581</Words>
  <Application>Microsoft Office PowerPoint</Application>
  <PresentationFormat>사용자 지정</PresentationFormat>
  <Paragraphs>151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Wingdings</vt:lpstr>
      <vt:lpstr>Wingdings 2</vt:lpstr>
      <vt:lpstr>New_Education03</vt:lpstr>
      <vt:lpstr>데이터 구조</vt:lpstr>
      <vt:lpstr>목차</vt:lpstr>
      <vt:lpstr>구조체 정의와 선언</vt:lpstr>
      <vt:lpstr>구조체 연산과 초기화</vt:lpstr>
      <vt:lpstr>중첩 구조체</vt:lpstr>
      <vt:lpstr>구조체 포인터(1/2)</vt:lpstr>
      <vt:lpstr>구조체 포인터(2/2)</vt:lpstr>
      <vt:lpstr>배열의 선언과 초기화(1/2)</vt:lpstr>
      <vt:lpstr>배열의 선언과 초기화(2/2)</vt:lpstr>
      <vt:lpstr>배열과 포인터(1/3)</vt:lpstr>
      <vt:lpstr>배열과 포인터(2/3)</vt:lpstr>
      <vt:lpstr>배열과 포인터(3/3)</vt:lpstr>
      <vt:lpstr>구조체 배열(1/2)</vt:lpstr>
      <vt:lpstr>구조체 배열(2/2)</vt:lpstr>
      <vt:lpstr>배열과 함수(1/2)</vt:lpstr>
      <vt:lpstr>배열과 함수(2/2)</vt:lpstr>
      <vt:lpstr>구조체와 배열의 활용: 박스오피스(1/4)</vt:lpstr>
      <vt:lpstr>구조체와 배열의 활용: 박스오피스(2/4)</vt:lpstr>
      <vt:lpstr>구조체와 배열의 활용: 박스오피스(3/4)</vt:lpstr>
      <vt:lpstr>구조체와 배열의 활용: 박스오피스(4/4)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Macdang</cp:lastModifiedBy>
  <cp:revision>204</cp:revision>
  <dcterms:created xsi:type="dcterms:W3CDTF">2015-01-27T22:04:10Z</dcterms:created>
  <dcterms:modified xsi:type="dcterms:W3CDTF">2019-08-14T06:56:52Z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