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19"/>
  </p:notesMasterIdLst>
  <p:sldIdLst>
    <p:sldId id="649" r:id="rId2"/>
    <p:sldId id="650" r:id="rId3"/>
    <p:sldId id="703" r:id="rId4"/>
    <p:sldId id="704" r:id="rId5"/>
    <p:sldId id="705" r:id="rId6"/>
    <p:sldId id="706" r:id="rId7"/>
    <p:sldId id="717" r:id="rId8"/>
    <p:sldId id="718" r:id="rId9"/>
    <p:sldId id="707" r:id="rId10"/>
    <p:sldId id="719" r:id="rId11"/>
    <p:sldId id="709" r:id="rId12"/>
    <p:sldId id="710" r:id="rId13"/>
    <p:sldId id="711" r:id="rId14"/>
    <p:sldId id="712" r:id="rId15"/>
    <p:sldId id="713" r:id="rId16"/>
    <p:sldId id="714" r:id="rId17"/>
    <p:sldId id="715" r:id="rId18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41" y="62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6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9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1A7F-9893-4BE5-B46B-D29D7F193DF2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883-1F34-42C5-85B8-6B53F2A6581B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DE9004-C439-405E-9E88-8AC051ED55DA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47499A78-6A00-4B15-AD56-7724B07348EE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0CF4-1921-46DF-B055-8B8248D172A4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9221-DA47-454A-B3E5-6556BF09A14C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5376-508B-416A-AE67-9C4D7C7ED882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5DE-846E-433E-AFFE-DDC9F351C6CA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745-C5E7-465F-9C95-AEB04DF4BBC4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CD19-570C-45EF-B946-7012B248E032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BEA1-5A1E-4CDE-8869-C85A61120659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C6A5-33EA-4AD0-87D6-3388E28568FD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5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순환 알고리즘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바탕"/>
                <a:cs typeface="바탕"/>
              </a:rPr>
              <a:t>피보나치 수</a:t>
            </a:r>
            <a:r>
              <a:rPr lang="en-US" altLang="ko-KR" dirty="0" smtClean="0">
                <a:cs typeface="바탕"/>
              </a:rPr>
              <a:t>(2/3)</a:t>
            </a:r>
            <a:endParaRPr lang="ko-KR" altLang="en-US" dirty="0"/>
          </a:p>
        </p:txBody>
      </p:sp>
      <p:sp>
        <p:nvSpPr>
          <p:cNvPr id="22" name="내용 개체 틀 3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561540"/>
          </a:xfrm>
        </p:spPr>
        <p:txBody>
          <a:bodyPr>
            <a:normAutofit fontScale="62500" lnSpcReduction="20000"/>
          </a:bodyPr>
          <a:lstStyle/>
          <a:p>
            <a:pPr marL="16830" marR="20196" algn="just">
              <a:lnSpc>
                <a:spcPct val="142000"/>
              </a:lnSpc>
            </a:pPr>
            <a:r>
              <a:rPr lang="ko-KR" altLang="en-US" sz="40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피보나치 수</a:t>
            </a:r>
            <a:r>
              <a:rPr lang="en-US" altLang="ko-KR" sz="40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40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피보나치 수열의 각 항</a:t>
            </a:r>
            <a:endParaRPr lang="en-US" altLang="ko-KR" sz="4000" spc="-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836859"/>
            <a:ext cx="5143500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3073241"/>
            <a:ext cx="6496050" cy="2562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24" y="5257800"/>
            <a:ext cx="5114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중복작업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바탕"/>
                <a:cs typeface="바탕"/>
              </a:rPr>
              <a:t>피보나치 수</a:t>
            </a:r>
            <a:r>
              <a:rPr lang="en-US" altLang="ko-KR" dirty="0" smtClean="0">
                <a:cs typeface="바탕"/>
              </a:rPr>
              <a:t>(3/3)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5" y="1905000"/>
            <a:ext cx="9174784" cy="4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알고리즘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배열의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중앙에 위치한 데이터를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찾고자 하는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값과 비교함으로써 탐색의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대상을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절반씩 줄여나가는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방법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667000"/>
            <a:ext cx="8305800" cy="35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0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68" y="4654060"/>
            <a:ext cx="7658100" cy="31051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1226810"/>
            <a:ext cx="6696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인도 </a:t>
            </a:r>
            <a:r>
              <a:rPr lang="ko-KR" altLang="en-US" dirty="0" err="1" smtClean="0">
                <a:solidFill>
                  <a:srgbClr val="231F20"/>
                </a:solidFill>
                <a:cs typeface="함초롬바탕"/>
              </a:rPr>
              <a:t>베나레스에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있는 한 사원에는 세상의 중심을 나타내는 큰 돔이 있고 그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안에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세 개의 다이아몬드 막대가 동판 위에 세워져 있다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.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막대 가운데 하나에는 신이 </a:t>
            </a:r>
            <a:r>
              <a:rPr lang="en-US" altLang="ko-KR" dirty="0">
                <a:solidFill>
                  <a:srgbClr val="231F20"/>
                </a:solidFill>
                <a:cs typeface="Times New Roman"/>
              </a:rPr>
              <a:t>64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개의 순금 원판을 끼워 놓았다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.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가장 큰 원판이 바닥에 놓여 있고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나머지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원판들이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점점 작아지며 꼭대기까지 쌓여 있다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.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브라마의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지시에 따라 승려들은 모든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원판을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다른 막대로 옮기기 위해 밤낮 없이 차례로 제단에 올라 규칙에 따라 원판을 하나씩 옮긴다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.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이 일이 끝날 때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탑은 무너지고 세상은 종말을 맞이하게 된다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.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규칙은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다음 두 가지이다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.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marL="1029980" lvl="2" indent="0">
              <a:buNone/>
            </a:pPr>
            <a:r>
              <a:rPr lang="en-US" altLang="ko-KR" dirty="0" smtClean="0">
                <a:solidFill>
                  <a:srgbClr val="231F20"/>
                </a:solidFill>
                <a:cs typeface="Times New Roman"/>
              </a:rPr>
              <a:t>1</a:t>
            </a:r>
            <a:r>
              <a:rPr lang="en-US" altLang="ko-KR" dirty="0">
                <a:solidFill>
                  <a:srgbClr val="231F20"/>
                </a:solidFill>
                <a:cs typeface="바탕"/>
              </a:rPr>
              <a:t>)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원판은 한 번에 맨 위에 있는 한 개씩 옮겨야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한다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.</a:t>
            </a:r>
          </a:p>
          <a:p>
            <a:pPr marL="1029980" lvl="2" indent="0">
              <a:buNone/>
            </a:pPr>
            <a:r>
              <a:rPr lang="en-US" altLang="ko-KR" dirty="0" smtClean="0">
                <a:solidFill>
                  <a:srgbClr val="231F20"/>
                </a:solidFill>
                <a:cs typeface="Times New Roman"/>
              </a:rPr>
              <a:t>2</a:t>
            </a:r>
            <a:r>
              <a:rPr lang="en-US" altLang="ko-KR" dirty="0">
                <a:solidFill>
                  <a:srgbClr val="231F20"/>
                </a:solidFill>
                <a:cs typeface="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절대로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작은 원판 위에 큰 원판을 올려놓을 수 없다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원판의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최소 이동 횟수를 구하는 것은 수학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문제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,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이동 방법을 </a:t>
            </a:r>
            <a:r>
              <a:rPr lang="ko-KR" altLang="en-US" dirty="0" err="1">
                <a:solidFill>
                  <a:srgbClr val="231F20"/>
                </a:solidFill>
                <a:cs typeface="함초롬바탕"/>
              </a:rPr>
              <a:t>모델링하는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것은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프로그래밍 문제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lvl="1"/>
            <a:r>
              <a:rPr lang="en-US" altLang="ko-KR" dirty="0">
                <a:solidFill>
                  <a:srgbClr val="231F20"/>
                </a:solidFill>
                <a:cs typeface="Times New Roman"/>
              </a:rPr>
              <a:t>3</a:t>
            </a:r>
            <a:r>
              <a:rPr lang="ko-KR" altLang="en-US" dirty="0">
                <a:solidFill>
                  <a:srgbClr val="231F20"/>
                </a:solidFill>
                <a:cs typeface="Times New Roman"/>
              </a:rPr>
              <a:t>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막대를 각각 </a:t>
            </a:r>
            <a:r>
              <a:rPr lang="en-US" altLang="ko-KR" i="1" dirty="0">
                <a:solidFill>
                  <a:srgbClr val="231F20"/>
                </a:solidFill>
                <a:cs typeface="Times New Roman"/>
              </a:rPr>
              <a:t>from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i="1" dirty="0">
                <a:solidFill>
                  <a:srgbClr val="231F20"/>
                </a:solidFill>
                <a:cs typeface="Times New Roman"/>
              </a:rPr>
              <a:t>temp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i="1" dirty="0">
                <a:solidFill>
                  <a:srgbClr val="231F20"/>
                </a:solidFill>
                <a:cs typeface="Times New Roman"/>
              </a:rPr>
              <a:t>to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라 하고 원판은 최초에 </a:t>
            </a:r>
            <a:r>
              <a:rPr lang="en-US" altLang="ko-KR" i="1" dirty="0">
                <a:solidFill>
                  <a:srgbClr val="231F20"/>
                </a:solidFill>
                <a:cs typeface="Times New Roman"/>
              </a:rPr>
              <a:t>from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에 있으며 최종적으로 </a:t>
            </a:r>
            <a:r>
              <a:rPr lang="en-US" altLang="ko-KR" i="1" dirty="0">
                <a:solidFill>
                  <a:srgbClr val="231F20"/>
                </a:solidFill>
                <a:cs typeface="Times New Roman"/>
              </a:rPr>
              <a:t>to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로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옮기는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것으로 가정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94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30"/>
            <a:r>
              <a:rPr lang="en-US" altLang="ko-KR" spc="-93" dirty="0">
                <a:solidFill>
                  <a:srgbClr val="231F20"/>
                </a:solidFill>
                <a:latin typeface="+mn-lt"/>
                <a:cs typeface="함초롬바탕"/>
              </a:rPr>
              <a:t>3</a:t>
            </a:r>
            <a:r>
              <a:rPr lang="ko-KR" altLang="en-US" spc="-93" dirty="0">
                <a:solidFill>
                  <a:srgbClr val="231F20"/>
                </a:solidFill>
                <a:latin typeface="함초롬바탕"/>
                <a:cs typeface="함초롬바탕"/>
              </a:rPr>
              <a:t>개</a:t>
            </a:r>
            <a:r>
              <a:rPr lang="ko-KR" altLang="en-US" spc="-86" dirty="0">
                <a:solidFill>
                  <a:srgbClr val="231F20"/>
                </a:solidFill>
                <a:latin typeface="함초롬바탕"/>
                <a:cs typeface="함초롬바탕"/>
              </a:rPr>
              <a:t>의 </a:t>
            </a:r>
            <a:r>
              <a:rPr lang="ko-KR" altLang="en-US" spc="-119" dirty="0">
                <a:solidFill>
                  <a:srgbClr val="231F20"/>
                </a:solidFill>
                <a:latin typeface="함초롬바탕"/>
                <a:cs typeface="함초롬바탕"/>
              </a:rPr>
              <a:t>원판</a:t>
            </a:r>
            <a:r>
              <a:rPr lang="ko-KR" altLang="en-US" spc="-93" dirty="0">
                <a:solidFill>
                  <a:srgbClr val="231F20"/>
                </a:solidFill>
                <a:latin typeface="함초롬바탕"/>
                <a:cs typeface="함초롬바탕"/>
              </a:rPr>
              <a:t>을 </a:t>
            </a:r>
            <a:r>
              <a:rPr lang="ko-KR" altLang="en-US" spc="-119" dirty="0">
                <a:solidFill>
                  <a:srgbClr val="231F20"/>
                </a:solidFill>
                <a:latin typeface="함초롬바탕"/>
                <a:cs typeface="함초롬바탕"/>
              </a:rPr>
              <a:t>갖</a:t>
            </a:r>
            <a:r>
              <a:rPr lang="ko-KR" altLang="en-US" spc="-93" dirty="0">
                <a:solidFill>
                  <a:srgbClr val="231F20"/>
                </a:solidFill>
                <a:latin typeface="함초롬바탕"/>
                <a:cs typeface="함초롬바탕"/>
              </a:rPr>
              <a:t>는 </a:t>
            </a:r>
            <a:r>
              <a:rPr lang="ko-KR" altLang="en-US" spc="-119" dirty="0" err="1">
                <a:solidFill>
                  <a:srgbClr val="231F20"/>
                </a:solidFill>
                <a:latin typeface="함초롬바탕"/>
                <a:cs typeface="함초롬바탕"/>
              </a:rPr>
              <a:t>하노이</a:t>
            </a:r>
            <a:r>
              <a:rPr lang="ko-KR" altLang="en-US" spc="-93" dirty="0" err="1">
                <a:solidFill>
                  <a:srgbClr val="231F20"/>
                </a:solidFill>
                <a:latin typeface="함초롬바탕"/>
                <a:cs typeface="함초롬바탕"/>
              </a:rPr>
              <a:t>탑</a:t>
            </a:r>
            <a:r>
              <a:rPr lang="ko-KR" altLang="en-US" spc="-93" dirty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pc="-119" dirty="0">
                <a:solidFill>
                  <a:srgbClr val="231F20"/>
                </a:solidFill>
                <a:latin typeface="함초롬바탕"/>
                <a:cs typeface="함초롬바탕"/>
              </a:rPr>
              <a:t>문제</a:t>
            </a:r>
            <a:r>
              <a:rPr lang="ko-KR" altLang="en-US" spc="-93" dirty="0">
                <a:solidFill>
                  <a:srgbClr val="231F20"/>
                </a:solidFill>
                <a:latin typeface="함초롬바탕"/>
                <a:cs typeface="함초롬바탕"/>
              </a:rPr>
              <a:t>의 </a:t>
            </a:r>
            <a:r>
              <a:rPr lang="ko-KR" altLang="en-US" spc="-119" dirty="0">
                <a:solidFill>
                  <a:srgbClr val="231F20"/>
                </a:solidFill>
                <a:latin typeface="함초롬바탕"/>
                <a:cs typeface="함초롬바탕"/>
              </a:rPr>
              <a:t>해결과정</a:t>
            </a:r>
            <a:endParaRPr lang="ko-KR" altLang="en-US" dirty="0">
              <a:latin typeface="함초롬바탕"/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하노이탑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75" y="1889241"/>
            <a:ext cx="7636736" cy="531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93" dirty="0" smtClean="0">
                <a:solidFill>
                  <a:srgbClr val="231F20"/>
                </a:solidFill>
                <a:cs typeface="함초롬바탕"/>
              </a:rPr>
              <a:t>알고리즘</a:t>
            </a:r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하노이탑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874946"/>
            <a:ext cx="6639119" cy="56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하노이탑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5" y="3754978"/>
            <a:ext cx="7972425" cy="38835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82" y="1115726"/>
            <a:ext cx="5230935" cy="25440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35" y="4910287"/>
            <a:ext cx="2990850" cy="27717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635250" y="2514600"/>
            <a:ext cx="43434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35250" y="3074376"/>
            <a:ext cx="43434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0850" y="1219200"/>
            <a:ext cx="6172200" cy="5666941"/>
          </a:xfrm>
        </p:spPr>
        <p:txBody>
          <a:bodyPr>
            <a:normAutofit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순환의 기본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개념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5.1.1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순환과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반복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5.1.2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순환 알고리즘의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팩토리얼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계산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최대공약수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5.4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피보나치 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5.5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5.6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하노이탑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6830" marR="20196" algn="just">
              <a:lnSpc>
                <a:spcPct val="142300"/>
              </a:lnSpc>
              <a:spcBef>
                <a:spcPts val="636"/>
              </a:spcBef>
            </a:pPr>
            <a:r>
              <a:rPr lang="ko-KR" altLang="en-US" sz="2400" dirty="0" smtClean="0">
                <a:cs typeface="바탕"/>
              </a:rPr>
              <a:t>반복</a:t>
            </a:r>
            <a:r>
              <a:rPr lang="en-US" altLang="ko-KR" sz="2400" dirty="0">
                <a:cs typeface="바탕"/>
              </a:rPr>
              <a:t>(</a:t>
            </a:r>
            <a:r>
              <a:rPr lang="en-US" altLang="ko-KR" sz="2400" b="1" dirty="0">
                <a:cs typeface="Times New Roman"/>
              </a:rPr>
              <a:t>iteration</a:t>
            </a:r>
            <a:r>
              <a:rPr lang="en-US" altLang="ko-KR" sz="2400" dirty="0">
                <a:cs typeface="바탕"/>
              </a:rPr>
              <a:t>) </a:t>
            </a:r>
            <a:endParaRPr lang="en-US" altLang="ko-KR" sz="2400" dirty="0" smtClean="0">
              <a:cs typeface="함초롬바탕"/>
            </a:endParaRPr>
          </a:p>
          <a:p>
            <a:pPr marL="467446" marR="20196" lvl="1" algn="just">
              <a:lnSpc>
                <a:spcPct val="142300"/>
              </a:lnSpc>
              <a:spcBef>
                <a:spcPts val="636"/>
              </a:spcBef>
            </a:pPr>
            <a:r>
              <a:rPr lang="ko-KR" altLang="en-US" sz="2000" dirty="0" smtClean="0">
                <a:cs typeface="함초롬바탕"/>
              </a:rPr>
              <a:t>“</a:t>
            </a:r>
            <a:r>
              <a:rPr lang="en-US" altLang="ko-KR" sz="2000" b="1" dirty="0">
                <a:cs typeface="Times New Roman"/>
              </a:rPr>
              <a:t>for</a:t>
            </a:r>
            <a:r>
              <a:rPr lang="ko-KR" altLang="en-US" sz="2000" dirty="0">
                <a:cs typeface="함초롬바탕"/>
              </a:rPr>
              <a:t>”나 “</a:t>
            </a:r>
            <a:r>
              <a:rPr lang="en-US" altLang="ko-KR" sz="2000" b="1" dirty="0">
                <a:cs typeface="Times New Roman"/>
              </a:rPr>
              <a:t>while</a:t>
            </a:r>
            <a:r>
              <a:rPr lang="ko-KR" altLang="en-US" sz="2000" dirty="0">
                <a:cs typeface="함초롬바탕"/>
              </a:rPr>
              <a:t>”과 같은 키워드를 사용하여</a:t>
            </a:r>
            <a:r>
              <a:rPr lang="en-US" altLang="ko-KR" sz="2000" dirty="0">
                <a:cs typeface="함초롬바탕"/>
              </a:rPr>
              <a:t>,</a:t>
            </a:r>
            <a:r>
              <a:rPr lang="ko-KR" altLang="en-US" sz="2000" dirty="0">
                <a:cs typeface="함초롬바탕"/>
              </a:rPr>
              <a:t> 반복 실행할 코드 부분을 명시적으로 </a:t>
            </a:r>
            <a:r>
              <a:rPr lang="ko-KR" altLang="en-US" sz="2000" dirty="0" smtClean="0">
                <a:cs typeface="함초롬바탕"/>
              </a:rPr>
              <a:t>나타냄</a:t>
            </a:r>
            <a:endParaRPr lang="en-US" altLang="ko-KR" sz="2000" dirty="0" smtClean="0">
              <a:cs typeface="함초롬바탕"/>
            </a:endParaRPr>
          </a:p>
          <a:p>
            <a:pPr marL="467446" marR="20196" lvl="1" algn="just">
              <a:lnSpc>
                <a:spcPct val="142300"/>
              </a:lnSpc>
              <a:spcBef>
                <a:spcPts val="636"/>
              </a:spcBef>
            </a:pPr>
            <a:r>
              <a:rPr lang="ko-KR" altLang="en-US" sz="2000" dirty="0" smtClean="0">
                <a:cs typeface="함초롬바탕"/>
              </a:rPr>
              <a:t>일정 횟수 동안 혹은 어떤 </a:t>
            </a:r>
            <a:r>
              <a:rPr lang="ko-KR" altLang="en-US" sz="2000" dirty="0">
                <a:cs typeface="함초롬바탕"/>
              </a:rPr>
              <a:t>조건이 만족될 때까지 </a:t>
            </a:r>
            <a:r>
              <a:rPr lang="ko-KR" altLang="en-US" sz="2000" dirty="0" smtClean="0">
                <a:cs typeface="함초롬바탕"/>
              </a:rPr>
              <a:t>반복하도록 지시</a:t>
            </a:r>
            <a:endParaRPr lang="ko-KR" altLang="en-US" sz="2000" dirty="0">
              <a:cs typeface="함초롬바탕"/>
            </a:endParaRPr>
          </a:p>
          <a:p>
            <a:pPr>
              <a:lnSpc>
                <a:spcPts val="795"/>
              </a:lnSpc>
              <a:spcBef>
                <a:spcPts val="11"/>
              </a:spcBef>
            </a:pPr>
            <a:endParaRPr lang="ko-KR" altLang="en-US" dirty="0"/>
          </a:p>
          <a:p>
            <a:pPr marL="16830" marR="20196" algn="just">
              <a:lnSpc>
                <a:spcPct val="142200"/>
              </a:lnSpc>
            </a:pPr>
            <a:r>
              <a:rPr lang="ko-KR" altLang="en-US" sz="2400" dirty="0" smtClean="0">
                <a:cs typeface="바탕"/>
              </a:rPr>
              <a:t>순환</a:t>
            </a:r>
            <a:r>
              <a:rPr lang="en-US" altLang="ko-KR" sz="2400" dirty="0">
                <a:cs typeface="바탕"/>
              </a:rPr>
              <a:t>(</a:t>
            </a:r>
            <a:r>
              <a:rPr lang="en-US" altLang="ko-KR" sz="2400" b="1" dirty="0">
                <a:cs typeface="Times New Roman"/>
              </a:rPr>
              <a:t>recursion</a:t>
            </a:r>
            <a:r>
              <a:rPr lang="en-US" altLang="ko-KR" sz="2400" dirty="0" smtClean="0">
                <a:cs typeface="바탕"/>
              </a:rPr>
              <a:t>) </a:t>
            </a:r>
          </a:p>
          <a:p>
            <a:pPr marL="467446" marR="20196" lvl="1" algn="just">
              <a:lnSpc>
                <a:spcPct val="142200"/>
              </a:lnSpc>
            </a:pPr>
            <a:r>
              <a:rPr lang="ko-KR" altLang="en-US" sz="2000" dirty="0" smtClean="0">
                <a:cs typeface="함초롬바탕"/>
              </a:rPr>
              <a:t>어떤 </a:t>
            </a:r>
            <a:r>
              <a:rPr lang="ko-KR" altLang="en-US" sz="2000" dirty="0">
                <a:cs typeface="함초롬바탕"/>
              </a:rPr>
              <a:t>알고리즘이나 함수가 자기 자신을 호출하여 문제를 해결하는 </a:t>
            </a:r>
            <a:r>
              <a:rPr lang="ko-KR" altLang="en-US" sz="2000" dirty="0" smtClean="0">
                <a:cs typeface="함초롬바탕"/>
              </a:rPr>
              <a:t>기법</a:t>
            </a:r>
            <a:endParaRPr lang="en-US" altLang="ko-KR" sz="2000" dirty="0" smtClean="0">
              <a:cs typeface="함초롬바탕"/>
            </a:endParaRPr>
          </a:p>
          <a:p>
            <a:pPr marL="467446" marR="20196" lvl="1" algn="just">
              <a:lnSpc>
                <a:spcPct val="142200"/>
              </a:lnSpc>
            </a:pPr>
            <a:r>
              <a:rPr lang="ko-KR" altLang="en-US" sz="2000" dirty="0" smtClean="0">
                <a:cs typeface="함초롬바탕"/>
              </a:rPr>
              <a:t>본질적으로 순환적 </a:t>
            </a:r>
            <a:r>
              <a:rPr lang="ko-KR" altLang="en-US" sz="2000" dirty="0">
                <a:cs typeface="함초롬바탕"/>
              </a:rPr>
              <a:t>특징을 갖는 문제나 </a:t>
            </a:r>
            <a:r>
              <a:rPr lang="ko-KR" altLang="en-US" sz="2000" dirty="0" smtClean="0">
                <a:cs typeface="함초롬바탕"/>
              </a:rPr>
              <a:t>순환적 </a:t>
            </a:r>
            <a:r>
              <a:rPr lang="ko-KR" altLang="en-US" sz="2000" dirty="0">
                <a:cs typeface="함초롬바탕"/>
              </a:rPr>
              <a:t>데이터 </a:t>
            </a:r>
            <a:r>
              <a:rPr lang="ko-KR" altLang="en-US" sz="2000" dirty="0" smtClean="0">
                <a:cs typeface="함초롬바탕"/>
              </a:rPr>
              <a:t>구조를 </a:t>
            </a:r>
            <a:r>
              <a:rPr lang="ko-KR" altLang="en-US" sz="2000" dirty="0">
                <a:cs typeface="함초롬바탕"/>
              </a:rPr>
              <a:t>다루는 프로그램에 </a:t>
            </a:r>
            <a:r>
              <a:rPr lang="ko-KR" altLang="en-US" sz="2000" dirty="0" smtClean="0">
                <a:cs typeface="함초롬바탕"/>
              </a:rPr>
              <a:t>적합</a:t>
            </a:r>
            <a:endParaRPr lang="en-US" altLang="ko-KR" sz="2000" dirty="0" smtClean="0">
              <a:cs typeface="함초롬바탕"/>
            </a:endParaRPr>
          </a:p>
          <a:p>
            <a:pPr marL="467446" marR="20196" lvl="1" algn="just">
              <a:lnSpc>
                <a:spcPct val="142200"/>
              </a:lnSpc>
            </a:pPr>
            <a:r>
              <a:rPr lang="ko-KR" altLang="en-US" sz="2000" dirty="0" smtClean="0">
                <a:cs typeface="함초롬바탕"/>
              </a:rPr>
              <a:t>수학의 </a:t>
            </a:r>
            <a:r>
              <a:rPr lang="ko-KR" altLang="en-US" sz="2000" dirty="0">
                <a:cs typeface="함초롬바탕"/>
              </a:rPr>
              <a:t>귀납적 정의</a:t>
            </a:r>
            <a:r>
              <a:rPr lang="en-US" altLang="ko-KR" sz="2000" dirty="0">
                <a:cs typeface="함초롬바탕"/>
              </a:rPr>
              <a:t>(</a:t>
            </a:r>
            <a:r>
              <a:rPr lang="en-US" altLang="ko-KR" sz="2000" dirty="0">
                <a:cs typeface="Times New Roman"/>
              </a:rPr>
              <a:t>inductive </a:t>
            </a:r>
            <a:r>
              <a:rPr lang="en-US" altLang="ko-KR" sz="2000" dirty="0" smtClean="0">
                <a:cs typeface="Times New Roman"/>
              </a:rPr>
              <a:t>definition</a:t>
            </a:r>
            <a:r>
              <a:rPr lang="en-US" altLang="ko-KR" sz="2000" dirty="0">
                <a:cs typeface="함초롬바탕"/>
              </a:rPr>
              <a:t>)</a:t>
            </a:r>
            <a:r>
              <a:rPr lang="ko-KR" altLang="en-US" sz="2000" dirty="0">
                <a:cs typeface="함초롬바탕"/>
              </a:rPr>
              <a:t>와 </a:t>
            </a:r>
            <a:r>
              <a:rPr lang="ko-KR" altLang="en-US" sz="2000" dirty="0" err="1">
                <a:cs typeface="함초롬바탕"/>
              </a:rPr>
              <a:t>점화식</a:t>
            </a:r>
            <a:r>
              <a:rPr lang="en-US" altLang="ko-KR" sz="2000" dirty="0">
                <a:cs typeface="함초롬바탕"/>
              </a:rPr>
              <a:t>(</a:t>
            </a:r>
            <a:r>
              <a:rPr lang="en-US" altLang="ko-KR" sz="2000" dirty="0">
                <a:cs typeface="Times New Roman"/>
              </a:rPr>
              <a:t>recurrence </a:t>
            </a:r>
            <a:r>
              <a:rPr lang="ko-KR" altLang="en-US" sz="2000" dirty="0">
                <a:cs typeface="Times New Roman"/>
              </a:rPr>
              <a:t> </a:t>
            </a:r>
            <a:r>
              <a:rPr lang="en-US" altLang="ko-KR" sz="2000" dirty="0">
                <a:cs typeface="Times New Roman"/>
              </a:rPr>
              <a:t>relation</a:t>
            </a:r>
            <a:r>
              <a:rPr lang="en-US" altLang="ko-KR" sz="2000" dirty="0" smtClean="0">
                <a:cs typeface="함초롬바탕"/>
              </a:rPr>
              <a:t>)</a:t>
            </a:r>
            <a:r>
              <a:rPr lang="ko-KR" altLang="en-US" sz="2000" dirty="0" smtClean="0">
                <a:cs typeface="함초롬바탕"/>
              </a:rPr>
              <a:t>과 </a:t>
            </a:r>
            <a:r>
              <a:rPr lang="ko-KR" altLang="en-US" sz="2000" dirty="0">
                <a:cs typeface="함초롬바탕"/>
              </a:rPr>
              <a:t>밀접한 </a:t>
            </a:r>
            <a:r>
              <a:rPr lang="ko-KR" altLang="en-US" sz="2000" dirty="0" smtClean="0">
                <a:cs typeface="함초롬바탕"/>
              </a:rPr>
              <a:t>연관</a:t>
            </a:r>
            <a:endParaRPr lang="en-US" altLang="ko-KR" sz="2000" dirty="0" smtClean="0">
              <a:cs typeface="함초롬바탕"/>
            </a:endParaRPr>
          </a:p>
          <a:p>
            <a:pPr marL="467446" marR="20196" lvl="1" algn="just">
              <a:lnSpc>
                <a:spcPct val="142200"/>
              </a:lnSpc>
            </a:pPr>
            <a:r>
              <a:rPr lang="ko-KR" altLang="en-US" sz="2000" dirty="0" smtClean="0">
                <a:cs typeface="함초롬바탕"/>
              </a:rPr>
              <a:t>동일한 기능을 수행하는 반복 구조의 프로그램으로 변환이 가능 </a:t>
            </a:r>
            <a:endParaRPr lang="en-US" altLang="ko-KR" sz="2000" dirty="0" smtClean="0">
              <a:cs typeface="함초롬바탕"/>
            </a:endParaRPr>
          </a:p>
          <a:p>
            <a:pPr marL="467446" marR="20196" lvl="1" algn="just">
              <a:lnSpc>
                <a:spcPct val="142200"/>
              </a:lnSpc>
            </a:pPr>
            <a:r>
              <a:rPr lang="ko-KR" altLang="en-US" sz="2000" dirty="0" smtClean="0">
                <a:cs typeface="함초롬바탕"/>
              </a:rPr>
              <a:t>반복에 </a:t>
            </a:r>
            <a:r>
              <a:rPr lang="ko-KR" altLang="en-US" sz="2000" dirty="0">
                <a:cs typeface="함초롬바탕"/>
              </a:rPr>
              <a:t>비해 수행속도 면에서는 </a:t>
            </a:r>
            <a:r>
              <a:rPr lang="ko-KR" altLang="en-US" sz="2000" dirty="0" smtClean="0">
                <a:cs typeface="함초롬바탕"/>
              </a:rPr>
              <a:t>손해</a:t>
            </a:r>
            <a:r>
              <a:rPr lang="en-US" altLang="ko-KR" sz="2000" dirty="0" smtClean="0">
                <a:cs typeface="함초롬바탕"/>
              </a:rPr>
              <a:t>,</a:t>
            </a:r>
            <a:r>
              <a:rPr lang="ko-KR" altLang="en-US" sz="2000" dirty="0" smtClean="0">
                <a:cs typeface="함초롬바탕"/>
              </a:rPr>
              <a:t> </a:t>
            </a:r>
            <a:r>
              <a:rPr lang="en-US" altLang="ko-KR" sz="2000" dirty="0" smtClean="0">
                <a:cs typeface="함초롬바탕"/>
              </a:rPr>
              <a:t>but</a:t>
            </a:r>
            <a:r>
              <a:rPr lang="ko-KR" altLang="en-US" sz="2000" dirty="0" smtClean="0">
                <a:cs typeface="함초롬바탕"/>
              </a:rPr>
              <a:t> </a:t>
            </a:r>
            <a:endParaRPr lang="en-US" altLang="ko-KR" sz="2000" dirty="0" smtClean="0">
              <a:cs typeface="함초롬바탕"/>
            </a:endParaRPr>
          </a:p>
          <a:p>
            <a:pPr marL="918062" marR="20196" lvl="2" algn="just">
              <a:lnSpc>
                <a:spcPct val="142200"/>
              </a:lnSpc>
            </a:pPr>
            <a:r>
              <a:rPr lang="ko-KR" altLang="en-US" sz="2000" dirty="0">
                <a:cs typeface="함초롬바탕"/>
              </a:rPr>
              <a:t>어떤 </a:t>
            </a:r>
            <a:r>
              <a:rPr lang="ko-KR" altLang="en-US" sz="2000" dirty="0" smtClean="0">
                <a:cs typeface="함초롬바탕"/>
              </a:rPr>
              <a:t>문제에서는 반복에 </a:t>
            </a:r>
            <a:r>
              <a:rPr lang="ko-KR" altLang="en-US" sz="2000" dirty="0">
                <a:cs typeface="함초롬바탕"/>
              </a:rPr>
              <a:t>비해 </a:t>
            </a:r>
            <a:r>
              <a:rPr lang="ko-KR" altLang="en-US" sz="2000" dirty="0" smtClean="0">
                <a:cs typeface="함초롬바탕"/>
              </a:rPr>
              <a:t>알고리즘을 </a:t>
            </a:r>
            <a:r>
              <a:rPr lang="ko-KR" altLang="en-US" sz="2000" dirty="0">
                <a:cs typeface="함초롬바탕"/>
              </a:rPr>
              <a:t>훨씬 명확하고 간결하게 나타낼 수 있으며 더 이해하기 쉽다</a:t>
            </a:r>
            <a:r>
              <a:rPr lang="en-US" altLang="ko-KR" sz="2000" dirty="0" smtClean="0">
                <a:cs typeface="함초롬바탕"/>
              </a:rPr>
              <a:t>.</a:t>
            </a:r>
          </a:p>
          <a:p>
            <a:pPr marL="918062" marR="20196" lvl="2" algn="just">
              <a:lnSpc>
                <a:spcPct val="142200"/>
              </a:lnSpc>
            </a:pPr>
            <a:r>
              <a:rPr lang="ko-KR" altLang="en-US" sz="2000" dirty="0" smtClean="0">
                <a:cs typeface="함초롬바탕"/>
              </a:rPr>
              <a:t>순환을 </a:t>
            </a:r>
            <a:r>
              <a:rPr lang="ko-KR" altLang="en-US" sz="2000" dirty="0">
                <a:cs typeface="함초롬바탕"/>
              </a:rPr>
              <a:t>사용하지 않으면 제대로 프로그램을 작성할 수 없는 경우도 </a:t>
            </a:r>
            <a:r>
              <a:rPr lang="ko-KR" altLang="en-US" sz="2000" dirty="0" smtClean="0">
                <a:cs typeface="함초롬바탕"/>
              </a:rPr>
              <a:t>존재</a:t>
            </a:r>
            <a:endParaRPr lang="en-US" altLang="ko-KR" sz="2000" dirty="0" smtClean="0"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되풀이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순환과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5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1" y="1191059"/>
            <a:ext cx="2938210" cy="454627"/>
          </a:xfrm>
        </p:spPr>
        <p:txBody>
          <a:bodyPr>
            <a:normAutofit fontScale="92500"/>
          </a:bodyPr>
          <a:lstStyle/>
          <a:p>
            <a:r>
              <a:rPr lang="ko-KR" altLang="en-US" sz="2400" dirty="0" smtClean="0"/>
              <a:t>귀납적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재귀적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정의</a:t>
            </a:r>
            <a:endParaRPr lang="ko-KR" altLang="en-US" sz="24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알고리즘의 구조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89845" y="1926543"/>
            <a:ext cx="5029200" cy="5845857"/>
            <a:chOff x="859803" y="1905000"/>
            <a:chExt cx="5396212" cy="640924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31054"/>
            <a:stretch/>
          </p:blipFill>
          <p:spPr>
            <a:xfrm>
              <a:off x="874902" y="1905000"/>
              <a:ext cx="5381113" cy="41922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r="31093"/>
            <a:stretch/>
          </p:blipFill>
          <p:spPr>
            <a:xfrm>
              <a:off x="859803" y="6019800"/>
              <a:ext cx="5396212" cy="229444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045" y="1926543"/>
            <a:ext cx="2191446" cy="25230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0" y="1131912"/>
            <a:ext cx="5238750" cy="695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850" y="4511741"/>
            <a:ext cx="5071304" cy="32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4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바탕"/>
                <a:cs typeface="바탕"/>
              </a:rPr>
              <a:t>팩토리얼</a:t>
            </a:r>
            <a:r>
              <a:rPr lang="ko-KR" altLang="en-US" dirty="0" smtClean="0">
                <a:latin typeface="바탕"/>
                <a:cs typeface="바탕"/>
              </a:rPr>
              <a:t> 계산</a:t>
            </a:r>
            <a:r>
              <a:rPr lang="en-US" altLang="ko-KR" dirty="0" smtClean="0">
                <a:latin typeface="+mj-lt"/>
                <a:cs typeface="바탕"/>
              </a:rPr>
              <a:t>(1/2)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1" y="1236622"/>
            <a:ext cx="5314950" cy="9144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8250" y="4417507"/>
            <a:ext cx="6587772" cy="291589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r="15398"/>
          <a:stretch/>
        </p:blipFill>
        <p:spPr>
          <a:xfrm>
            <a:off x="144211" y="2242847"/>
            <a:ext cx="5310439" cy="19240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050" y="2242847"/>
            <a:ext cx="4572000" cy="16002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rcRect r="13043"/>
          <a:stretch/>
        </p:blipFill>
        <p:spPr>
          <a:xfrm>
            <a:off x="5607050" y="1259411"/>
            <a:ext cx="4572000" cy="89535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850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바탕"/>
                <a:cs typeface="바탕"/>
              </a:rPr>
              <a:t>팩토리얼</a:t>
            </a:r>
            <a:r>
              <a:rPr lang="ko-KR" altLang="en-US" dirty="0" smtClean="0">
                <a:latin typeface="바탕"/>
                <a:cs typeface="바탕"/>
              </a:rPr>
              <a:t> </a:t>
            </a:r>
            <a:r>
              <a:rPr lang="ko-KR" altLang="en-US" dirty="0">
                <a:latin typeface="바탕"/>
                <a:cs typeface="바탕"/>
              </a:rPr>
              <a:t>계산</a:t>
            </a:r>
            <a:r>
              <a:rPr lang="en-US" altLang="ko-KR" dirty="0" smtClean="0">
                <a:cs typeface="바탕"/>
              </a:rPr>
              <a:t>(2/2)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점화식을</a:t>
            </a:r>
            <a:r>
              <a:rPr lang="ko-KR" altLang="en-US" dirty="0" smtClean="0"/>
              <a:t> 이용한 시간 복잡도 계산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4473363"/>
            <a:ext cx="8248650" cy="3143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1752600"/>
            <a:ext cx="3600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6830" marR="20196" algn="just">
              <a:lnSpc>
                <a:spcPct val="142000"/>
              </a:lnSpc>
            </a:pPr>
            <a:r>
              <a:rPr lang="ko-KR" altLang="en-US" sz="40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두 정수의 </a:t>
            </a:r>
            <a:r>
              <a:rPr lang="ko-KR" altLang="en-US" sz="4000" spc="-100" dirty="0" smtClean="0">
                <a:solidFill>
                  <a:srgbClr val="231F20"/>
                </a:solidFill>
                <a:cs typeface="함초롬바탕"/>
              </a:rPr>
              <a:t>최대공약수</a:t>
            </a:r>
            <a:r>
              <a:rPr lang="en-US" altLang="ko-KR" sz="4000" spc="-100" dirty="0" smtClean="0">
                <a:solidFill>
                  <a:srgbClr val="231F20"/>
                </a:solidFill>
                <a:cs typeface="Times New Roman" panose="02020603050405020304" pitchFamily="18" charset="0"/>
              </a:rPr>
              <a:t>(GCD: Greatest Common Divisor)</a:t>
            </a:r>
            <a:r>
              <a:rPr lang="ko-KR" altLang="en-US" sz="4000" spc="-100" dirty="0" smtClean="0">
                <a:solidFill>
                  <a:srgbClr val="231F20"/>
                </a:solidFill>
                <a:cs typeface="함초롬바탕"/>
              </a:rPr>
              <a:t> 구하기</a:t>
            </a:r>
            <a:endParaRPr lang="en-US" altLang="ko-KR" sz="4000" spc="-100" dirty="0" smtClean="0">
              <a:solidFill>
                <a:srgbClr val="231F20"/>
              </a:solidFill>
              <a:cs typeface="함초롬바탕"/>
            </a:endParaRPr>
          </a:p>
          <a:p>
            <a:pPr marL="360000" marR="20196" lvl="1" indent="0" algn="just">
              <a:lnSpc>
                <a:spcPct val="142000"/>
              </a:lnSpc>
              <a:buFont typeface="+mj-lt"/>
              <a:buAutoNum type="arabicPeriod"/>
            </a:pP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두 정수의 약수를 모두 나열하고 공통의 약수 가운데 가장 큰 수를 선택</a:t>
            </a:r>
            <a:endParaRPr lang="en-US" altLang="ko-KR" sz="3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360000" marR="20196" lvl="1" indent="0" algn="just">
              <a:lnSpc>
                <a:spcPct val="142000"/>
              </a:lnSpc>
              <a:buFont typeface="+mj-lt"/>
              <a:buAutoNum type="arabicPeriod"/>
            </a:pPr>
            <a:r>
              <a:rPr lang="en-US" altLang="ko-KR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두 정수를 소인수 분해한 후 공통의 소인수를 모두 곱하기</a:t>
            </a:r>
            <a:endParaRPr lang="en-US" altLang="ko-KR" sz="3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360000" marR="20196" lvl="1" indent="0" algn="just">
              <a:lnSpc>
                <a:spcPct val="142000"/>
              </a:lnSpc>
              <a:buFont typeface="+mj-lt"/>
              <a:buAutoNum type="arabicPeriod"/>
            </a:pPr>
            <a:r>
              <a:rPr lang="en-US" altLang="ko-KR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400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유클리드</a:t>
            </a: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알고리즘</a:t>
            </a:r>
            <a:endParaRPr lang="en-US" altLang="ko-KR" sz="3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현재까지 알려진 가장 오래된 알고리즘</a:t>
            </a: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기원전 </a:t>
            </a:r>
            <a:r>
              <a:rPr lang="en-US" altLang="ko-KR" sz="36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300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년경</a:t>
            </a: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양의 </a:t>
            </a:r>
            <a:r>
              <a:rPr lang="ko-KR" altLang="en-US" sz="3400" dirty="0">
                <a:solidFill>
                  <a:srgbClr val="231F20"/>
                </a:solidFill>
                <a:latin typeface="함초롬바탕"/>
                <a:cs typeface="함초롬바탕"/>
              </a:rPr>
              <a:t>정수 </a:t>
            </a:r>
            <a:r>
              <a:rPr lang="en-US" altLang="ko-KR" sz="3400" i="1" dirty="0">
                <a:solidFill>
                  <a:srgbClr val="231F20"/>
                </a:solidFill>
                <a:cs typeface="Times New Roman"/>
              </a:rPr>
              <a:t>m</a:t>
            </a:r>
            <a:r>
              <a:rPr lang="en-US" altLang="ko-KR" sz="3400" dirty="0">
                <a:solidFill>
                  <a:srgbClr val="231F20"/>
                </a:solidFill>
                <a:cs typeface="함초롬바탕"/>
              </a:rPr>
              <a:t>,</a:t>
            </a:r>
            <a:r>
              <a:rPr lang="ko-KR" altLang="en-US" sz="3400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sz="34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400" i="1" dirty="0">
                <a:solidFill>
                  <a:srgbClr val="231F20"/>
                </a:solidFill>
                <a:cs typeface="Times New Roman"/>
              </a:rPr>
              <a:t> </a:t>
            </a:r>
            <a:r>
              <a:rPr lang="en-US" altLang="ko-KR" sz="3400" dirty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ko-KR" altLang="en-US" sz="3400" dirty="0" smtClean="0">
                <a:solidFill>
                  <a:srgbClr val="231F20"/>
                </a:solidFill>
                <a:cs typeface="함초롬바탕"/>
              </a:rPr>
              <a:t>＞</a:t>
            </a:r>
            <a:r>
              <a:rPr lang="en-US" altLang="ko-KR" sz="34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400" dirty="0">
                <a:solidFill>
                  <a:srgbClr val="231F20"/>
                </a:solidFill>
                <a:cs typeface="함초롬바탕"/>
              </a:rPr>
              <a:t>)</a:t>
            </a:r>
            <a:r>
              <a:rPr lang="ko-KR" altLang="en-US" sz="3400" dirty="0">
                <a:solidFill>
                  <a:srgbClr val="231F20"/>
                </a:solidFill>
                <a:latin typeface="함초롬바탕"/>
                <a:cs typeface="함초롬바탕"/>
              </a:rPr>
              <a:t>이 주어졌을 </a:t>
            </a: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때 </a:t>
            </a:r>
            <a:endParaRPr lang="en-US" altLang="ko-KR" sz="3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433052" marR="20196" lvl="3" algn="just">
              <a:lnSpc>
                <a:spcPct val="142000"/>
              </a:lnSpc>
            </a:pP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이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으로 나누어 떨어지면</a:t>
            </a:r>
            <a:r>
              <a:rPr lang="en-US" altLang="ko-KR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en-US" altLang="ko-KR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의 </a:t>
            </a:r>
            <a:r>
              <a:rPr lang="en-US" altLang="ko-KR" sz="3400" i="0" dirty="0" smtClean="0">
                <a:solidFill>
                  <a:srgbClr val="231F20"/>
                </a:solidFill>
                <a:cs typeface="Times New Roman" panose="02020603050405020304" pitchFamily="18" charset="0"/>
              </a:rPr>
              <a:t>GCD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=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4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400" dirty="0" smtClean="0">
                <a:solidFill>
                  <a:srgbClr val="231F20"/>
                </a:solidFill>
                <a:cs typeface="Times New Roman"/>
              </a:rPr>
              <a:t> </a:t>
            </a:r>
            <a:endParaRPr lang="en-US" altLang="ko-KR" sz="3400" i="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433052" marR="20196" lvl="3" algn="just">
              <a:lnSpc>
                <a:spcPct val="142000"/>
              </a:lnSpc>
            </a:pP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을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으로 나눈 나머지가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r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이면</a:t>
            </a:r>
            <a:r>
              <a:rPr lang="en-US" altLang="ko-KR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ko-KR" altLang="en-US" sz="3400" i="0" dirty="0" smtClean="0">
                <a:solidFill>
                  <a:srgbClr val="231F20"/>
                </a:solidFill>
                <a:latin typeface="바탕"/>
                <a:cs typeface="바탕"/>
              </a:rPr>
              <a:t>과 </a:t>
            </a:r>
            <a:r>
              <a:rPr lang="en-US" altLang="ko-KR" sz="3400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의 </a:t>
            </a:r>
            <a:r>
              <a:rPr lang="en-US" altLang="ko-KR" sz="3400" i="0" dirty="0">
                <a:solidFill>
                  <a:srgbClr val="231F20"/>
                </a:solidFill>
                <a:cs typeface="Times New Roman" panose="02020603050405020304" pitchFamily="18" charset="0"/>
              </a:rPr>
              <a:t>GCD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=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과 </a:t>
            </a:r>
            <a:r>
              <a:rPr lang="en-US" altLang="ko-KR" sz="3400" i="1" dirty="0" smtClean="0">
                <a:solidFill>
                  <a:srgbClr val="231F20"/>
                </a:solidFill>
                <a:cs typeface="Times New Roman"/>
              </a:rPr>
              <a:t>r</a:t>
            </a:r>
            <a:r>
              <a:rPr lang="ko-KR" altLang="en-US" sz="3400" i="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의 </a:t>
            </a:r>
            <a:r>
              <a:rPr lang="en-US" altLang="ko-KR" sz="3400" i="0" dirty="0" smtClean="0">
                <a:solidFill>
                  <a:srgbClr val="231F20"/>
                </a:solidFill>
                <a:cs typeface="Times New Roman" panose="02020603050405020304" pitchFamily="18" charset="0"/>
              </a:rPr>
              <a:t>GCD </a:t>
            </a:r>
            <a:endParaRPr lang="en-US" altLang="ko-KR" sz="3400" i="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 실행 시 가장 빠름</a:t>
            </a:r>
            <a:endParaRPr lang="en-US" altLang="ko-KR" sz="3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실행 </a:t>
            </a:r>
            <a:r>
              <a:rPr lang="ko-KR" altLang="en-US" sz="3400" dirty="0">
                <a:solidFill>
                  <a:srgbClr val="231F20"/>
                </a:solidFill>
                <a:latin typeface="함초롬바탕"/>
                <a:cs typeface="함초롬바탕"/>
              </a:rPr>
              <a:t>문장이 단 두 줄일 정도로 </a:t>
            </a:r>
            <a:r>
              <a:rPr lang="ko-KR" altLang="en-US" sz="3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간결</a:t>
            </a:r>
            <a:endParaRPr lang="ko-KR" altLang="en-US" sz="3400" dirty="0">
              <a:latin typeface="함초롬바탕"/>
              <a:cs typeface="함초롬바탕"/>
            </a:endParaRPr>
          </a:p>
          <a:p>
            <a:endParaRPr lang="ko-KR" altLang="en-US" sz="34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최대공약수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(1/2)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최대공약수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(2/2)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255368"/>
            <a:ext cx="85248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바탕"/>
                <a:cs typeface="바탕"/>
              </a:rPr>
              <a:t>피보나치 수</a:t>
            </a:r>
            <a:r>
              <a:rPr lang="en-US" altLang="ko-KR" dirty="0" smtClean="0">
                <a:cs typeface="바탕"/>
              </a:rPr>
              <a:t>(1/3)</a:t>
            </a:r>
            <a:endParaRPr lang="ko-KR" altLang="en-US" dirty="0"/>
          </a:p>
        </p:txBody>
      </p:sp>
      <p:sp>
        <p:nvSpPr>
          <p:cNvPr id="22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318553"/>
          </a:xfrm>
        </p:spPr>
        <p:txBody>
          <a:bodyPr>
            <a:normAutofit fontScale="55000" lnSpcReduction="20000"/>
          </a:bodyPr>
          <a:lstStyle/>
          <a:p>
            <a:pPr marL="16830" marR="20196" algn="just">
              <a:lnSpc>
                <a:spcPct val="142000"/>
              </a:lnSpc>
            </a:pPr>
            <a:r>
              <a:rPr lang="ko-KR" altLang="en-US" sz="40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피보나치 수열</a:t>
            </a:r>
            <a:endParaRPr lang="en-US" altLang="ko-KR" sz="4000" spc="-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한 </a:t>
            </a:r>
            <a:r>
              <a:rPr lang="ko-KR" altLang="en-US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쌍의 어린 토끼가 있다</a:t>
            </a:r>
            <a:r>
              <a:rPr lang="en-US" altLang="ko-KR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. </a:t>
            </a:r>
            <a:r>
              <a:rPr lang="ko-KR" altLang="en-US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한 쌍의 토끼는 한 달 후면 어른 토끼가 되고</a:t>
            </a:r>
            <a:r>
              <a:rPr lang="en-US" altLang="ko-KR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어른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토끼 한 </a:t>
            </a:r>
            <a:r>
              <a:rPr lang="ko-KR" altLang="en-US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쌍은 한 달마다 한 쌍의 토끼를 낳는다</a:t>
            </a:r>
            <a:r>
              <a:rPr lang="en-US" altLang="ko-KR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. 1</a:t>
            </a:r>
            <a:r>
              <a:rPr lang="ko-KR" altLang="en-US" sz="3600" spc="-100" dirty="0">
                <a:solidFill>
                  <a:srgbClr val="231F20"/>
                </a:solidFill>
                <a:latin typeface="함초롬바탕"/>
                <a:cs typeface="함초롬바탕"/>
              </a:rPr>
              <a:t>년 후 총 몇 쌍의 토끼가 있을까</a:t>
            </a:r>
            <a:r>
              <a:rPr lang="en-US" altLang="ko-KR" sz="3600" spc="-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?</a:t>
            </a: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98769" y="733859"/>
            <a:ext cx="1029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8020824" descr="EMB000005f441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" y="2602530"/>
            <a:ext cx="5135986" cy="43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0" y="4470669"/>
            <a:ext cx="3895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4042</TotalTime>
  <Words>592</Words>
  <Application>Microsoft Office PowerPoint</Application>
  <PresentationFormat>사용자 지정</PresentationFormat>
  <Paragraphs>104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Times New Roman</vt:lpstr>
      <vt:lpstr>Wingdings</vt:lpstr>
      <vt:lpstr>Wingdings 2</vt:lpstr>
      <vt:lpstr>New_Education03</vt:lpstr>
      <vt:lpstr>데이터 구조</vt:lpstr>
      <vt:lpstr>목차</vt:lpstr>
      <vt:lpstr>되풀이: 순환과 반복</vt:lpstr>
      <vt:lpstr>순환 알고리즘의 구조</vt:lpstr>
      <vt:lpstr>팩토리얼 계산(1/2)</vt:lpstr>
      <vt:lpstr>팩토리얼 계산(2/2)</vt:lpstr>
      <vt:lpstr>최대공약수(1/2)</vt:lpstr>
      <vt:lpstr>최대공약수(2/2)</vt:lpstr>
      <vt:lpstr>피보나치 수(1/3)</vt:lpstr>
      <vt:lpstr>피보나치 수(2/3)</vt:lpstr>
      <vt:lpstr>피보나치 수(3/3)</vt:lpstr>
      <vt:lpstr>이진 탐색(1/2)</vt:lpstr>
      <vt:lpstr>이진 탐색(2/2)</vt:lpstr>
      <vt:lpstr>하노이탑(1/4)</vt:lpstr>
      <vt:lpstr>하노이탑(2/4)</vt:lpstr>
      <vt:lpstr>하노이탑(3/4)</vt:lpstr>
      <vt:lpstr>하노이탑(4/4)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Macdang</cp:lastModifiedBy>
  <cp:revision>251</cp:revision>
  <dcterms:created xsi:type="dcterms:W3CDTF">2015-01-27T22:04:10Z</dcterms:created>
  <dcterms:modified xsi:type="dcterms:W3CDTF">2019-08-14T06:59:41Z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