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84" r:id="rId1"/>
  </p:sldMasterIdLst>
  <p:notesMasterIdLst>
    <p:notesMasterId r:id="rId29"/>
  </p:notesMasterIdLst>
  <p:sldIdLst>
    <p:sldId id="649" r:id="rId2"/>
    <p:sldId id="650" r:id="rId3"/>
    <p:sldId id="652" r:id="rId4"/>
    <p:sldId id="703" r:id="rId5"/>
    <p:sldId id="668" r:id="rId6"/>
    <p:sldId id="670" r:id="rId7"/>
    <p:sldId id="704" r:id="rId8"/>
    <p:sldId id="705" r:id="rId9"/>
    <p:sldId id="669" r:id="rId10"/>
    <p:sldId id="706" r:id="rId11"/>
    <p:sldId id="707" r:id="rId12"/>
    <p:sldId id="708" r:id="rId13"/>
    <p:sldId id="624" r:id="rId14"/>
    <p:sldId id="671" r:id="rId15"/>
    <p:sldId id="709" r:id="rId16"/>
    <p:sldId id="710" r:id="rId17"/>
    <p:sldId id="711" r:id="rId18"/>
    <p:sldId id="712" r:id="rId19"/>
    <p:sldId id="713" r:id="rId20"/>
    <p:sldId id="714" r:id="rId21"/>
    <p:sldId id="716" r:id="rId22"/>
    <p:sldId id="715" r:id="rId23"/>
    <p:sldId id="717" r:id="rId24"/>
    <p:sldId id="718" r:id="rId25"/>
    <p:sldId id="719" r:id="rId26"/>
    <p:sldId id="720" r:id="rId27"/>
    <p:sldId id="721" r:id="rId28"/>
  </p:sldIdLst>
  <p:sldSz cx="10299700" cy="7772400"/>
  <p:notesSz cx="7772400" cy="102997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006666"/>
    <a:srgbClr val="CCFF99"/>
    <a:srgbClr val="FFCCFF"/>
    <a:srgbClr val="EC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080" y="96"/>
      </p:cViewPr>
      <p:guideLst>
        <p:guide orient="horz" pos="2208"/>
        <p:guide pos="28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BB6EB-A7EE-4DB8-9655-F39BD0BC7E59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582738" y="1287463"/>
            <a:ext cx="4606925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77875" y="4956175"/>
            <a:ext cx="6216650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3368675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402138" y="9783763"/>
            <a:ext cx="3368675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0FAB3-24F3-4A06-8994-BBA693D3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750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0FAB3-24F3-4A06-8994-BBA693D3DD2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05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2186635"/>
            <a:ext cx="10299700" cy="55857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713119" y="4048126"/>
            <a:ext cx="4186890" cy="372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854875" y="891235"/>
            <a:ext cx="7209790" cy="953414"/>
          </a:xfrm>
        </p:spPr>
        <p:txBody>
          <a:bodyPr anchor="ctr">
            <a:normAutofit/>
          </a:bodyPr>
          <a:lstStyle>
            <a:lvl1pPr marL="0" indent="0" algn="r">
              <a:buNone/>
              <a:defRPr sz="2253">
                <a:solidFill>
                  <a:schemeClr val="tx1"/>
                </a:solidFill>
              </a:defRPr>
            </a:lvl1pPr>
            <a:lvl2pPr marL="514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9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4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9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4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9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4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9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6B05-6E3F-44AD-9AFE-D77F0DB88164}" type="datetime1">
              <a:rPr lang="en-US" altLang="ko-KR" smtClean="0"/>
              <a:t>4/20/2020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8270659" y="839419"/>
            <a:ext cx="831334" cy="1858832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8950440" y="1253947"/>
            <a:ext cx="849073" cy="1855913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2051914"/>
            <a:ext cx="10299700" cy="136521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41419" y="2653660"/>
            <a:ext cx="1700226" cy="1596076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478" y="3710026"/>
            <a:ext cx="8754745" cy="1666028"/>
          </a:xfrm>
        </p:spPr>
        <p:txBody>
          <a:bodyPr>
            <a:normAutofit/>
          </a:bodyPr>
          <a:lstStyle>
            <a:lvl1pPr>
              <a:defRPr sz="4956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6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0299700" cy="15752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564843"/>
            <a:ext cx="10299700" cy="136521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0801-45D3-4E6F-A4B7-5BB239D94531}" type="datetime1">
              <a:rPr lang="en-US" altLang="ko-KR" smtClean="0"/>
              <a:t>4/20/2020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514985" y="1948282"/>
            <a:ext cx="9269730" cy="512978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14985" y="259080"/>
            <a:ext cx="926973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8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8" name="Rectangle 7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889570" y="487071"/>
            <a:ext cx="1689151" cy="660135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D5A272D-426D-4F12-9FEF-124C4A626F90}" type="datetime1">
              <a:rPr lang="en-US" altLang="ko-KR" smtClean="0"/>
              <a:t>4/20/2020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514985" y="487071"/>
            <a:ext cx="7209790" cy="660135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9250" y="7337145"/>
            <a:ext cx="2403263" cy="341986"/>
          </a:xfrm>
        </p:spPr>
        <p:txBody>
          <a:bodyPr/>
          <a:lstStyle/>
          <a:p>
            <a:fld id="{EC4EA065-AC1B-45EF-8675-F7295920A990}" type="datetime1">
              <a:rPr lang="en-US" altLang="ko-KR" smtClean="0"/>
              <a:t>4/20/2020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066800"/>
            <a:ext cx="9661119" cy="18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185603" y="147243"/>
            <a:ext cx="854604" cy="984510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13" name="Rectangle 12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7187" y="7337145"/>
            <a:ext cx="2403263" cy="341986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5872805"/>
          </a:xfrm>
        </p:spPr>
        <p:txBody>
          <a:bodyPr/>
          <a:lstStyle>
            <a:lvl1pPr>
              <a:buClr>
                <a:schemeClr val="tx2"/>
              </a:buClr>
              <a:defRPr sz="28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1pPr>
            <a:lvl2pPr>
              <a:buClr>
                <a:schemeClr val="tx2"/>
              </a:buClr>
              <a:defRPr sz="24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2pPr>
            <a:lvl3pPr marL="128747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65000"/>
                  <a:lumOff val="35000"/>
                </a:schemeClr>
              </a:buClr>
              <a:buSzPct val="70000"/>
              <a:buFont typeface="Wingdings 2" pitchFamily="18" charset="2"/>
              <a:buChar char=""/>
              <a:tabLst/>
              <a:defRPr sz="24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3pPr>
            <a:lvl4pPr marL="180246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Wingdings 2" pitchFamily="18" charset="2"/>
              <a:buChar char=""/>
              <a:tabLst/>
              <a:defRPr sz="2400" i="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4pPr>
            <a:lvl5pPr marL="231745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 2" pitchFamily="18" charset="2"/>
              <a:buChar char="¡"/>
              <a:tabLst/>
              <a:defRPr sz="24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 </a:t>
            </a:r>
          </a:p>
          <a:p>
            <a:pPr marL="1287475" marR="0" lvl="2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65000"/>
                  <a:lumOff val="35000"/>
                </a:schemeClr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lang="ko-KR" altLang="en-US" dirty="0" smtClean="0"/>
              <a:t>셋째 수준</a:t>
            </a:r>
          </a:p>
          <a:p>
            <a:pPr marL="1802465" marR="0" lvl="3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Wingdings 2" pitchFamily="18" charset="2"/>
              <a:buChar char=""/>
              <a:tabLst/>
              <a:defRPr/>
            </a:pPr>
            <a:r>
              <a:rPr lang="ko-KR" altLang="en-US" dirty="0" smtClean="0"/>
              <a:t>넷째 수준</a:t>
            </a:r>
          </a:p>
          <a:p>
            <a:pPr marL="2317455" marR="0" lvl="4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 2" pitchFamily="18" charset="2"/>
              <a:buChar char="¡"/>
              <a:tabLst/>
              <a:defRPr/>
            </a:pPr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49250" y="172720"/>
            <a:ext cx="9601200" cy="925421"/>
          </a:xfrm>
        </p:spPr>
        <p:txBody>
          <a:bodyPr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한컴 윤고딕 240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7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5347411"/>
            <a:ext cx="10299700" cy="1958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985" y="3399130"/>
            <a:ext cx="7086194" cy="1699565"/>
          </a:xfrm>
        </p:spPr>
        <p:txBody>
          <a:bodyPr anchor="b"/>
          <a:lstStyle>
            <a:lvl1pPr marL="0" indent="0">
              <a:buNone/>
              <a:defRPr sz="2253">
                <a:solidFill>
                  <a:schemeClr val="tx1"/>
                </a:solidFill>
              </a:defRPr>
            </a:lvl1pPr>
            <a:lvl2pPr marL="514990" indent="0">
              <a:buNone/>
              <a:defRPr sz="2028">
                <a:solidFill>
                  <a:schemeClr val="tx1">
                    <a:tint val="75000"/>
                  </a:schemeClr>
                </a:solidFill>
              </a:defRPr>
            </a:lvl2pPr>
            <a:lvl3pPr marL="1029980" indent="0">
              <a:buNone/>
              <a:defRPr sz="1802">
                <a:solidFill>
                  <a:schemeClr val="tx1">
                    <a:tint val="75000"/>
                  </a:schemeClr>
                </a:solidFill>
              </a:defRPr>
            </a:lvl3pPr>
            <a:lvl4pPr marL="154497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4pPr>
            <a:lvl5pPr marL="205996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5pPr>
            <a:lvl6pPr marL="257495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6pPr>
            <a:lvl7pPr marL="308994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7pPr>
            <a:lvl8pPr marL="3604931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8pPr>
            <a:lvl9pPr marL="4119921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EDA3-1B6A-4844-B3F0-0445BEB14E97}" type="datetime1">
              <a:rPr lang="en-US" altLang="ko-KR" smtClean="0"/>
              <a:t>4/20/2020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982267" y="3927653"/>
            <a:ext cx="831334" cy="1858832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8682648" y="4342181"/>
            <a:ext cx="849073" cy="1855913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5185055"/>
            <a:ext cx="10299700" cy="136521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56775" y="5713584"/>
            <a:ext cx="1212494" cy="1122667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51" y="5502860"/>
            <a:ext cx="7868971" cy="1543685"/>
          </a:xfrm>
        </p:spPr>
        <p:txBody>
          <a:bodyPr anchor="ctr"/>
          <a:lstStyle>
            <a:lvl1pPr algn="l">
              <a:defRPr sz="4506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9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484" y="1813559"/>
            <a:ext cx="4346473" cy="5129784"/>
          </a:xfrm>
        </p:spPr>
        <p:txBody>
          <a:bodyPr/>
          <a:lstStyle>
            <a:lvl1pPr>
              <a:defRPr sz="3154"/>
            </a:lvl1pPr>
            <a:lvl2pPr>
              <a:defRPr sz="2703"/>
            </a:lvl2pPr>
            <a:lvl3pPr>
              <a:defRPr sz="2253"/>
            </a:lvl3pPr>
            <a:lvl4pPr>
              <a:defRPr sz="2028"/>
            </a:lvl4pPr>
            <a:lvl5pPr>
              <a:defRPr sz="2028"/>
            </a:lvl5pPr>
            <a:lvl6pPr>
              <a:defRPr sz="2028"/>
            </a:lvl6pPr>
            <a:lvl7pPr>
              <a:defRPr sz="2028"/>
            </a:lvl7pPr>
            <a:lvl8pPr>
              <a:defRPr sz="2028"/>
            </a:lvl8pPr>
            <a:lvl9pPr>
              <a:defRPr sz="202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453" y="1813559"/>
            <a:ext cx="4346473" cy="5129784"/>
          </a:xfrm>
        </p:spPr>
        <p:txBody>
          <a:bodyPr/>
          <a:lstStyle>
            <a:lvl1pPr>
              <a:defRPr sz="3154"/>
            </a:lvl1pPr>
            <a:lvl2pPr>
              <a:defRPr sz="2703"/>
            </a:lvl2pPr>
            <a:lvl3pPr>
              <a:defRPr sz="2253"/>
            </a:lvl3pPr>
            <a:lvl4pPr>
              <a:defRPr sz="2028"/>
            </a:lvl4pPr>
            <a:lvl5pPr>
              <a:defRPr sz="2028"/>
            </a:lvl5pPr>
            <a:lvl6pPr>
              <a:defRPr sz="2028"/>
            </a:lvl6pPr>
            <a:lvl7pPr>
              <a:defRPr sz="2028"/>
            </a:lvl7pPr>
            <a:lvl8pPr>
              <a:defRPr sz="2028"/>
            </a:lvl8pPr>
            <a:lvl9pPr>
              <a:defRPr sz="202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F41C-F42E-4861-8D9F-0E2874A2FB31}" type="datetime1">
              <a:rPr lang="en-US" altLang="ko-KR" smtClean="0"/>
              <a:t>4/20/2020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9" name="Rectangle 8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492301"/>
            <a:ext cx="9661119" cy="18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14985" y="172720"/>
            <a:ext cx="926973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4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0299700" cy="1295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086" y="1739795"/>
            <a:ext cx="4428871" cy="725064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703" b="1"/>
            </a:lvl1pPr>
            <a:lvl2pPr marL="514990" indent="0">
              <a:buNone/>
              <a:defRPr sz="2253" b="1"/>
            </a:lvl2pPr>
            <a:lvl3pPr marL="1029980" indent="0">
              <a:buNone/>
              <a:defRPr sz="2028" b="1"/>
            </a:lvl3pPr>
            <a:lvl4pPr marL="1544970" indent="0">
              <a:buNone/>
              <a:defRPr sz="1802" b="1"/>
            </a:lvl4pPr>
            <a:lvl5pPr marL="2059960" indent="0">
              <a:buNone/>
              <a:defRPr sz="1802" b="1"/>
            </a:lvl5pPr>
            <a:lvl6pPr marL="2574950" indent="0">
              <a:buNone/>
              <a:defRPr sz="1802" b="1"/>
            </a:lvl6pPr>
            <a:lvl7pPr marL="3089940" indent="0">
              <a:buNone/>
              <a:defRPr sz="1802" b="1"/>
            </a:lvl7pPr>
            <a:lvl8pPr marL="3604931" indent="0">
              <a:buNone/>
              <a:defRPr sz="1802" b="1"/>
            </a:lvl8pPr>
            <a:lvl9pPr marL="4119921" indent="0">
              <a:buNone/>
              <a:defRPr sz="180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086" y="2570074"/>
            <a:ext cx="4428871" cy="4478126"/>
          </a:xfrm>
        </p:spPr>
        <p:txBody>
          <a:bodyPr/>
          <a:lstStyle>
            <a:lvl1pPr>
              <a:defRPr sz="2703"/>
            </a:lvl1pPr>
            <a:lvl2pPr>
              <a:defRPr sz="2253"/>
            </a:lvl2pPr>
            <a:lvl3pPr>
              <a:defRPr sz="2028"/>
            </a:lvl3pPr>
            <a:lvl4pPr>
              <a:defRPr sz="1802"/>
            </a:lvl4pPr>
            <a:lvl5pPr>
              <a:defRPr sz="1802"/>
            </a:lvl5pPr>
            <a:lvl6pPr>
              <a:defRPr sz="1802"/>
            </a:lvl6pPr>
            <a:lvl7pPr>
              <a:defRPr sz="1802"/>
            </a:lvl7pPr>
            <a:lvl8pPr>
              <a:defRPr sz="1802"/>
            </a:lvl8pPr>
            <a:lvl9pPr>
              <a:defRPr sz="180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86743" y="1739795"/>
            <a:ext cx="4428871" cy="725064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703" b="1"/>
            </a:lvl1pPr>
            <a:lvl2pPr marL="514990" indent="0">
              <a:buNone/>
              <a:defRPr sz="2253" b="1"/>
            </a:lvl2pPr>
            <a:lvl3pPr marL="1029980" indent="0">
              <a:buNone/>
              <a:defRPr sz="2028" b="1"/>
            </a:lvl3pPr>
            <a:lvl4pPr marL="1544970" indent="0">
              <a:buNone/>
              <a:defRPr sz="1802" b="1"/>
            </a:lvl4pPr>
            <a:lvl5pPr marL="2059960" indent="0">
              <a:buNone/>
              <a:defRPr sz="1802" b="1"/>
            </a:lvl5pPr>
            <a:lvl6pPr marL="2574950" indent="0">
              <a:buNone/>
              <a:defRPr sz="1802" b="1"/>
            </a:lvl6pPr>
            <a:lvl7pPr marL="3089940" indent="0">
              <a:buNone/>
              <a:defRPr sz="1802" b="1"/>
            </a:lvl7pPr>
            <a:lvl8pPr marL="3604931" indent="0">
              <a:buNone/>
              <a:defRPr sz="1802" b="1"/>
            </a:lvl8pPr>
            <a:lvl9pPr marL="4119921" indent="0">
              <a:buNone/>
              <a:defRPr sz="180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86743" y="2570074"/>
            <a:ext cx="4428871" cy="4478126"/>
          </a:xfrm>
        </p:spPr>
        <p:txBody>
          <a:bodyPr/>
          <a:lstStyle>
            <a:lvl1pPr>
              <a:defRPr sz="2703"/>
            </a:lvl1pPr>
            <a:lvl2pPr>
              <a:defRPr sz="2253"/>
            </a:lvl2pPr>
            <a:lvl3pPr>
              <a:defRPr sz="2028"/>
            </a:lvl3pPr>
            <a:lvl4pPr>
              <a:defRPr sz="1802"/>
            </a:lvl4pPr>
            <a:lvl5pPr>
              <a:defRPr sz="1802"/>
            </a:lvl5pPr>
            <a:lvl6pPr>
              <a:defRPr sz="1802"/>
            </a:lvl6pPr>
            <a:lvl7pPr>
              <a:defRPr sz="1802"/>
            </a:lvl7pPr>
            <a:lvl8pPr>
              <a:defRPr sz="1802"/>
            </a:lvl8pPr>
            <a:lvl9pPr>
              <a:defRPr sz="180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C218-7693-42D8-8E80-8FB71C2E0229}" type="datetime1">
              <a:rPr lang="en-US" altLang="ko-KR" smtClean="0"/>
              <a:t>4/20/2020</a:t>
            </a:fld>
            <a:endParaRPr lang="en-US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295400"/>
            <a:ext cx="10299700" cy="136521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74854" y="210248"/>
            <a:ext cx="1057046" cy="968172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205065" y="165811"/>
            <a:ext cx="7807173" cy="112958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0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CA84-4C7D-4D85-9D88-B5E08AAD4591}" type="datetime1">
              <a:rPr lang="en-US" altLang="ko-KR" smtClean="0"/>
              <a:t>4/20/2020</a:t>
            </a:fld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600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9A70-04C6-44B1-A656-92A117152B33}" type="datetime1">
              <a:rPr lang="en-US" altLang="ko-KR" smtClean="0"/>
              <a:t>4/20/2020</a:t>
            </a:fld>
            <a:endParaRPr 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36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291" y="404165"/>
            <a:ext cx="9177033" cy="808330"/>
          </a:xfrm>
        </p:spPr>
        <p:txBody>
          <a:bodyPr anchor="b"/>
          <a:lstStyle>
            <a:lvl1pPr algn="l">
              <a:defRPr sz="2253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1488" y="1378306"/>
            <a:ext cx="5664835" cy="5751576"/>
          </a:xfrm>
        </p:spPr>
        <p:txBody>
          <a:bodyPr/>
          <a:lstStyle>
            <a:lvl1pPr>
              <a:defRPr sz="3604"/>
            </a:lvl1pPr>
            <a:lvl2pPr>
              <a:defRPr sz="3154"/>
            </a:lvl2pPr>
            <a:lvl3pPr>
              <a:defRPr sz="2703"/>
            </a:lvl3pPr>
            <a:lvl4pPr>
              <a:defRPr sz="2253"/>
            </a:lvl4pPr>
            <a:lvl5pPr>
              <a:defRPr sz="2253"/>
            </a:lvl5pPr>
            <a:lvl6pPr>
              <a:defRPr sz="2253"/>
            </a:lvl6pPr>
            <a:lvl7pPr>
              <a:defRPr sz="2253"/>
            </a:lvl7pPr>
            <a:lvl8pPr>
              <a:defRPr sz="2253"/>
            </a:lvl8pPr>
            <a:lvl9pPr>
              <a:defRPr sz="225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9291" y="1378306"/>
            <a:ext cx="3388530" cy="5751576"/>
          </a:xfrm>
        </p:spPr>
        <p:txBody>
          <a:bodyPr/>
          <a:lstStyle>
            <a:lvl1pPr marL="0" indent="0">
              <a:buNone/>
              <a:defRPr sz="1577"/>
            </a:lvl1pPr>
            <a:lvl2pPr marL="514990" indent="0">
              <a:buNone/>
              <a:defRPr sz="1352"/>
            </a:lvl2pPr>
            <a:lvl3pPr marL="1029980" indent="0">
              <a:buNone/>
              <a:defRPr sz="1126"/>
            </a:lvl3pPr>
            <a:lvl4pPr marL="1544970" indent="0">
              <a:buNone/>
              <a:defRPr sz="1014"/>
            </a:lvl4pPr>
            <a:lvl5pPr marL="2059960" indent="0">
              <a:buNone/>
              <a:defRPr sz="1014"/>
            </a:lvl5pPr>
            <a:lvl6pPr marL="2574950" indent="0">
              <a:buNone/>
              <a:defRPr sz="1014"/>
            </a:lvl6pPr>
            <a:lvl7pPr marL="3089940" indent="0">
              <a:buNone/>
              <a:defRPr sz="1014"/>
            </a:lvl7pPr>
            <a:lvl8pPr marL="3604931" indent="0">
              <a:buNone/>
              <a:defRPr sz="1014"/>
            </a:lvl8pPr>
            <a:lvl9pPr marL="4119921" indent="0">
              <a:buNone/>
              <a:defRPr sz="101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39A-ECB6-4A45-992A-C9525751F2D2}" type="datetime1">
              <a:rPr lang="en-US" altLang="ko-KR" smtClean="0"/>
              <a:t>4/20/2020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Rectangle 7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9" name="Rectangle 8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</p:spTree>
    <p:extLst>
      <p:ext uri="{BB962C8B-B14F-4D97-AF65-F5344CB8AC3E}">
        <p14:creationId xmlns:p14="http://schemas.microsoft.com/office/powerpoint/2010/main" val="314208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72857" y="1295400"/>
            <a:ext cx="6941998" cy="569976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802"/>
            </a:lvl1pPr>
            <a:lvl2pPr marL="514990" indent="0">
              <a:buNone/>
              <a:defRPr sz="1352"/>
            </a:lvl2pPr>
            <a:lvl3pPr marL="1029980" indent="0">
              <a:buNone/>
              <a:defRPr sz="1126"/>
            </a:lvl3pPr>
            <a:lvl4pPr marL="1544970" indent="0">
              <a:buNone/>
              <a:defRPr sz="1014"/>
            </a:lvl4pPr>
            <a:lvl5pPr marL="2059960" indent="0">
              <a:buNone/>
              <a:defRPr sz="1014"/>
            </a:lvl5pPr>
            <a:lvl6pPr marL="2574950" indent="0">
              <a:buNone/>
              <a:defRPr sz="1014"/>
            </a:lvl6pPr>
            <a:lvl7pPr marL="3089940" indent="0">
              <a:buNone/>
              <a:defRPr sz="1014"/>
            </a:lvl7pPr>
            <a:lvl8pPr marL="3604931" indent="0">
              <a:buNone/>
              <a:defRPr sz="1014"/>
            </a:lvl8pPr>
            <a:lvl9pPr marL="4119921" indent="0">
              <a:buNone/>
              <a:defRPr sz="1014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369860" y="435254"/>
            <a:ext cx="7096493" cy="642303"/>
          </a:xfrm>
        </p:spPr>
        <p:txBody>
          <a:bodyPr anchor="b"/>
          <a:lstStyle>
            <a:lvl1pPr algn="l">
              <a:defRPr sz="2253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483157" y="1295400"/>
            <a:ext cx="6880200" cy="4383634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604"/>
            </a:lvl1pPr>
            <a:lvl2pPr marL="514990" indent="0">
              <a:buNone/>
              <a:defRPr sz="3154"/>
            </a:lvl2pPr>
            <a:lvl3pPr marL="1029980" indent="0">
              <a:buNone/>
              <a:defRPr sz="2703"/>
            </a:lvl3pPr>
            <a:lvl4pPr marL="1544970" indent="0">
              <a:buNone/>
              <a:defRPr sz="2253"/>
            </a:lvl4pPr>
            <a:lvl5pPr marL="2059960" indent="0">
              <a:buNone/>
              <a:defRPr sz="2253"/>
            </a:lvl5pPr>
            <a:lvl6pPr marL="2574950" indent="0">
              <a:buNone/>
              <a:defRPr sz="2253"/>
            </a:lvl6pPr>
            <a:lvl7pPr marL="3089940" indent="0">
              <a:buNone/>
              <a:defRPr sz="2253"/>
            </a:lvl7pPr>
            <a:lvl8pPr marL="3604931" indent="0">
              <a:buNone/>
              <a:defRPr sz="2253"/>
            </a:lvl8pPr>
            <a:lvl9pPr marL="4119921" indent="0">
              <a:buNone/>
              <a:defRPr sz="2253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9471-2547-4B76-AC6D-CAFA1CC46BFC}" type="datetime1">
              <a:rPr lang="en-US" altLang="ko-KR" smtClean="0"/>
              <a:t>4/20/2020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9" name="Rectangle 8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10" name="Rectangle 9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</p:spTree>
    <p:extLst>
      <p:ext uri="{BB962C8B-B14F-4D97-AF65-F5344CB8AC3E}">
        <p14:creationId xmlns:p14="http://schemas.microsoft.com/office/powerpoint/2010/main" val="106016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514985" y="311256"/>
            <a:ext cx="926973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14985" y="1813560"/>
            <a:ext cx="926973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985" y="7337145"/>
            <a:ext cx="2403263" cy="341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1A24F-BCAA-469F-ABED-9B678C383410}" type="datetime1">
              <a:rPr lang="en-US" altLang="ko-KR" smtClean="0"/>
              <a:t>4/20/2020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9064" y="7337145"/>
            <a:ext cx="3261572" cy="341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92188" y="7337145"/>
            <a:ext cx="2403263" cy="341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32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p:hf hdr="0" dt="0"/>
  <p:txStyles>
    <p:titleStyle>
      <a:lvl1pPr algn="ctr" defTabSz="1029980" rtl="0" eaLnBrk="1" latinLnBrk="1" hangingPunct="1">
        <a:spcBef>
          <a:spcPct val="0"/>
        </a:spcBef>
        <a:buNone/>
        <a:defRPr sz="4506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86243" indent="-386243" algn="l" defTabSz="102998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604" kern="1200">
          <a:solidFill>
            <a:schemeClr val="tx1"/>
          </a:solidFill>
          <a:latin typeface="+mn-lt"/>
          <a:ea typeface="+mn-ea"/>
          <a:cs typeface="+mn-cs"/>
        </a:defRPr>
      </a:lvl1pPr>
      <a:lvl2pPr marL="836859" indent="-321869" algn="l" defTabSz="102998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3154" kern="1200">
          <a:solidFill>
            <a:schemeClr val="tx1"/>
          </a:solidFill>
          <a:latin typeface="+mn-lt"/>
          <a:ea typeface="+mn-ea"/>
          <a:cs typeface="+mn-cs"/>
        </a:defRPr>
      </a:lvl2pPr>
      <a:lvl3pPr marL="1287475" indent="-257495" algn="l" defTabSz="102998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703" kern="1200">
          <a:solidFill>
            <a:schemeClr val="tx1"/>
          </a:solidFill>
          <a:latin typeface="+mn-lt"/>
          <a:ea typeface="+mn-ea"/>
          <a:cs typeface="+mn-cs"/>
        </a:defRPr>
      </a:lvl3pPr>
      <a:lvl4pPr marL="1802465" indent="-257495" algn="l" defTabSz="102998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253" kern="1200">
          <a:solidFill>
            <a:schemeClr val="tx1"/>
          </a:solidFill>
          <a:latin typeface="+mn-lt"/>
          <a:ea typeface="+mn-ea"/>
          <a:cs typeface="+mn-cs"/>
        </a:defRPr>
      </a:lvl4pPr>
      <a:lvl5pPr marL="2317455" indent="-257495" algn="l" defTabSz="102998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253" kern="1200">
          <a:solidFill>
            <a:schemeClr val="tx1"/>
          </a:solidFill>
          <a:latin typeface="+mn-lt"/>
          <a:ea typeface="+mn-ea"/>
          <a:cs typeface="+mn-cs"/>
        </a:defRPr>
      </a:lvl5pPr>
      <a:lvl6pPr marL="2832445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6pPr>
      <a:lvl7pPr marL="3347436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7pPr>
      <a:lvl8pPr marL="3862426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8pPr>
      <a:lvl9pPr marL="4377416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1pPr>
      <a:lvl2pPr marL="51499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2pPr>
      <a:lvl3pPr marL="102998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3pPr>
      <a:lvl4pPr marL="154497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4pPr>
      <a:lvl5pPr marL="205996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5pPr>
      <a:lvl6pPr marL="257495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6pPr>
      <a:lvl7pPr marL="308994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7pPr>
      <a:lvl8pPr marL="3604931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8pPr>
      <a:lvl9pPr marL="4119921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10"/>
          <p:cNvSpPr>
            <a:spLocks noGrp="1"/>
          </p:cNvSpPr>
          <p:nvPr>
            <p:ph type="subTitle" idx="1"/>
          </p:nvPr>
        </p:nvSpPr>
        <p:spPr>
          <a:xfrm>
            <a:off x="1673860" y="4800600"/>
            <a:ext cx="7209790" cy="95341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altLang="ko-KR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CHAPTER 6 </a:t>
            </a:r>
          </a:p>
          <a:p>
            <a:pPr algn="ctr"/>
            <a:r>
              <a:rPr lang="ko-KR" altLang="en-US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리스트</a:t>
            </a:r>
            <a:endParaRPr lang="ko-KR" altLang="en-US" sz="32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ctrTitle"/>
          </p:nvPr>
        </p:nvSpPr>
        <p:spPr>
          <a:xfrm>
            <a:off x="854875" y="2209800"/>
            <a:ext cx="8754745" cy="1666028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데이터 구조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40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10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배열을 이용한 리스트의 활용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박스오피스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(2/4)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6497593" cy="51144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5396753" y="4109654"/>
            <a:ext cx="4902947" cy="3227491"/>
            <a:chOff x="5216152" y="3769959"/>
            <a:chExt cx="5496299" cy="389572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/>
            <a:srcRect r="35164"/>
            <a:stretch/>
          </p:blipFill>
          <p:spPr>
            <a:xfrm>
              <a:off x="5216152" y="3769959"/>
              <a:ext cx="5496298" cy="13335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/>
            <a:srcRect r="35208"/>
            <a:stretch/>
          </p:blipFill>
          <p:spPr>
            <a:xfrm>
              <a:off x="5226051" y="5103459"/>
              <a:ext cx="5486400" cy="2562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27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11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배열을 이용한 리스트의 활용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박스오피스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(3/4)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2" y="2099882"/>
            <a:ext cx="3901045" cy="39518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197" y="2079367"/>
            <a:ext cx="6303528" cy="424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1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12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배열을 이용한 리스트의 활용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박스오피스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(4/4)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0"/>
            <a:ext cx="7214297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9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13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연결된 리스트</a:t>
            </a:r>
            <a:r>
              <a:rPr lang="en-US" altLang="ko-KR" dirty="0" smtClean="0">
                <a:solidFill>
                  <a:srgbClr val="231F20"/>
                </a:solidFill>
                <a:latin typeface="바탕"/>
                <a:cs typeface="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리스트 구조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0" y="1600200"/>
            <a:ext cx="67818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14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연결리스트를 </a:t>
            </a:r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이용한 리스트의 함수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(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1/4)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1295400"/>
            <a:ext cx="8458200" cy="27146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" y="4103399"/>
            <a:ext cx="3600450" cy="3124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0" y="4101986"/>
            <a:ext cx="64960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15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연결리스트를 </a:t>
            </a:r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이용한 리스트의 함수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(2/4)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050" y="1136241"/>
            <a:ext cx="486727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5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16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연결리스트를 </a:t>
            </a:r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이용한 리스트의 함수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(3/4)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152525"/>
            <a:ext cx="6496050" cy="3171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383" y="4192981"/>
            <a:ext cx="66675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9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17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연결리스트를 </a:t>
            </a:r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이용한 리스트의 함수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(4/4)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50" y="1392015"/>
            <a:ext cx="699135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6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18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49250" y="1191060"/>
            <a:ext cx="9601199" cy="1781272"/>
          </a:xfrm>
        </p:spPr>
        <p:txBody>
          <a:bodyPr>
            <a:normAutofit fontScale="77500" lnSpcReduction="2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</a:rPr>
              <a:t>[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프로그램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6.5]: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특정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개봉연도의 박스오피스를 생성하는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프로그램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특정한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해에 개봉한 영화만을 관객수 순으로 하나의 리스트로 합병하되 해당 영화는 원래의 리스트에서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삭제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[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프로그램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6.4]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의 함수를 최대한 수정 없이 사용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연결리스트를 이용한 리스트의 활용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박스오피스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(1/10)</a:t>
            </a:r>
            <a:endParaRPr lang="ko-KR" altLang="en-US" dirty="0"/>
          </a:p>
        </p:txBody>
      </p:sp>
      <p:sp>
        <p:nvSpPr>
          <p:cNvPr id="11" name="위로 굽은 화살표 10"/>
          <p:cNvSpPr/>
          <p:nvPr/>
        </p:nvSpPr>
        <p:spPr>
          <a:xfrm rot="10800000">
            <a:off x="1873250" y="4648199"/>
            <a:ext cx="990600" cy="635737"/>
          </a:xfrm>
          <a:prstGeom prst="bentUpArrow">
            <a:avLst>
              <a:gd name="adj1" fmla="val 9911"/>
              <a:gd name="adj2" fmla="val 15237"/>
              <a:gd name="adj3" fmla="val 2943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843" y="2996066"/>
            <a:ext cx="4238625" cy="244315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050" y="5648325"/>
            <a:ext cx="66008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2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19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연결리스트를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이용한 리스트의 활용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박스오피스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(2/10)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9" y="1154506"/>
            <a:ext cx="6479953" cy="58558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663" y="4191000"/>
            <a:ext cx="5008148" cy="348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1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35050" y="1143000"/>
            <a:ext cx="8001000" cy="5666941"/>
          </a:xfrm>
        </p:spPr>
        <p:txBody>
          <a:bodyPr>
            <a:normAutofit/>
          </a:bodyPr>
          <a:lstStyle/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6.1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리스트 </a:t>
            </a: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ADT </a:t>
            </a:r>
          </a:p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6.2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배열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리스트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6.2.1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배열을 이용한 리스트 구조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정의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6.2.2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배열을 이용한 리스트의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함수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6.2.3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배열을 이용한 리스트의 활용</a:t>
            </a: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박스오피스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6.3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연결된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리스트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6.3.1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연결리스트를 이용한 리스트 구조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정의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6.3.2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연결리스트를 이용한 리스트의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함수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6.3.3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연결리스트를 이용한 리스트의 활용</a:t>
            </a: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박스오피스</a:t>
            </a:r>
            <a:endParaRPr lang="en-US" altLang="ko-KR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z="2000" dirty="0" smtClean="0"/>
              <a:t>데이터 구조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930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20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연결리스트를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이용한 리스트의 활용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박스오피스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(3/10)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1" y="1098141"/>
            <a:ext cx="3770638" cy="3657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619" y="1109864"/>
            <a:ext cx="6410597" cy="4314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50" y="4761980"/>
            <a:ext cx="3221611" cy="2917151"/>
          </a:xfrm>
          <a:prstGeom prst="rect">
            <a:avLst/>
          </a:prstGeom>
        </p:spPr>
      </p:pic>
      <p:sp>
        <p:nvSpPr>
          <p:cNvPr id="11" name="내용 개체 틀 4"/>
          <p:cNvSpPr>
            <a:spLocks noGrp="1"/>
          </p:cNvSpPr>
          <p:nvPr>
            <p:ph idx="1"/>
          </p:nvPr>
        </p:nvSpPr>
        <p:spPr>
          <a:xfrm>
            <a:off x="4006851" y="5648788"/>
            <a:ext cx="6223366" cy="1590211"/>
          </a:xfrm>
        </p:spPr>
        <p:txBody>
          <a:bodyPr>
            <a:normAutofit fontScale="70000" lnSpcReduction="2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배열이라면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불필요한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“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위치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정보를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정보로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변환하는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”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작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업을 포함 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예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)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lt"/>
                <a:cs typeface="함초롬바탕"/>
              </a:rPr>
              <a:t>get_pos_modified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함수는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해당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위치의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노드를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찾는 작업을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추가 실시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(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줄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48)</a:t>
            </a:r>
          </a:p>
        </p:txBody>
      </p:sp>
    </p:spTree>
    <p:extLst>
      <p:ext uri="{BB962C8B-B14F-4D97-AF65-F5344CB8AC3E}">
        <p14:creationId xmlns:p14="http://schemas.microsoft.com/office/powerpoint/2010/main" val="404142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21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49250" y="1191060"/>
            <a:ext cx="9601199" cy="2142582"/>
          </a:xfrm>
        </p:spPr>
        <p:txBody>
          <a:bodyPr>
            <a:normAutofit fontScale="70000" lnSpcReduction="2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</a:rPr>
              <a:t>[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프로그램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6.6]: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특정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개봉연도의 박스오피스를 생성하는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프로그램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박스오피스 문제는 리스트의 앞에서부터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차례대로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방문하면서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노드를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삭제하는 작업과 리스트의 마지막에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노드를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삽입하는 작업이 주를 이루기 때문에 항목의 위치에는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관심이 없음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위치를 매개변수로 사용하는 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[ADT 6.1]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의 연산 대신 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4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장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함수들을 직접 사용하거나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수정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삭제 연산을 자주 수행해야 하므로 더미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노드를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사용하는 이중 원형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연결리스트로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구현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연결리스트를 이용한 리스트의 활용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박스오피스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(4/10)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3106000"/>
            <a:ext cx="7924800" cy="26028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00" y="5924550"/>
            <a:ext cx="3009900" cy="18478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967" y="6115260"/>
            <a:ext cx="6677025" cy="1581150"/>
          </a:xfrm>
          <a:prstGeom prst="rect">
            <a:avLst/>
          </a:prstGeom>
        </p:spPr>
      </p:pic>
      <p:sp>
        <p:nvSpPr>
          <p:cNvPr id="9" name="타원형 설명선 8"/>
          <p:cNvSpPr/>
          <p:nvPr/>
        </p:nvSpPr>
        <p:spPr>
          <a:xfrm>
            <a:off x="6902450" y="5708811"/>
            <a:ext cx="3380154" cy="700287"/>
          </a:xfrm>
          <a:prstGeom prst="wedgeEllipseCallout">
            <a:avLst>
              <a:gd name="adj1" fmla="val -64545"/>
              <a:gd name="adj2" fmla="val 77828"/>
            </a:avLst>
          </a:prstGeom>
          <a:gradFill flip="none" rotWithShape="1">
            <a:gsLst>
              <a:gs pos="0">
                <a:srgbClr val="CCFFFF"/>
              </a:gs>
              <a:gs pos="35000">
                <a:srgbClr val="CCFFFF"/>
              </a:gs>
              <a:gs pos="100000">
                <a:srgbClr val="CC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  <a:cs typeface="함초롬바탕"/>
              </a:rPr>
              <a:t>마지막 </a:t>
            </a:r>
            <a:r>
              <a:rPr lang="ko-KR" altLang="en-US" dirty="0" err="1">
                <a:solidFill>
                  <a:srgbClr val="002060"/>
                </a:solidFill>
                <a:cs typeface="함초롬바탕"/>
              </a:rPr>
              <a:t>노드를</a:t>
            </a:r>
            <a:r>
              <a:rPr lang="ko-KR" altLang="en-US" dirty="0">
                <a:solidFill>
                  <a:srgbClr val="002060"/>
                </a:solidFill>
                <a:cs typeface="함초롬바탕"/>
              </a:rPr>
              <a:t> 가리키는 포인터는 </a:t>
            </a:r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없어도 됨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9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22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연결리스트를 이용한 리스트의 활용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박스오피스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(5/10)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20650" y="1148129"/>
            <a:ext cx="5521749" cy="6032255"/>
            <a:chOff x="120650" y="1148129"/>
            <a:chExt cx="5521749" cy="603225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650" y="1148129"/>
              <a:ext cx="5495925" cy="51054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r="4485"/>
            <a:stretch/>
          </p:blipFill>
          <p:spPr>
            <a:xfrm>
              <a:off x="138234" y="6218359"/>
              <a:ext cx="5504165" cy="962025"/>
            </a:xfrm>
            <a:prstGeom prst="rect">
              <a:avLst/>
            </a:prstGeom>
          </p:spPr>
        </p:pic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050" y="5291504"/>
            <a:ext cx="6035385" cy="68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1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23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연결리스트를 이용한 리스트의 활용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박스오피스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(6/10)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1447800"/>
            <a:ext cx="67818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24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연결리스트를 이용한 리스트의 활용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박스오피스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(7/10)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568451" y="1098141"/>
            <a:ext cx="6172200" cy="6580990"/>
            <a:chOff x="1378683" y="653015"/>
            <a:chExt cx="6361967" cy="702611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7475" y="653015"/>
              <a:ext cx="6305550" cy="606742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r="10586"/>
            <a:stretch/>
          </p:blipFill>
          <p:spPr>
            <a:xfrm>
              <a:off x="1378683" y="6717106"/>
              <a:ext cx="6361967" cy="962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9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25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연결리스트를 이용한 리스트의 활용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박스오피스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(8/10)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5" y="1143000"/>
            <a:ext cx="7332785" cy="56833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579" y="3798793"/>
            <a:ext cx="5129121" cy="38862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752475" y="1934308"/>
            <a:ext cx="5464175" cy="545124"/>
          </a:xfrm>
          <a:prstGeom prst="round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86977" y="3270740"/>
            <a:ext cx="3067474" cy="289786"/>
          </a:xfrm>
          <a:prstGeom prst="round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39850" y="4088940"/>
            <a:ext cx="1600200" cy="289786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339850" y="5452107"/>
            <a:ext cx="1600200" cy="289786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83564" y="6015850"/>
            <a:ext cx="1600200" cy="289786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483564" y="4346707"/>
            <a:ext cx="1600200" cy="289786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97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26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연결리스트를 이용한 리스트의 활용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박스오피스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(9/10)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20650" y="1276350"/>
            <a:ext cx="7696200" cy="3905250"/>
            <a:chOff x="120650" y="1371600"/>
            <a:chExt cx="8477250" cy="44577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650" y="1371600"/>
              <a:ext cx="8477250" cy="35242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650" y="1724025"/>
              <a:ext cx="8477250" cy="410527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988" y="3581400"/>
            <a:ext cx="6351754" cy="416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27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연결리스트를 이용한 리스트의 활용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박스오피스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(10/10)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1393971"/>
            <a:ext cx="8848774" cy="564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5895541"/>
          </a:xfrm>
        </p:spPr>
        <p:txBody>
          <a:bodyPr>
            <a:normAutofit fontScale="77500" lnSpcReduction="2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리스트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항목들 간에 순서를 부여하여 일렬로 나열한 데이터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구조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순서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리스트 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(ordered list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),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선형 리스트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(linear list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)      </a:t>
            </a:r>
            <a:r>
              <a:rPr lang="en-US" altLang="ko-KR" i="1" dirty="0" smtClean="0">
                <a:solidFill>
                  <a:srgbClr val="231F20"/>
                </a:solidFill>
                <a:latin typeface="+mn-lt"/>
                <a:cs typeface="함초롬바탕"/>
              </a:rPr>
              <a:t>cf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.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연결리스트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예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)</a:t>
            </a:r>
          </a:p>
          <a:p>
            <a:pPr marL="918062" marR="21038" lvl="2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태양계 행성 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: (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수성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금성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지구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화성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목성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토성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천왕성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해왕성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)</a:t>
            </a:r>
          </a:p>
          <a:p>
            <a:pPr marL="918062" marR="21038" lvl="2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영문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소문자 알파벳 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: (a, b, c, d, e, f, g, ... , x, y, z)</a:t>
            </a:r>
          </a:p>
          <a:p>
            <a:pPr marL="918062" marR="21038" lvl="2" algn="just">
              <a:lnSpc>
                <a:spcPct val="142900"/>
              </a:lnSpc>
              <a:spcBef>
                <a:spcPts val="583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31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일이 있는 달 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: (1, 3, 5, 7, 8, 10, 12)</a:t>
            </a:r>
          </a:p>
          <a:p>
            <a:pPr marL="918062" marR="21038" lvl="2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한국이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월드컵에서 우승한 해 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: ( )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항목의 순서가 중요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918062" marR="21038" lvl="2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요일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1 : (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일요일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월요일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화요일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수요일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목요일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금요일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토요일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)</a:t>
            </a:r>
          </a:p>
          <a:p>
            <a:pPr marL="918062" marR="21038" lvl="2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요일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2 : (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월요일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화요일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수요일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목요일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금요일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토요일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일요일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)</a:t>
            </a: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항목은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순서에 의해 상대적 위치가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결정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.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따라서 순서를 이용하는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연산들이 필요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918062" marR="21038" lvl="2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예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)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맨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처음에 항목을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추가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세 번째 항목을 삭제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리스트 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ADT(1/2)</a:t>
            </a:r>
            <a:endParaRPr lang="ko-KR" altLang="en-US" dirty="0"/>
          </a:p>
        </p:txBody>
      </p:sp>
      <p:sp>
        <p:nvSpPr>
          <p:cNvPr id="7" name="타원형 설명선 6"/>
          <p:cNvSpPr/>
          <p:nvPr/>
        </p:nvSpPr>
        <p:spPr>
          <a:xfrm>
            <a:off x="7664450" y="5334000"/>
            <a:ext cx="1717463" cy="557429"/>
          </a:xfrm>
          <a:prstGeom prst="wedgeEllipseCallout">
            <a:avLst>
              <a:gd name="adj1" fmla="val -28495"/>
              <a:gd name="adj2" fmla="val 37736"/>
            </a:avLst>
          </a:prstGeom>
          <a:gradFill flip="none" rotWithShape="1">
            <a:gsLst>
              <a:gs pos="0">
                <a:srgbClr val="CCFFFF"/>
              </a:gs>
              <a:gs pos="35000">
                <a:srgbClr val="CCFFFF"/>
              </a:gs>
              <a:gs pos="100000">
                <a:srgbClr val="CC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서로 다른 리스트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8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49250" y="6107231"/>
            <a:ext cx="9601199" cy="1400907"/>
          </a:xfrm>
        </p:spPr>
        <p:txBody>
          <a:bodyPr>
            <a:normAutofit fontScale="77500" lnSpcReduction="2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배열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or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연결리스트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?</a:t>
            </a: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배열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절대적인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위치 정보를 바탕으로 항목에 접근해야 하는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문제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연결리스트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위치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대신 항목을 차례대로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찾아 다니면서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문제를 해결해야 하는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경우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리스트 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ADT(2/2)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15" y="1118656"/>
            <a:ext cx="8477250" cy="4010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15" y="5257800"/>
            <a:ext cx="57150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9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배열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리스트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리스트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구조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1447800"/>
            <a:ext cx="6296025" cy="1933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70085"/>
          <a:stretch/>
        </p:blipFill>
        <p:spPr>
          <a:xfrm>
            <a:off x="1785006" y="4387161"/>
            <a:ext cx="6172200" cy="1333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77023" y="3877353"/>
            <a:ext cx="264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cf</a:t>
            </a:r>
            <a:r>
              <a:rPr lang="en-US" altLang="ko-KR" dirty="0" smtClean="0"/>
              <a:t>.) 3</a:t>
            </a:r>
            <a:r>
              <a:rPr lang="ko-KR" altLang="en-US" dirty="0" smtClean="0"/>
              <a:t>장의 박스오피스 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7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6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배열을 이용한 리스트의 함수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(1/3)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37" y="1239955"/>
            <a:ext cx="8505825" cy="6315075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4558322" y="1239955"/>
            <a:ext cx="4876801" cy="1916483"/>
            <a:chOff x="4540250" y="1207717"/>
            <a:chExt cx="4876801" cy="1916483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0250" y="1207717"/>
              <a:ext cx="4876800" cy="1609725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4"/>
            <a:srcRect r="7029" b="10540"/>
            <a:stretch/>
          </p:blipFill>
          <p:spPr>
            <a:xfrm>
              <a:off x="4555393" y="2817442"/>
              <a:ext cx="4861658" cy="3067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034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7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배열을 이용한 리스트의 함수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(2/3)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4894"/>
          <a:stretch/>
        </p:blipFill>
        <p:spPr>
          <a:xfrm>
            <a:off x="196851" y="1219200"/>
            <a:ext cx="7239000" cy="4105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317" y="2590800"/>
            <a:ext cx="4880133" cy="43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8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8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배열을 이용한 리스트의 함수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(3/3)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" y="1106933"/>
            <a:ext cx="5528314" cy="66654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050" y="1219200"/>
            <a:ext cx="4966098" cy="384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9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2161741"/>
          </a:xfrm>
        </p:spPr>
        <p:txBody>
          <a:bodyPr>
            <a:normAutofit fontScale="77500" lnSpcReduction="2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</a:rPr>
              <a:t>[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프로그램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6.2]: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특정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개봉연도의 박스오피스를 생성하는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프로그램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특정한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해에 개봉한 영화만을 관객수 순으로 하나의 리스트로 합병하되 해당 영화는 원래의 리스트에서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삭제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[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프로그램 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3.7]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에서 사용한 </a:t>
            </a:r>
            <a:r>
              <a:rPr lang="en-US" altLang="ko-KR" dirty="0" err="1">
                <a:solidFill>
                  <a:srgbClr val="231F20"/>
                </a:solidFill>
                <a:latin typeface="+mn-lt"/>
                <a:cs typeface="함초롬바탕"/>
              </a:rPr>
              <a:t>ArrayBO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타입 구조체를 그대로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사용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[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프로그램 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6.1]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의 함수를 최대한 수정 없이 사용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배열을 이용한 리스트의 활용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박스오피스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(1/4)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5486400"/>
            <a:ext cx="8496300" cy="18859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092449" y="3367454"/>
            <a:ext cx="4876801" cy="1916483"/>
            <a:chOff x="4540250" y="1207717"/>
            <a:chExt cx="4876801" cy="191648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0250" y="1207717"/>
              <a:ext cx="4876800" cy="160972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/>
            <a:srcRect r="7029" b="10540"/>
            <a:stretch/>
          </p:blipFill>
          <p:spPr>
            <a:xfrm>
              <a:off x="4555393" y="2817442"/>
              <a:ext cx="4861658" cy="306758"/>
            </a:xfrm>
            <a:prstGeom prst="rect">
              <a:avLst/>
            </a:prstGeom>
          </p:spPr>
        </p:pic>
      </p:grpSp>
      <p:sp>
        <p:nvSpPr>
          <p:cNvPr id="11" name="위로 굽은 화살표 10"/>
          <p:cNvSpPr/>
          <p:nvPr/>
        </p:nvSpPr>
        <p:spPr>
          <a:xfrm rot="10800000">
            <a:off x="1873250" y="4648199"/>
            <a:ext cx="990600" cy="635737"/>
          </a:xfrm>
          <a:prstGeom prst="bentUpArrow">
            <a:avLst>
              <a:gd name="adj1" fmla="val 9911"/>
              <a:gd name="adj2" fmla="val 15237"/>
              <a:gd name="adj3" fmla="val 2943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07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알고리즘">
      <a:majorFont>
        <a:latin typeface="Arial"/>
        <a:ea typeface="한컴 윤고딕 240"/>
        <a:cs typeface=""/>
      </a:majorFont>
      <a:minorFont>
        <a:latin typeface="Bodoni MT"/>
        <a:ea typeface="한컴 윤고딕 230"/>
        <a:cs typeface="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4448</TotalTime>
  <Words>685</Words>
  <Application>Microsoft Office PowerPoint</Application>
  <PresentationFormat>사용자 지정</PresentationFormat>
  <Paragraphs>123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맑은 고딕</vt:lpstr>
      <vt:lpstr>바탕</vt:lpstr>
      <vt:lpstr>한컴 윤고딕 230</vt:lpstr>
      <vt:lpstr>한컴 윤고딕 240</vt:lpstr>
      <vt:lpstr>함초롬바탕</vt:lpstr>
      <vt:lpstr>Arial</vt:lpstr>
      <vt:lpstr>Bodoni MT</vt:lpstr>
      <vt:lpstr>Wingdings</vt:lpstr>
      <vt:lpstr>Wingdings 2</vt:lpstr>
      <vt:lpstr>New_Education03</vt:lpstr>
      <vt:lpstr>데이터 구조</vt:lpstr>
      <vt:lpstr>목차</vt:lpstr>
      <vt:lpstr>리스트 ADT(1/2)</vt:lpstr>
      <vt:lpstr>리스트 ADT(2/2)</vt:lpstr>
      <vt:lpstr>배열 리스트: 리스트 구조</vt:lpstr>
      <vt:lpstr>배열을 이용한 리스트의 함수(1/3)</vt:lpstr>
      <vt:lpstr>배열을 이용한 리스트의 함수(2/3)</vt:lpstr>
      <vt:lpstr>배열을 이용한 리스트의 함수(3/3)</vt:lpstr>
      <vt:lpstr>배열을 이용한 리스트의 활용: 박스오피스(1/4)</vt:lpstr>
      <vt:lpstr>배열을 이용한 리스트의 활용: 박스오피스(2/4)</vt:lpstr>
      <vt:lpstr>배열을 이용한 리스트의 활용: 박스오피스(3/4)</vt:lpstr>
      <vt:lpstr>배열을 이용한 리스트의 활용: 박스오피스(4/4)</vt:lpstr>
      <vt:lpstr>연결된 리스트: 리스트 구조</vt:lpstr>
      <vt:lpstr>연결리스트를 이용한 리스트의 함수(1/4)</vt:lpstr>
      <vt:lpstr>연결리스트를 이용한 리스트의 함수(2/4)</vt:lpstr>
      <vt:lpstr>연결리스트를 이용한 리스트의 함수(3/4)</vt:lpstr>
      <vt:lpstr>연결리스트를 이용한 리스트의 함수(4/4)</vt:lpstr>
      <vt:lpstr>연결리스트를 이용한 리스트의 활용: 박스오피스(1/10)</vt:lpstr>
      <vt:lpstr>연결리스트를 이용한 리스트의 활용: 박스오피스(2/10)</vt:lpstr>
      <vt:lpstr>연결리스트를 이용한 리스트의 활용: 박스오피스(3/10)</vt:lpstr>
      <vt:lpstr>연결리스트를 이용한 리스트의 활용: 박스오피스(4/10)</vt:lpstr>
      <vt:lpstr>연결리스트를 이용한 리스트의 활용: 박스오피스(5/10)</vt:lpstr>
      <vt:lpstr>연결리스트를 이용한 리스트의 활용: 박스오피스(6/10)</vt:lpstr>
      <vt:lpstr>연결리스트를 이용한 리스트의 활용: 박스오피스(7/10)</vt:lpstr>
      <vt:lpstr>연결리스트를 이용한 리스트의 활용: 박스오피스(8/10)</vt:lpstr>
      <vt:lpstr>연결리스트를 이용한 리스트의 활용: 박스오피스(9/10)</vt:lpstr>
      <vt:lpstr>연결리스트를 이용한 리스트의 활용: 박스오피스(10/10)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Macdang</dc:creator>
  <cp:lastModifiedBy>이형원</cp:lastModifiedBy>
  <cp:revision>260</cp:revision>
  <dcterms:created xsi:type="dcterms:W3CDTF">2015-01-27T22:04:10Z</dcterms:created>
  <dcterms:modified xsi:type="dcterms:W3CDTF">2020-04-20T10:53:28Z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2015-01-14T00:00:00Z</vt:filetime>
  </property>
  <property fmtid="{D5CDD505-2E9C-101B-9397-08002B2CF9AE}" pid="3" name="LastSaved">
    <vt:filetime>2015-01-27T00:00:00Z</vt:filetime>
  </property>
</Properties>
</file>