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9"/>
  </p:notesMasterIdLst>
  <p:sldIdLst>
    <p:sldId id="649" r:id="rId2"/>
    <p:sldId id="650" r:id="rId3"/>
    <p:sldId id="652" r:id="rId4"/>
    <p:sldId id="703" r:id="rId5"/>
    <p:sldId id="722" r:id="rId6"/>
    <p:sldId id="723" r:id="rId7"/>
    <p:sldId id="668" r:id="rId8"/>
    <p:sldId id="670" r:id="rId9"/>
    <p:sldId id="704" r:id="rId10"/>
    <p:sldId id="705" r:id="rId11"/>
    <p:sldId id="724" r:id="rId12"/>
    <p:sldId id="725" r:id="rId13"/>
    <p:sldId id="624" r:id="rId14"/>
    <p:sldId id="671" r:id="rId15"/>
    <p:sldId id="726" r:id="rId16"/>
    <p:sldId id="709" r:id="rId17"/>
    <p:sldId id="712" r:id="rId18"/>
    <p:sldId id="727" r:id="rId19"/>
    <p:sldId id="716" r:id="rId20"/>
    <p:sldId id="728" r:id="rId21"/>
    <p:sldId id="715" r:id="rId22"/>
    <p:sldId id="729" r:id="rId23"/>
    <p:sldId id="717" r:id="rId24"/>
    <p:sldId id="718" r:id="rId25"/>
    <p:sldId id="719" r:id="rId26"/>
    <p:sldId id="720" r:id="rId27"/>
    <p:sldId id="721" r:id="rId28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80" y="96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4/16/2021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7 </a:t>
            </a:r>
          </a:p>
          <a:p>
            <a:pPr algn="ctr"/>
            <a:r>
              <a:rPr lang="ko-KR" altLang="en-US" sz="32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스택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(3/4)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475941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예외 처리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방법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1)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예외 상황이 발생하지 않도록 미연에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방지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방법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예외 상황이 발생하도록 허용하되 예외 발생 시 처리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86" y="3211923"/>
            <a:ext cx="4810125" cy="2562225"/>
          </a:xfrm>
          <a:prstGeom prst="rect">
            <a:avLst/>
          </a:prstGeom>
        </p:spPr>
      </p:pic>
      <p:sp>
        <p:nvSpPr>
          <p:cNvPr id="10" name="타원형 설명선 9"/>
          <p:cNvSpPr/>
          <p:nvPr/>
        </p:nvSpPr>
        <p:spPr>
          <a:xfrm>
            <a:off x="882650" y="3269356"/>
            <a:ext cx="1143000" cy="471687"/>
          </a:xfrm>
          <a:prstGeom prst="wedgeEllipseCallout">
            <a:avLst>
              <a:gd name="adj1" fmla="val 103917"/>
              <a:gd name="adj2" fmla="val 75964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방법 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(4/4)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532"/>
          <a:stretch/>
        </p:blipFill>
        <p:spPr>
          <a:xfrm>
            <a:off x="56938" y="1107338"/>
            <a:ext cx="5092912" cy="64008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322489" y="2895600"/>
            <a:ext cx="4449396" cy="3444187"/>
            <a:chOff x="5530850" y="3672984"/>
            <a:chExt cx="4449396" cy="34441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2479"/>
            <a:stretch/>
          </p:blipFill>
          <p:spPr>
            <a:xfrm>
              <a:off x="5530850" y="3672984"/>
              <a:ext cx="4449396" cy="6762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1032" r="1"/>
            <a:stretch/>
          </p:blipFill>
          <p:spPr>
            <a:xfrm>
              <a:off x="5530850" y="4231096"/>
              <a:ext cx="4449396" cy="2886075"/>
            </a:xfrm>
            <a:prstGeom prst="rect">
              <a:avLst/>
            </a:prstGeom>
          </p:spPr>
        </p:pic>
      </p:grpSp>
      <p:sp>
        <p:nvSpPr>
          <p:cNvPr id="13" name="타원형 설명선 12"/>
          <p:cNvSpPr/>
          <p:nvPr/>
        </p:nvSpPr>
        <p:spPr>
          <a:xfrm>
            <a:off x="5988050" y="1653426"/>
            <a:ext cx="1143000" cy="471687"/>
          </a:xfrm>
          <a:prstGeom prst="wedgeEllipseCallout">
            <a:avLst>
              <a:gd name="adj1" fmla="val -110698"/>
              <a:gd name="adj2" fmla="val 85284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방법 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연결된 </a:t>
            </a:r>
            <a:r>
              <a:rPr lang="ko-KR" altLang="en-US" dirty="0" err="1" smtClean="0">
                <a:solidFill>
                  <a:srgbClr val="231F20"/>
                </a:solidFill>
                <a:latin typeface="바탕"/>
                <a:cs typeface="바탕"/>
              </a:rPr>
              <a:t>스택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(1/2)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214623"/>
            <a:ext cx="8437278" cy="61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연결된 </a:t>
            </a:r>
            <a:r>
              <a:rPr lang="ko-KR" altLang="en-US" dirty="0" err="1" smtClean="0">
                <a:solidFill>
                  <a:srgbClr val="231F20"/>
                </a:solidFill>
                <a:latin typeface="바탕"/>
                <a:cs typeface="바탕"/>
              </a:rPr>
              <a:t>스택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</a:t>
            </a:r>
            <a:r>
              <a:rPr lang="en-US" altLang="ko-KR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(2/2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752600"/>
            <a:ext cx="5619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1/3)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038225"/>
            <a:ext cx="85153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219200"/>
            <a:ext cx="8524875" cy="398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0" y="3534508"/>
            <a:ext cx="3456732" cy="16582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5269402"/>
            <a:ext cx="7864522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연결리스트를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663087"/>
            <a:ext cx="8496300" cy="70770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21" y="4038600"/>
            <a:ext cx="5389331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146086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식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(expression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연산자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(operator)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피연산자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(operand)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구성된 프로그래밍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단위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계산에 관한 연산자 규칙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660567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1.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우선순위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(precedence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우선순위가 더 높은 연산자가 먼저 계산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660567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2.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결합성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(associativity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우선순위가 같은 연산자들의 계산 순서를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결정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33052" marR="21038" lvl="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우방향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결합성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(left-to-right associativity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대부분의 연산자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33052" marR="21038" lvl="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좌방향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결합성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(right-to-left associativity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주소 연산자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&amp;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와 간접 참조 연산자 *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표기법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209800"/>
            <a:ext cx="5638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146086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표기법의 종류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식의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표현과 계산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표기법 연결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식의 표현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사람에게 익숙한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중위식을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식의 계산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먼저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중위식을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후위식으로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변환한 후 바뀐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후위식을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계산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가정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모든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이항 연산자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괄호를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제외한 모든 연산자들은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우방향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결합성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표기법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1760193"/>
            <a:ext cx="7305675" cy="16383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816351" y="1828799"/>
            <a:ext cx="1600200" cy="1524001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4387850" y="3735303"/>
            <a:ext cx="5715000" cy="1075644"/>
          </a:xfrm>
          <a:prstGeom prst="wedgeEllipseCallout">
            <a:avLst>
              <a:gd name="adj1" fmla="val -44027"/>
              <a:gd name="adj2" fmla="val -84272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1.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식에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괄호가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필요 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X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 </a:t>
            </a:r>
            <a:endParaRPr lang="en-US" altLang="ko-KR" dirty="0" smtClean="0">
              <a:solidFill>
                <a:srgbClr val="002060"/>
              </a:solidFill>
              <a:cs typeface="함초롬바탕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2.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연산자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우선순위를 신경 쓰지 않고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계산</a:t>
            </a:r>
            <a:endParaRPr lang="en-US" altLang="ko-KR" dirty="0" smtClean="0">
              <a:solidFill>
                <a:srgbClr val="002060"/>
              </a:solidFill>
              <a:cs typeface="함초롬바탕"/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3. </a:t>
            </a:r>
            <a:r>
              <a:rPr lang="ko-KR" altLang="en-US" dirty="0" smtClean="0">
                <a:solidFill>
                  <a:srgbClr val="002060"/>
                </a:solidFill>
              </a:rPr>
              <a:t>왼쪽에서 </a:t>
            </a:r>
            <a:r>
              <a:rPr lang="ko-KR" altLang="en-US" dirty="0">
                <a:solidFill>
                  <a:srgbClr val="002060"/>
                </a:solidFill>
              </a:rPr>
              <a:t>오른쪽으로 읽어가면서 </a:t>
            </a:r>
            <a:r>
              <a:rPr lang="ko-KR" altLang="en-US" dirty="0" smtClean="0">
                <a:solidFill>
                  <a:srgbClr val="002060"/>
                </a:solidFill>
              </a:rPr>
              <a:t>계산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60"/>
            <a:ext cx="9601199" cy="1933140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수작업으로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중위식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후위식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45577" marR="21038" lvl="1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1.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중위식을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 우선순위에 따라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괄호로 묶음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5577" marR="21038" lvl="1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2.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연산자를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대응하는 오른쪽 괄호와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바꿈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5577" marR="21038" lvl="1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3.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남은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괄호를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제거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중위식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(1/6)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607050" y="1191060"/>
            <a:ext cx="4548188" cy="4724400"/>
            <a:chOff x="2887662" y="2219325"/>
            <a:chExt cx="4548188" cy="47244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7662" y="2219325"/>
              <a:ext cx="4524375" cy="33337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r="6739"/>
            <a:stretch/>
          </p:blipFill>
          <p:spPr>
            <a:xfrm>
              <a:off x="2887662" y="5553075"/>
              <a:ext cx="4548188" cy="1390650"/>
            </a:xfrm>
            <a:prstGeom prst="rect">
              <a:avLst/>
            </a:prstGeom>
          </p:spPr>
        </p:pic>
      </p:grpSp>
      <p:sp>
        <p:nvSpPr>
          <p:cNvPr id="12" name="내용 개체 틀 4"/>
          <p:cNvSpPr txBox="1">
            <a:spLocks/>
          </p:cNvSpPr>
          <p:nvPr/>
        </p:nvSpPr>
        <p:spPr bwMode="gray">
          <a:xfrm>
            <a:off x="394067" y="3304641"/>
            <a:ext cx="5136783" cy="264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중위식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후위식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알고리즘의 핵심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피연산자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순서는 동일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피연산자를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만나면 그대로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후위식에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포함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우선순위에 따라 연산자의 순서와 위치가 달라짐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함초롬바탕"/>
                <a:cs typeface="함초롬바탕"/>
              </a:rPr>
              <a:t>먼저 계산해야 하는 연산자가 먼저 등장</a:t>
            </a:r>
            <a:endParaRPr lang="en-US" altLang="ko-KR" dirty="0" smtClean="0">
              <a:solidFill>
                <a:srgbClr val="C00000"/>
              </a:solidFill>
              <a:latin typeface="함초롬바탕"/>
              <a:cs typeface="함초롬바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8650" y="4895407"/>
            <a:ext cx="163635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045450" y="4901269"/>
            <a:ext cx="163635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5216" y="5274628"/>
            <a:ext cx="163635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27267" y="5239854"/>
            <a:ext cx="163635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29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5050" y="1219200"/>
            <a:ext cx="8001000" cy="5666941"/>
          </a:xfrm>
        </p:spPr>
        <p:txBody>
          <a:bodyPr>
            <a:normAutofit fontScale="92500" lnSpcReduction="20000"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7.1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ADT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7.1.1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기본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개념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7.1.2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시스템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7.2.1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구조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7.2.2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함수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연결된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7.3.1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구조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7.3.2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함수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7.4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스택의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활용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식의 계산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7.4.1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식의 표기법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7.4.2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중위식을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후위식으로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변환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7.4.3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후위식의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계산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428941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연산자 처리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중위식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연산자를 만나는 순간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뒤에 나올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지도 모르는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연산자보다 먼저 계산되어야 할지 아닐지 알 방법이 없으므로 다음 연산자가 등장할 때까지 어딘가에 연산자를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이후 다음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연산자를 만났을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때 처리 방법 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660567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① 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연산자의 우선순위가 다음 연산자보다 높은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33052" marR="21038" lvl="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저장된 연산자를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후위식에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포함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  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a * b +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c</a:t>
            </a:r>
          </a:p>
          <a:p>
            <a:pPr marL="660567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② 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연산자의 우선순위가 다음 연산자와 같은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33052" marR="21038" lvl="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우방향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결합성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저장된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연산자를 </a:t>
            </a:r>
            <a:r>
              <a:rPr lang="ko-KR" altLang="en-US" dirty="0" err="1">
                <a:solidFill>
                  <a:srgbClr val="231F20"/>
                </a:solidFill>
                <a:cs typeface="함초롬바탕"/>
              </a:rPr>
              <a:t>후위식에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포함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.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a + b -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c</a:t>
            </a:r>
          </a:p>
          <a:p>
            <a:pPr marL="660567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③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연산자의 우선순위가 다음 연산자보다 낮은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33052" marR="21038" lvl="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두 연산자 모두 저장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(why?). 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a + b *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c  </a:t>
            </a:r>
          </a:p>
          <a:p>
            <a:pPr marL="1433052" marR="21038" lvl="3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나중에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저장된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연산자가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후위식에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먼저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포함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연산자를 </a:t>
            </a:r>
            <a:r>
              <a:rPr lang="ko-KR" altLang="en-US" dirty="0" err="1">
                <a:solidFill>
                  <a:srgbClr val="C0000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C0000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저장</a:t>
            </a:r>
            <a:endParaRPr lang="en-US" altLang="ko-KR" dirty="0" smtClean="0">
              <a:solidFill>
                <a:srgbClr val="C00000"/>
              </a:solidFill>
              <a:latin typeface="+mn-lt"/>
              <a:cs typeface="함초롬바탕"/>
            </a:endParaRPr>
          </a:p>
          <a:p>
            <a:pPr marL="660567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※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①, ②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의 경우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중위식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연산자와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top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연산자 비교를 반복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시작과 끝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맨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처음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연산자는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우선순위를 비교할 연산자가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없으므로 무조건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push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중위식의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끝에 도달하면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남아 있는 연산자를 차례로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pop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중위식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9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중위식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(3/6)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098141"/>
            <a:ext cx="8496300" cy="3876675"/>
          </a:xfrm>
          <a:prstGeom prst="rect">
            <a:avLst/>
          </a:prstGeom>
        </p:spPr>
      </p:pic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349250" y="5069498"/>
            <a:ext cx="9601199" cy="2398102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괄호 처리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가 나타나면 무조건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저장하고 매칭되는 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가 나올 때까지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변환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과정을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적용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 But,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저장된 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의 우선순위가 높기 때문에 다음에 만나는 어떤 연산자도 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를 제외하고는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저장할 수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없음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가 저장된 이후에는 마치 비어 있는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스택처럼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보이도록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안 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의 우선순위를 가장 낮게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설정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45577" marR="21038" lvl="1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     ‘)’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를 만나게 되면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스택에서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(’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를 만날 때까지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저장된 연산자들을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모두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후위식에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포함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2672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중위식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211406"/>
            <a:ext cx="8477250" cy="6076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49" y="1162616"/>
            <a:ext cx="8615725" cy="62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중위식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(5/6)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106881"/>
            <a:ext cx="85248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중위식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(6/6)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87437" y="160527"/>
            <a:ext cx="8124825" cy="7518604"/>
            <a:chOff x="654050" y="1082471"/>
            <a:chExt cx="8505825" cy="812820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0" y="2362200"/>
              <a:ext cx="8505825" cy="68484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574" y="1082471"/>
              <a:ext cx="8486775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b="42384"/>
          <a:stretch/>
        </p:blipFill>
        <p:spPr>
          <a:xfrm>
            <a:off x="5607050" y="3337500"/>
            <a:ext cx="4524375" cy="1920786"/>
          </a:xfrm>
          <a:prstGeom prst="rect">
            <a:avLst/>
          </a:prstGeom>
        </p:spPr>
      </p:pic>
      <p:sp>
        <p:nvSpPr>
          <p:cNvPr id="20" name="내용 개체 틀 4"/>
          <p:cNvSpPr>
            <a:spLocks noGrp="1"/>
          </p:cNvSpPr>
          <p:nvPr>
            <p:ph idx="1"/>
          </p:nvPr>
        </p:nvSpPr>
        <p:spPr>
          <a:xfrm>
            <a:off x="349251" y="1191059"/>
            <a:ext cx="9601199" cy="1399741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핵심 알고리즘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왼쪽에서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오른쪽으로 읽어 가면서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피연산자이면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저장하고 연산자이면 저장된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피연산자를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필요한 만큼 가져와서 연산을 실행하고 다시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21" name="내용 개체 틀 4"/>
          <p:cNvSpPr txBox="1">
            <a:spLocks/>
          </p:cNvSpPr>
          <p:nvPr/>
        </p:nvSpPr>
        <p:spPr bwMode="gray">
          <a:xfrm>
            <a:off x="358531" y="2736206"/>
            <a:ext cx="5019919" cy="3525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revisit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[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예제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7.1]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우선순위가 높은 연산자일수록 가까운 오른쪽 괄호와 대치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먼저 실행되는 연산의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피연산자일수록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연산자의 왼쪽에 가깝게 등장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먼저 연산되는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피연산자일수록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나중에 등장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596193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lt"/>
                <a:cs typeface="함초롬바탕"/>
              </a:rPr>
              <a:t>피연산자를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lt"/>
                <a:cs typeface="함초롬바탕"/>
              </a:rPr>
              <a:t>스택에</a:t>
            </a:r>
            <a:r>
              <a:rPr lang="en-US" altLang="ko-KR" dirty="0" smtClean="0">
                <a:solidFill>
                  <a:srgbClr val="C0000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저장</a:t>
            </a:r>
            <a:endParaRPr lang="en-US" altLang="ko-KR" dirty="0" smtClean="0">
              <a:solidFill>
                <a:srgbClr val="C00000"/>
              </a:solidFill>
              <a:latin typeface="+mn-lt"/>
              <a:cs typeface="함초롬바탕"/>
            </a:endParaRPr>
          </a:p>
        </p:txBody>
      </p:sp>
      <p:sp>
        <p:nvSpPr>
          <p:cNvPr id="22" name="내용 개체 틀 4"/>
          <p:cNvSpPr txBox="1">
            <a:spLocks/>
          </p:cNvSpPr>
          <p:nvPr/>
        </p:nvSpPr>
        <p:spPr bwMode="gray">
          <a:xfrm>
            <a:off x="349250" y="6261889"/>
            <a:ext cx="9601199" cy="97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sz="2400" dirty="0" err="1" smtClean="0">
                <a:solidFill>
                  <a:srgbClr val="231F20"/>
                </a:solidFill>
                <a:latin typeface="+mn-lt"/>
                <a:cs typeface="함초롬바탕"/>
              </a:rPr>
              <a:t>중위식을</a:t>
            </a:r>
            <a:r>
              <a:rPr lang="ko-KR" altLang="en-US" sz="24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2400" dirty="0" err="1" smtClean="0">
                <a:solidFill>
                  <a:srgbClr val="231F20"/>
                </a:solidFill>
                <a:latin typeface="+mn-lt"/>
                <a:cs typeface="함초롬바탕"/>
              </a:rPr>
              <a:t>후위식으로</a:t>
            </a:r>
            <a:r>
              <a:rPr lang="ko-KR" altLang="en-US" sz="2400" dirty="0" smtClean="0">
                <a:solidFill>
                  <a:srgbClr val="231F20"/>
                </a:solidFill>
                <a:latin typeface="+mn-lt"/>
                <a:cs typeface="함초롬바탕"/>
              </a:rPr>
              <a:t> 변환할 때는 연산자를 </a:t>
            </a:r>
            <a:r>
              <a:rPr lang="ko-KR" altLang="en-US" sz="2400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sz="2400" dirty="0" smtClean="0">
                <a:solidFill>
                  <a:srgbClr val="231F20"/>
                </a:solidFill>
                <a:latin typeface="+mn-lt"/>
                <a:cs typeface="함초롬바탕"/>
              </a:rPr>
              <a:t> 저장하고 </a:t>
            </a:r>
            <a:r>
              <a:rPr lang="ko-KR" altLang="en-US" sz="2400" dirty="0" err="1" smtClean="0">
                <a:solidFill>
                  <a:srgbClr val="231F20"/>
                </a:solidFill>
                <a:latin typeface="+mn-lt"/>
                <a:cs typeface="함초롬바탕"/>
              </a:rPr>
              <a:t>후위식을</a:t>
            </a:r>
            <a:r>
              <a:rPr lang="ko-KR" altLang="en-US" sz="2400" dirty="0" smtClean="0">
                <a:solidFill>
                  <a:srgbClr val="231F20"/>
                </a:solidFill>
                <a:latin typeface="+mn-lt"/>
                <a:cs typeface="함초롬바탕"/>
              </a:rPr>
              <a:t> 계산할 때는 반대로 </a:t>
            </a:r>
            <a:r>
              <a:rPr lang="ko-KR" altLang="en-US" sz="2400" dirty="0" err="1" smtClean="0">
                <a:solidFill>
                  <a:srgbClr val="231F20"/>
                </a:solidFill>
                <a:latin typeface="+mn-lt"/>
                <a:cs typeface="함초롬바탕"/>
              </a:rPr>
              <a:t>피연산자를</a:t>
            </a:r>
            <a:r>
              <a:rPr lang="ko-KR" altLang="en-US" sz="24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2400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sz="2400" dirty="0" smtClean="0">
                <a:solidFill>
                  <a:srgbClr val="231F20"/>
                </a:solidFill>
                <a:latin typeface="+mn-lt"/>
                <a:cs typeface="함초롬바탕"/>
              </a:rPr>
              <a:t> 저장</a:t>
            </a:r>
            <a:endParaRPr lang="en-US" altLang="ko-KR" sz="2400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7957" y="4838951"/>
            <a:ext cx="961293" cy="419335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371600"/>
            <a:ext cx="8448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후위식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54" y="0"/>
            <a:ext cx="8055991" cy="772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674" y="1159835"/>
            <a:ext cx="1295547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4142941"/>
          </a:xfrm>
        </p:spPr>
        <p:txBody>
          <a:bodyPr>
            <a:normAutofit fontScale="92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스택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(stack)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특별한 삽입과 삭제 연산을 사용하는 선형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리스트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일렬로 쌓아놓은 더미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일상생활에서의 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쌓아놓은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빈 접시 더미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탄창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쌓여진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책들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도시락 김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쌈무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특징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C00000"/>
                </a:solidFill>
                <a:latin typeface="+mn-lt"/>
                <a:cs typeface="함초롬바탕"/>
              </a:rPr>
              <a:t>후입선출</a:t>
            </a:r>
            <a:r>
              <a:rPr lang="ko-KR" altLang="en-US" dirty="0">
                <a:solidFill>
                  <a:srgbClr val="C00000"/>
                </a:solidFill>
                <a:latin typeface="+mn-lt"/>
                <a:cs typeface="함초롬바탕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+mn-lt"/>
                <a:cs typeface="함초롬바탕"/>
              </a:rPr>
              <a:t>(LIFO: Last-In First-Out)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또는 선입후출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(First-In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Last-Out)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바닥이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막혀있음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스택의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삽입과 삭제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8" y="5334000"/>
            <a:ext cx="9376461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4913050"/>
            <a:ext cx="9601199" cy="2595089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프로그래밍에서의 사용 예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취해진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행동 또는 입력 순서의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역순이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필요한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문제를 해결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워드 프로세서나 프로그램 편집기의 되돌리기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(undo)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기능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읽은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문자열을 거꾸로 출력하는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십진수를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이진수로 바꾸어주는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미로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찾기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연결리스트의 순서를 역순으로 만드는 함수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ADT(2/2)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152983"/>
            <a:ext cx="8477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209741"/>
          </a:xfrm>
        </p:spPr>
        <p:txBody>
          <a:bodyPr>
            <a:normAutofit fontScale="925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프로그램 실행과 시스템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스택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운영 체제는 시스템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(system stack)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을 이용하여 함수 호출을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처리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함수가 호출될 때마다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시스템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그 함수를 위한 영역인 </a:t>
            </a:r>
            <a:r>
              <a:rPr lang="ko-KR" altLang="en-US" dirty="0" err="1">
                <a:solidFill>
                  <a:srgbClr val="C0000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>
                <a:solidFill>
                  <a:srgbClr val="C00000"/>
                </a:solidFill>
                <a:latin typeface="+mn-lt"/>
                <a:cs typeface="함초롬바탕"/>
              </a:rPr>
              <a:t> 프레임</a:t>
            </a:r>
            <a:r>
              <a:rPr lang="en-US" altLang="ko-KR" dirty="0" smtClean="0">
                <a:solidFill>
                  <a:srgbClr val="C00000"/>
                </a:solidFill>
                <a:latin typeface="+mn-lt"/>
                <a:cs typeface="함초롬바탕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활성 레코드</a:t>
            </a:r>
            <a:r>
              <a:rPr lang="en-US" altLang="ko-KR" dirty="0" smtClean="0">
                <a:solidFill>
                  <a:srgbClr val="C00000"/>
                </a:solidFill>
                <a:latin typeface="+mn-lt"/>
                <a:cs typeface="함초롬바탕"/>
              </a:rPr>
              <a:t>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push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되고 함수가 종료할 때마다 그 함수의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프레임이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pop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됨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프레임 정보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해당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함수에서 사용하는 매개변수와 지역변수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해당 함수가 종료했을 때 이전 함수로 되돌아가기 위한 복귀주소 등이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대표적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함수를 호출하거나 종료할 때마다 시스템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스택이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변경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596193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같은 작업이면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반복문보다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순환 함수가 성능에서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불리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</a:t>
            </a:r>
          </a:p>
          <a:p>
            <a:pPr marL="596193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    순환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호출이 이루어질 때마다 계속 시스템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프레임을 쌓아야 하고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  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596193" marR="21038" lvl="2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최종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결과를 얻기 위해서는 모든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프레임을 제거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시스템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7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시스템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098141"/>
            <a:ext cx="9601200" cy="61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58" y="1371600"/>
            <a:ext cx="5191125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1" y="3886200"/>
            <a:ext cx="9943438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123950"/>
            <a:ext cx="8486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배열을 이용한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스택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0"/>
            <a:ext cx="808871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5072</TotalTime>
  <Words>996</Words>
  <Application>Microsoft Office PowerPoint</Application>
  <PresentationFormat>사용자 지정</PresentationFormat>
  <Paragraphs>184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Wingdings</vt:lpstr>
      <vt:lpstr>Wingdings 2</vt:lpstr>
      <vt:lpstr>New_Education03</vt:lpstr>
      <vt:lpstr>데이터 구조</vt:lpstr>
      <vt:lpstr>목차</vt:lpstr>
      <vt:lpstr>스택 ADT(1/2)</vt:lpstr>
      <vt:lpstr>스택 ADT(2/2)</vt:lpstr>
      <vt:lpstr>시스템 스택(1/2)</vt:lpstr>
      <vt:lpstr>시스템 스택(2/2)</vt:lpstr>
      <vt:lpstr>배열 스택: 구조</vt:lpstr>
      <vt:lpstr>배열을 이용한 스택 함수(1/4)</vt:lpstr>
      <vt:lpstr>배열을 이용한 스택 함수(2/4)</vt:lpstr>
      <vt:lpstr>배열을 이용한 스택 함수(3/4)</vt:lpstr>
      <vt:lpstr>배열을 이용한 스택 함수(4/4)</vt:lpstr>
      <vt:lpstr>연결된 스택: 구조(1/2)</vt:lpstr>
      <vt:lpstr>연결된 스택: 구조(2/2)</vt:lpstr>
      <vt:lpstr>연결리스트를 이용한 스택 함수(1/3)</vt:lpstr>
      <vt:lpstr>연결리스트를 이용한 스택 함수(2/3)</vt:lpstr>
      <vt:lpstr>연결리스트를 이용한 스택 함수(3/3)</vt:lpstr>
      <vt:lpstr>식의 계산: 표기법(1/2)</vt:lpstr>
      <vt:lpstr>식의 계산: 표기법(2/2)</vt:lpstr>
      <vt:lpstr>식의 계산: 중위식후위식(1/6)</vt:lpstr>
      <vt:lpstr>식의 계산: 중위식후위식(2/6)</vt:lpstr>
      <vt:lpstr>식의 계산: 중위식후위식(3/6)</vt:lpstr>
      <vt:lpstr>식의 계산: 중위식후위식(4/6)</vt:lpstr>
      <vt:lpstr>식의 계산: 중위식후위식(5/6)</vt:lpstr>
      <vt:lpstr>식의 계산: 중위식후위식(6/6)</vt:lpstr>
      <vt:lpstr>식의 계산: 후위식 계산(1/3)</vt:lpstr>
      <vt:lpstr>식의 계산: 후위식 계산(2/3)</vt:lpstr>
      <vt:lpstr>식의 계산: 후위식 계산(3/3)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이형원</cp:lastModifiedBy>
  <cp:revision>291</cp:revision>
  <dcterms:created xsi:type="dcterms:W3CDTF">2015-01-27T22:04:10Z</dcterms:created>
  <dcterms:modified xsi:type="dcterms:W3CDTF">2021-04-16T05:03:23Z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