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23"/>
  </p:notesMasterIdLst>
  <p:sldIdLst>
    <p:sldId id="649" r:id="rId2"/>
    <p:sldId id="650" r:id="rId3"/>
    <p:sldId id="652" r:id="rId4"/>
    <p:sldId id="703" r:id="rId5"/>
    <p:sldId id="668" r:id="rId6"/>
    <p:sldId id="670" r:id="rId7"/>
    <p:sldId id="704" r:id="rId8"/>
    <p:sldId id="705" r:id="rId9"/>
    <p:sldId id="724" r:id="rId10"/>
    <p:sldId id="730" r:id="rId11"/>
    <p:sldId id="725" r:id="rId12"/>
    <p:sldId id="671" r:id="rId13"/>
    <p:sldId id="726" r:id="rId14"/>
    <p:sldId id="709" r:id="rId15"/>
    <p:sldId id="712" r:id="rId16"/>
    <p:sldId id="731" r:id="rId17"/>
    <p:sldId id="727" r:id="rId18"/>
    <p:sldId id="732" r:id="rId19"/>
    <p:sldId id="716" r:id="rId20"/>
    <p:sldId id="733" r:id="rId21"/>
    <p:sldId id="728" r:id="rId22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41" y="62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6B05-6E3F-44AD-9AFE-D77F0DB88164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0801-45D3-4E6F-A4B7-5BB239D94531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D5A272D-426D-4F12-9FEF-124C4A626F90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EC4EA065-AC1B-45EF-8675-F7295920A990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EDA3-1B6A-4844-B3F0-0445BEB14E97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F41C-F42E-4861-8D9F-0E2874A2FB31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218-7693-42D8-8E80-8FB71C2E0229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CA84-4C7D-4D85-9D88-B5E08AAD4591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A70-04C6-44B1-A656-92A117152B33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39A-ECB6-4A45-992A-C9525751F2D2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471-2547-4B76-AC6D-CAFA1CC46BFC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A24F-BCAA-469F-ABED-9B678C383410}" type="datetime1">
              <a:rPr lang="en-US" altLang="ko-KR" smtClean="0"/>
              <a:t>3/29/2019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8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큐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큐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원형 큐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(4/4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0" y="304800"/>
            <a:ext cx="8505092" cy="7255284"/>
            <a:chOff x="292100" y="466725"/>
            <a:chExt cx="8505092" cy="725528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" y="466725"/>
              <a:ext cx="8496300" cy="57054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892" y="6140859"/>
              <a:ext cx="8496300" cy="158115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1582"/>
          <a:stretch/>
        </p:blipFill>
        <p:spPr>
          <a:xfrm>
            <a:off x="4965700" y="2046649"/>
            <a:ext cx="5334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연결된 큐</a:t>
            </a:r>
            <a:r>
              <a:rPr lang="en-US" altLang="ko-KR" dirty="0" smtClean="0">
                <a:solidFill>
                  <a:srgbClr val="231F20"/>
                </a:solidFill>
                <a:latin typeface="바탕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바탕"/>
                <a:cs typeface="바탕"/>
              </a:rPr>
              <a:t>구조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517"/>
          <a:stretch/>
        </p:blipFill>
        <p:spPr>
          <a:xfrm>
            <a:off x="2101850" y="4487008"/>
            <a:ext cx="5876925" cy="3250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5" y="1098141"/>
            <a:ext cx="8094663" cy="29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연결된 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75519" y="1013664"/>
            <a:ext cx="8348662" cy="6662536"/>
            <a:chOff x="797658" y="1219200"/>
            <a:chExt cx="8467725" cy="686679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50" y="1219200"/>
              <a:ext cx="8458200" cy="962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58" y="2104292"/>
              <a:ext cx="8467725" cy="598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연결된 큐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9385"/>
          <a:stretch/>
        </p:blipFill>
        <p:spPr>
          <a:xfrm>
            <a:off x="1" y="1098141"/>
            <a:ext cx="6826250" cy="4772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86" y="2432254"/>
            <a:ext cx="3282435" cy="20393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609993"/>
            <a:ext cx="9004300" cy="19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연결된 큐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4450" y="30625"/>
            <a:ext cx="8461620" cy="4724400"/>
            <a:chOff x="26865" y="1219200"/>
            <a:chExt cx="8461620" cy="47244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5" y="1219200"/>
              <a:ext cx="8458200" cy="16668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5" y="2743200"/>
              <a:ext cx="8458200" cy="32004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15" y="3687508"/>
            <a:ext cx="3414835" cy="20828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63" y="5053218"/>
            <a:ext cx="7644802" cy="25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192738"/>
          </a:xfrm>
        </p:spPr>
        <p:txBody>
          <a:bodyPr>
            <a:normAutofit lnSpcReduction="10000"/>
          </a:bodyPr>
          <a:lstStyle/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덱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</a:t>
            </a:r>
            <a:r>
              <a:rPr lang="en-US" altLang="ko-KR" dirty="0" err="1" smtClean="0">
                <a:solidFill>
                  <a:srgbClr val="231F20"/>
                </a:solidFill>
                <a:latin typeface="+mn-lt"/>
                <a:cs typeface="함초롬바탕"/>
              </a:rPr>
              <a:t>deque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double-ended queue)</a:t>
            </a: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front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와 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rear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에서 모두 삽입과 삭제가 가능한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양방향 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(1/2)</a:t>
            </a:r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476715"/>
            <a:ext cx="84772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51275"/>
          </a:xfrm>
        </p:spPr>
        <p:txBody>
          <a:bodyPr>
            <a:normAutofit/>
          </a:bodyPr>
          <a:lstStyle/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덱의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 삽입과 삭제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양방향 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(2/2)</a:t>
            </a:r>
            <a:endParaRPr lang="ko-KR" altLang="en-US" dirty="0"/>
          </a:p>
        </p:txBody>
      </p:sp>
      <p:sp>
        <p:nvSpPr>
          <p:cNvPr id="8" name="내용 개체 틀 4"/>
          <p:cNvSpPr txBox="1">
            <a:spLocks/>
          </p:cNvSpPr>
          <p:nvPr/>
        </p:nvSpPr>
        <p:spPr bwMode="gray">
          <a:xfrm>
            <a:off x="340946" y="3609717"/>
            <a:ext cx="9601199" cy="588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덱</a:t>
            </a:r>
            <a:r>
              <a:rPr lang="ko-KR" altLang="en-US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⊃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덱</a:t>
            </a:r>
            <a:r>
              <a:rPr lang="ko-KR" altLang="en-US" dirty="0" smtClean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/>
              </a:rPr>
              <a:t>⊃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스택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321672"/>
            <a:ext cx="7229475" cy="2752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049683"/>
            <a:ext cx="9721850" cy="12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018741"/>
          </a:xfrm>
        </p:spPr>
        <p:txBody>
          <a:bodyPr>
            <a:normAutofit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앞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Symbol" panose="05050102010706020507" pitchFamily="18" charset="2"/>
              </a:rPr>
              <a:t>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뒤에서 삽입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  <a:sym typeface="Symbol" panose="05050102010706020507" pitchFamily="18" charset="2"/>
              </a:rPr>
              <a:t>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삭제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이중 연결리스트 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endParaRPr lang="en-US" altLang="ko-KR" dirty="0">
              <a:solidFill>
                <a:srgbClr val="231F20"/>
              </a:solidFill>
              <a:latin typeface="+mn-lt"/>
              <a:cs typeface="함초롬바탕"/>
              <a:sym typeface="Wingdings" panose="05000000000000000000" pitchFamily="2" charset="2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연결된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273410"/>
            <a:ext cx="6362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연결된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(1/4)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914400"/>
            <a:ext cx="7359650" cy="4977896"/>
            <a:chOff x="0" y="1396795"/>
            <a:chExt cx="7359650" cy="49778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12988"/>
            <a:stretch/>
          </p:blipFill>
          <p:spPr>
            <a:xfrm>
              <a:off x="0" y="1396795"/>
              <a:ext cx="7359650" cy="19335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13003"/>
            <a:stretch/>
          </p:blipFill>
          <p:spPr>
            <a:xfrm>
              <a:off x="9525" y="3260016"/>
              <a:ext cx="7350125" cy="311467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83" y="3036921"/>
            <a:ext cx="2332445" cy="22462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88" y="5542467"/>
            <a:ext cx="6197413" cy="2224071"/>
          </a:xfrm>
          <a:prstGeom prst="rect">
            <a:avLst/>
          </a:prstGeom>
        </p:spPr>
      </p:pic>
      <p:sp>
        <p:nvSpPr>
          <p:cNvPr id="13" name="타원형 설명선 12"/>
          <p:cNvSpPr/>
          <p:nvPr/>
        </p:nvSpPr>
        <p:spPr>
          <a:xfrm>
            <a:off x="6216650" y="2161589"/>
            <a:ext cx="3352800" cy="392921"/>
          </a:xfrm>
          <a:prstGeom prst="wedgeEllipseCallout">
            <a:avLst>
              <a:gd name="adj1" fmla="val -82032"/>
              <a:gd name="adj2" fmla="val 256578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일반 </a:t>
            </a:r>
            <a:r>
              <a:rPr lang="en-US" altLang="ko-KR" dirty="0" err="1" smtClean="0">
                <a:solidFill>
                  <a:srgbClr val="002060"/>
                </a:solidFill>
                <a:cs typeface="함초롬바탕"/>
              </a:rPr>
              <a:t>enqueue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와의 차이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450" y="3385038"/>
            <a:ext cx="5943600" cy="283187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연결된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(2/4)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5163" r="15600"/>
          <a:stretch/>
        </p:blipFill>
        <p:spPr>
          <a:xfrm>
            <a:off x="0" y="51605"/>
            <a:ext cx="7162800" cy="50224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3200400"/>
            <a:ext cx="2698815" cy="261081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5096299"/>
            <a:ext cx="7331603" cy="2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5050" y="1219200"/>
            <a:ext cx="8001000" cy="5666941"/>
          </a:xfrm>
        </p:spPr>
        <p:txBody>
          <a:bodyPr>
            <a:normAutofit fontScale="92500" lnSpcReduction="10000"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큐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ADT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8.1.1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큐의 기본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개념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8.2.1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큐 구조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정의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8.2.2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큐 함수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8.2.3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배열을 이용한 원형 큐 함수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연결된 큐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8.3.1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큐 구조 정의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8.3.2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연결리스트를 이용한 큐 함수 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8.4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덱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양방향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8.4.1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덱의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기본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개념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8.4.2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덱의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구현</a:t>
            </a:r>
            <a:endParaRPr lang="en-US" altLang="ko-KR" dirty="0" smtClean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연결된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(3/4)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71"/>
            <a:ext cx="8029575" cy="4705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50" y="3887517"/>
            <a:ext cx="3249450" cy="26580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950" y="4898465"/>
            <a:ext cx="7602371" cy="2712955"/>
          </a:xfrm>
          <a:prstGeom prst="rect">
            <a:avLst/>
          </a:prstGeom>
        </p:spPr>
      </p:pic>
      <p:sp>
        <p:nvSpPr>
          <p:cNvPr id="15" name="타원형 설명선 14"/>
          <p:cNvSpPr/>
          <p:nvPr/>
        </p:nvSpPr>
        <p:spPr>
          <a:xfrm>
            <a:off x="3528345" y="3766249"/>
            <a:ext cx="3352800" cy="392921"/>
          </a:xfrm>
          <a:prstGeom prst="wedgeEllipseCallout">
            <a:avLst>
              <a:gd name="adj1" fmla="val -67347"/>
              <a:gd name="adj2" fmla="val -101451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일반 </a:t>
            </a:r>
            <a:r>
              <a:rPr lang="en-US" altLang="ko-KR" dirty="0" err="1" smtClean="0">
                <a:solidFill>
                  <a:srgbClr val="002060"/>
                </a:solidFill>
                <a:cs typeface="함초롬바탕"/>
              </a:rPr>
              <a:t>dequeue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와의 차이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7449" y="3253634"/>
            <a:ext cx="6306971" cy="283187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연결된 </a:t>
            </a:r>
            <a:r>
              <a:rPr lang="ko-KR" altLang="en-US" dirty="0" err="1">
                <a:solidFill>
                  <a:srgbClr val="231F20"/>
                </a:solidFill>
                <a:latin typeface="+mj-ea"/>
                <a:cs typeface="바탕"/>
              </a:rPr>
              <a:t>덱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4926130"/>
            <a:ext cx="7504330" cy="258200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5658" y="0"/>
            <a:ext cx="8476274" cy="4685712"/>
            <a:chOff x="0" y="21104"/>
            <a:chExt cx="8476274" cy="468571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104"/>
              <a:ext cx="8467725" cy="40957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9" y="4087691"/>
              <a:ext cx="8467725" cy="6191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3738940"/>
            <a:ext cx="2975090" cy="25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4142941"/>
          </a:xfrm>
        </p:spPr>
        <p:txBody>
          <a:bodyPr>
            <a:normAutofit fontScale="925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큐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(queue)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특별한 삽입과 삭제 연산을 사용하는 선형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리스트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(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무엇을 기다리는 사람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,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자동차 등의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)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줄</a:t>
            </a:r>
            <a:r>
              <a:rPr lang="en-US" altLang="ko-KR" dirty="0" smtClean="0">
                <a:solidFill>
                  <a:srgbClr val="231F20"/>
                </a:solidFill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cs typeface="함초롬바탕"/>
              </a:rPr>
              <a:t>대기행렬</a:t>
            </a:r>
            <a:endParaRPr lang="en-US" altLang="ko-KR" dirty="0" smtClean="0">
              <a:solidFill>
                <a:srgbClr val="231F20"/>
              </a:solidFill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일상생활에서의 예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학교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식당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톨게이트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극장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, </a:t>
            </a:r>
            <a:r>
              <a:rPr lang="ko-KR" altLang="en-US" dirty="0" err="1" smtClean="0">
                <a:solidFill>
                  <a:srgbClr val="231F20"/>
                </a:solidFill>
                <a:latin typeface="+mn-lt"/>
                <a:cs typeface="함초롬바탕"/>
              </a:rPr>
              <a:t>보안검색대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큐의 특징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C00000"/>
                </a:solidFill>
                <a:latin typeface="+mn-lt"/>
                <a:cs typeface="함초롬바탕"/>
              </a:rPr>
              <a:t>선입선출</a:t>
            </a:r>
            <a:r>
              <a:rPr lang="en-US" altLang="ko-KR" dirty="0">
                <a:solidFill>
                  <a:srgbClr val="C00000"/>
                </a:solidFill>
                <a:latin typeface="+mn-lt"/>
                <a:cs typeface="함초롬바탕"/>
              </a:rPr>
              <a:t>(FIFO: First-In First-Out</a:t>
            </a:r>
            <a:r>
              <a:rPr lang="en-US" altLang="ko-KR" dirty="0" smtClean="0">
                <a:solidFill>
                  <a:srgbClr val="C00000"/>
                </a:solidFill>
                <a:latin typeface="+mn-lt"/>
                <a:cs typeface="함초롬바탕"/>
              </a:rPr>
              <a:t>) </a:t>
            </a:r>
            <a:r>
              <a:rPr lang="en-US" altLang="ko-KR" dirty="0" smtClean="0">
                <a:latin typeface="+mn-lt"/>
                <a:cs typeface="함초롬바탕"/>
              </a:rPr>
              <a:t>: </a:t>
            </a:r>
            <a:r>
              <a:rPr lang="ko-KR" altLang="en-US" dirty="0" smtClean="0">
                <a:latin typeface="+mn-lt"/>
                <a:cs typeface="함초롬바탕"/>
              </a:rPr>
              <a:t>새치기 금지</a:t>
            </a:r>
            <a:endParaRPr lang="en-US" altLang="ko-KR" dirty="0">
              <a:latin typeface="+mn-lt"/>
              <a:cs typeface="함초롬바탕"/>
            </a:endParaRPr>
          </a:p>
          <a:p>
            <a:pPr marL="918062" marR="21038" lvl="2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데이터가 줄을 서는 입구와 줄에서 빠져나가는 출구가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다름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큐의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삽입과 삭제</a:t>
            </a:r>
            <a:endParaRPr lang="en-US" altLang="ko-KR" dirty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큐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ADT(1/2)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5" y="5334000"/>
            <a:ext cx="10299700" cy="15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250" y="4913050"/>
            <a:ext cx="9601199" cy="2595089"/>
          </a:xfrm>
        </p:spPr>
        <p:txBody>
          <a:bodyPr>
            <a:normAutofit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프로그래밍에서의 사용 예</a:t>
            </a:r>
            <a:r>
              <a:rPr lang="en-US" altLang="ko-KR" dirty="0" smtClean="0">
                <a:solidFill>
                  <a:srgbClr val="231F20"/>
                </a:solidFill>
                <a:latin typeface="함초롬바탕"/>
                <a:cs typeface="함초롬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함초롬바탕"/>
                <a:cs typeface="함초롬바탕"/>
              </a:rPr>
              <a:t>기다림을 처리해야 하는 곳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err="1">
                <a:solidFill>
                  <a:srgbClr val="231F20"/>
                </a:solidFill>
                <a:latin typeface="+mn-lt"/>
                <a:cs typeface="함초롬바탕"/>
              </a:rPr>
              <a:t>큐잉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 모델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(queuing model)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에 바탕을 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시뮬레이션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경쟁의 대상이 되는 컴퓨팅 자원을 효과적으로 분배해주기 위해서 큐에 기반한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스케줄링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기법을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사용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큐 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ADT(2/2)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5" y="1182913"/>
            <a:ext cx="84963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330589"/>
            <a:ext cx="4924425" cy="225742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3962400"/>
            <a:ext cx="10299700" cy="24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배열 큐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비원형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큐 함수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58850" y="1098141"/>
            <a:ext cx="8105774" cy="6591300"/>
            <a:chOff x="806449" y="990600"/>
            <a:chExt cx="8486775" cy="68961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449" y="990600"/>
              <a:ext cx="8486775" cy="12668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49" y="2209800"/>
              <a:ext cx="8486775" cy="5676900"/>
            </a:xfrm>
            <a:prstGeom prst="rect">
              <a:avLst/>
            </a:prstGeom>
          </p:spPr>
        </p:pic>
      </p:grpSp>
      <p:sp>
        <p:nvSpPr>
          <p:cNvPr id="9" name="타원형 설명선 8"/>
          <p:cNvSpPr/>
          <p:nvPr/>
        </p:nvSpPr>
        <p:spPr>
          <a:xfrm>
            <a:off x="4723236" y="4606034"/>
            <a:ext cx="4114800" cy="815654"/>
          </a:xfrm>
          <a:prstGeom prst="wedgeEllipseCallout">
            <a:avLst>
              <a:gd name="adj1" fmla="val -30390"/>
              <a:gd name="adj2" fmla="val 39427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cs typeface="함초롬바탕"/>
              </a:rPr>
              <a:t>front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와 </a:t>
            </a:r>
            <a:r>
              <a:rPr lang="en-US" altLang="ko-KR" dirty="0">
                <a:solidFill>
                  <a:srgbClr val="002060"/>
                </a:solidFill>
                <a:cs typeface="함초롬바탕"/>
              </a:rPr>
              <a:t>rear</a:t>
            </a:r>
            <a:r>
              <a:rPr lang="ko-KR" altLang="en-US" dirty="0">
                <a:solidFill>
                  <a:srgbClr val="002060"/>
                </a:solidFill>
                <a:cs typeface="함초롬바탕"/>
              </a:rPr>
              <a:t>가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</a:rPr>
              <a:t>감소하지 않음 </a:t>
            </a:r>
            <a:r>
              <a:rPr lang="en-US" altLang="ko-KR" dirty="0" smtClean="0">
                <a:solidFill>
                  <a:srgbClr val="002060"/>
                </a:solidFill>
                <a:cs typeface="함초롬바탕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cs typeface="함초롬바탕"/>
                <a:sym typeface="Wingdings" panose="05000000000000000000" pitchFamily="2" charset="2"/>
              </a:rPr>
              <a:t>가짜 포화 큐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큐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원형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큐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(1/4)</a:t>
            </a:r>
            <a:endParaRPr lang="ko-KR" altLang="en-US" dirty="0"/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536463"/>
            <a:ext cx="9721660" cy="6028544"/>
          </a:xfrm>
          <a:prstGeom prst="rect">
            <a:avLst/>
          </a:prstGeom>
        </p:spPr>
      </p:pic>
      <p:sp>
        <p:nvSpPr>
          <p:cNvPr id="137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61541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원형 큐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5454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큐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원형 큐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(2/4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1475941"/>
          </a:xfrm>
        </p:spPr>
        <p:txBody>
          <a:bodyPr>
            <a:normAutofit fontScale="85000" lnSpcReduction="20000"/>
          </a:bodyPr>
          <a:lstStyle/>
          <a:p>
            <a:pPr marL="16830" marR="21038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함초롬바탕"/>
                <a:cs typeface="함초롬바탕"/>
              </a:rPr>
              <a:t>공백과 포화의 구분</a:t>
            </a:r>
            <a:endParaRPr lang="en-US" altLang="ko-KR" dirty="0" smtClean="0">
              <a:solidFill>
                <a:srgbClr val="231F20"/>
              </a:solidFill>
              <a:latin typeface="함초롬바탕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방법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1)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데이터가 하나 부족할 때를 포화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큐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  <a:p>
            <a:pPr marL="467446" marR="21038" lvl="1" algn="just">
              <a:lnSpc>
                <a:spcPct val="142900"/>
              </a:lnSpc>
              <a:spcBef>
                <a:spcPts val="583"/>
              </a:spcBef>
            </a:pP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방법 </a:t>
            </a:r>
            <a:r>
              <a:rPr lang="en-US" altLang="ko-KR" dirty="0" smtClean="0">
                <a:solidFill>
                  <a:srgbClr val="231F20"/>
                </a:solidFill>
                <a:latin typeface="+mn-lt"/>
                <a:cs typeface="함초롬바탕"/>
              </a:rPr>
              <a:t>2) </a:t>
            </a:r>
            <a:r>
              <a:rPr lang="en-US" altLang="ko-KR" dirty="0" err="1">
                <a:solidFill>
                  <a:srgbClr val="231F20"/>
                </a:solidFill>
                <a:latin typeface="+mn-lt"/>
                <a:cs typeface="함초롬바탕"/>
              </a:rPr>
              <a:t>ArrayQueue</a:t>
            </a:r>
            <a:r>
              <a:rPr lang="en-US" altLang="ko-KR" dirty="0">
                <a:solidFill>
                  <a:srgbClr val="231F20"/>
                </a:solidFill>
                <a:latin typeface="+mn-lt"/>
                <a:cs typeface="함초롬바탕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lt"/>
                <a:cs typeface="함초롬바탕"/>
              </a:rPr>
              <a:t>타입에 큐의 길이를 </a:t>
            </a:r>
            <a:r>
              <a:rPr lang="ko-KR" altLang="en-US" dirty="0" smtClean="0">
                <a:solidFill>
                  <a:srgbClr val="231F20"/>
                </a:solidFill>
                <a:latin typeface="+mn-lt"/>
                <a:cs typeface="함초롬바탕"/>
              </a:rPr>
              <a:t>추가</a:t>
            </a:r>
            <a:endParaRPr lang="en-US" altLang="ko-KR" dirty="0" smtClean="0">
              <a:solidFill>
                <a:srgbClr val="231F20"/>
              </a:solidFill>
              <a:latin typeface="+mn-lt"/>
              <a:cs typeface="함초롬바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9" y="3124200"/>
            <a:ext cx="9112250" cy="29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배열 큐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: </a:t>
            </a:r>
            <a:r>
              <a:rPr lang="ko-KR" altLang="en-US" dirty="0">
                <a:solidFill>
                  <a:srgbClr val="231F20"/>
                </a:solidFill>
                <a:latin typeface="+mj-ea"/>
                <a:cs typeface="바탕"/>
              </a:rPr>
              <a:t>원형 큐 함수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(3/4</a:t>
            </a:r>
            <a:r>
              <a:rPr lang="en-US" altLang="ko-KR" dirty="0">
                <a:solidFill>
                  <a:srgbClr val="231F20"/>
                </a:solidFill>
                <a:latin typeface="+mj-ea"/>
                <a:cs typeface="바탕"/>
              </a:rPr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06450" y="172720"/>
            <a:ext cx="8077200" cy="7435362"/>
            <a:chOff x="577850" y="1219200"/>
            <a:chExt cx="8486775" cy="76104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" y="1219200"/>
              <a:ext cx="8486775" cy="6477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75" y="1866900"/>
              <a:ext cx="8477250" cy="6962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3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5397</TotalTime>
  <Words>406</Words>
  <Application>Microsoft Office PowerPoint</Application>
  <PresentationFormat>사용자 지정</PresentationFormat>
  <Paragraphs>105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Symbol</vt:lpstr>
      <vt:lpstr>Wingdings</vt:lpstr>
      <vt:lpstr>Wingdings 2</vt:lpstr>
      <vt:lpstr>New_Education03</vt:lpstr>
      <vt:lpstr>데이터 구조</vt:lpstr>
      <vt:lpstr>목차</vt:lpstr>
      <vt:lpstr>큐 ADT(1/2)</vt:lpstr>
      <vt:lpstr>큐 ADT(2/2)</vt:lpstr>
      <vt:lpstr>배열 큐: 구조</vt:lpstr>
      <vt:lpstr>배열 큐: 비원형 큐 함수</vt:lpstr>
      <vt:lpstr>배열 큐: 원형 큐 함수(1/4)</vt:lpstr>
      <vt:lpstr>배열 큐: 원형 큐 함수(2/4)</vt:lpstr>
      <vt:lpstr>배열 큐: 원형 큐 함수(3/4)</vt:lpstr>
      <vt:lpstr>배열 큐: 원형 큐 함수(4/4)</vt:lpstr>
      <vt:lpstr>연결된 큐: 구조</vt:lpstr>
      <vt:lpstr>연결된 큐: 함수(1/3)</vt:lpstr>
      <vt:lpstr>연결된 큐: 함수(2/3)</vt:lpstr>
      <vt:lpstr>연결된 큐: 함수(3/3)</vt:lpstr>
      <vt:lpstr>덱: 양방향 큐(1/2)</vt:lpstr>
      <vt:lpstr>덱: 양방향 큐(2/2)</vt:lpstr>
      <vt:lpstr>연결된 덱: 구조</vt:lpstr>
      <vt:lpstr>연결된 덱: 함수(1/4)</vt:lpstr>
      <vt:lpstr>연결된 덱: 함수(2/4)</vt:lpstr>
      <vt:lpstr>연결된 덱: 함수(3/4)</vt:lpstr>
      <vt:lpstr>연결된 덱: 함수(4/4)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Macdang</cp:lastModifiedBy>
  <cp:revision>302</cp:revision>
  <dcterms:created xsi:type="dcterms:W3CDTF">2015-01-27T22:04:10Z</dcterms:created>
  <dcterms:modified xsi:type="dcterms:W3CDTF">2019-03-29T07:38:50Z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