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29"/>
  </p:notesMasterIdLst>
  <p:sldIdLst>
    <p:sldId id="649" r:id="rId2"/>
    <p:sldId id="650" r:id="rId3"/>
    <p:sldId id="652" r:id="rId4"/>
    <p:sldId id="734" r:id="rId5"/>
    <p:sldId id="735" r:id="rId6"/>
    <p:sldId id="703" r:id="rId7"/>
    <p:sldId id="668" r:id="rId8"/>
    <p:sldId id="670" r:id="rId9"/>
    <p:sldId id="736" r:id="rId10"/>
    <p:sldId id="737" r:id="rId11"/>
    <p:sldId id="705" r:id="rId12"/>
    <p:sldId id="738" r:id="rId13"/>
    <p:sldId id="724" r:id="rId14"/>
    <p:sldId id="730" r:id="rId15"/>
    <p:sldId id="725" r:id="rId16"/>
    <p:sldId id="739" r:id="rId17"/>
    <p:sldId id="671" r:id="rId18"/>
    <p:sldId id="726" r:id="rId19"/>
    <p:sldId id="709" r:id="rId20"/>
    <p:sldId id="740" r:id="rId21"/>
    <p:sldId id="741" r:id="rId22"/>
    <p:sldId id="742" r:id="rId23"/>
    <p:sldId id="712" r:id="rId24"/>
    <p:sldId id="743" r:id="rId25"/>
    <p:sldId id="731" r:id="rId26"/>
    <p:sldId id="727" r:id="rId27"/>
    <p:sldId id="732" r:id="rId28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66"/>
    <a:srgbClr val="CCFF99"/>
    <a:srgbClr val="FFCC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41" y="62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B05-6E3F-44AD-9AFE-D77F0DB88164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0801-45D3-4E6F-A4B7-5BB239D94531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5A272D-426D-4F12-9FEF-124C4A626F90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EC4EA065-AC1B-45EF-8675-F7295920A990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EDA3-1B6A-4844-B3F0-0445BEB14E97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F41C-F42E-4861-8D9F-0E2874A2FB31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218-7693-42D8-8E80-8FB71C2E0229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A84-4C7D-4D85-9D88-B5E08AAD4591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A70-04C6-44B1-A656-92A117152B33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39A-ECB6-4A45-992A-C9525751F2D2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471-2547-4B76-AC6D-CAFA1CC46BFC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A24F-BCAA-469F-ABED-9B678C383410}" type="datetime1">
              <a:rPr lang="en-US" altLang="ko-KR" smtClean="0"/>
              <a:t>8/14/2019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9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트리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특별한 이진 트리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(2/2)</a:t>
            </a:r>
            <a:endParaRPr lang="ko-KR" altLang="en-US" dirty="0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3200400"/>
          </a:xfrm>
        </p:spPr>
        <p:txBody>
          <a:bodyPr>
            <a:normAutofit fontScale="92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높이가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인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완전 이진 트리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(complete binary tree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-1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레벨까지는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모든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노드가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채워지고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레벨에서는 왼쪽에서 오른쪽으로 빈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없이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채워지는 트리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포화 이진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트리는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완전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특수한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경우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경사 이진 트리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(skewed binary tree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트리가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한쪽으로 기울어져 있는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트리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4278896"/>
            <a:ext cx="8883650" cy="32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특성</a:t>
            </a:r>
            <a:endParaRPr lang="ko-KR" altLang="en-US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209741"/>
          </a:xfrm>
        </p:spPr>
        <p:txBody>
          <a:bodyPr>
            <a:normAutofit fontScale="92500"/>
          </a:bodyPr>
          <a:lstStyle/>
          <a:p>
            <a:pPr marL="0" marR="21038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특성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1)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높이가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인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개수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은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최소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개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최대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i="1" baseline="30000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-1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개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높이가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인 경사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최소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개수는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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i="1" dirty="0">
                <a:solidFill>
                  <a:srgbClr val="231F20"/>
                </a:solidFill>
                <a:latin typeface="+mn-lt"/>
                <a:cs typeface="함초롬바탕"/>
              </a:rPr>
              <a:t>n ≥ h</a:t>
            </a:r>
            <a:endParaRPr lang="en-US" altLang="ko-KR" i="1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높이가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인 포화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개수는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i="1" baseline="30000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-1</a:t>
            </a:r>
            <a:r>
              <a:rPr lang="en-US" altLang="ko-KR" sz="2000" dirty="0">
                <a:solidFill>
                  <a:srgbClr val="231F20"/>
                </a:solidFill>
                <a:cs typeface="함초롬바탕"/>
              </a:rPr>
              <a:t> </a:t>
            </a:r>
            <a:r>
              <a:rPr lang="en-US" altLang="ko-KR" sz="2500" dirty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 </a:t>
            </a:r>
            <a:r>
              <a:rPr lang="en-US" altLang="ko-KR" sz="2500" i="1" dirty="0" smtClean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n</a:t>
            </a:r>
            <a:r>
              <a:rPr lang="en-US" altLang="ko-KR" sz="2500" dirty="0" smtClean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 ≤ 2</a:t>
            </a:r>
            <a:r>
              <a:rPr lang="en-US" altLang="ko-KR" sz="2500" i="1" baseline="30000" dirty="0" smtClean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h</a:t>
            </a:r>
            <a:r>
              <a:rPr lang="en-US" altLang="ko-KR" sz="2500" dirty="0" smtClean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-1</a:t>
            </a:r>
            <a:endParaRPr lang="en-US" altLang="ko-KR" sz="2500" dirty="0" smtClean="0">
              <a:solidFill>
                <a:srgbClr val="231F20"/>
              </a:solidFill>
              <a:cs typeface="함초롬바탕"/>
            </a:endParaRPr>
          </a:p>
          <a:p>
            <a:pPr marL="0" marR="21038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특성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2)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노드수가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i="1" dirty="0">
                <a:solidFill>
                  <a:srgbClr val="231F20"/>
                </a:solidFill>
                <a:cs typeface="함초롬바탕"/>
              </a:rPr>
              <a:t>n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개인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높이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는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최소 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log</a:t>
            </a:r>
            <a:r>
              <a:rPr lang="en-US" altLang="ko-KR" baseline="-25000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+1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)⌉,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최대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from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 특성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 1),  </a:t>
            </a:r>
            <a:r>
              <a:rPr lang="en-US" altLang="ko-KR" i="1" dirty="0" smtClean="0">
                <a:solidFill>
                  <a:srgbClr val="231F20"/>
                </a:solidFill>
                <a:cs typeface="함초롬바탕"/>
              </a:rPr>
              <a:t>n </a:t>
            </a:r>
            <a:r>
              <a:rPr lang="en-US" altLang="ko-KR" i="1" dirty="0">
                <a:solidFill>
                  <a:srgbClr val="231F20"/>
                </a:solidFill>
                <a:cs typeface="함초롬바탕"/>
              </a:rPr>
              <a:t>≥ h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from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특성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 1), </a:t>
            </a:r>
            <a:r>
              <a:rPr lang="en-US" altLang="ko-KR" i="1" dirty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n</a:t>
            </a:r>
            <a:r>
              <a:rPr lang="en-US" altLang="ko-KR" dirty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 ≤ 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2</a:t>
            </a:r>
            <a:r>
              <a:rPr lang="en-US" altLang="ko-KR" i="1" baseline="30000" dirty="0" smtClean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h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  <a:sym typeface="Wingdings" panose="05000000000000000000" pitchFamily="2" charset="2"/>
              </a:rPr>
              <a:t>-1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이므로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+1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≤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i="1" baseline="30000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.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양변에 로그를 취하면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log</a:t>
            </a:r>
            <a:r>
              <a:rPr lang="en-US" altLang="ko-KR" baseline="-25000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+1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) ≤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이고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높이 </a:t>
            </a:r>
            <a:r>
              <a:rPr lang="en-US" altLang="ko-KR" i="1" smtClean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ko-KR" altLang="en-US" smtClean="0">
                <a:solidFill>
                  <a:srgbClr val="231F20"/>
                </a:solidFill>
                <a:latin typeface="+mn-lt"/>
                <a:cs typeface="함초롬바탕"/>
              </a:rPr>
              <a:t>는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정수가 되어야 하므로 </a:t>
            </a:r>
            <a:r>
              <a:rPr lang="en-US" altLang="ko-KR" i="1" dirty="0">
                <a:solidFill>
                  <a:srgbClr val="231F20"/>
                </a:solidFill>
                <a:latin typeface="+mn-lt"/>
                <a:cs typeface="함초롬바탕"/>
              </a:rPr>
              <a:t>h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 ≥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⌈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 log</a:t>
            </a:r>
            <a:r>
              <a:rPr lang="en-US" altLang="ko-KR" baseline="-25000" dirty="0">
                <a:solidFill>
                  <a:srgbClr val="231F20"/>
                </a:solidFill>
                <a:cs typeface="함초롬바탕"/>
              </a:rPr>
              <a:t>2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i="1" dirty="0">
                <a:solidFill>
                  <a:srgbClr val="231F20"/>
                </a:solidFill>
                <a:cs typeface="함초롬바탕"/>
              </a:rPr>
              <a:t>n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+1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)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⌉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0" marR="21038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특성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3)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개의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갖는 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트리는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-1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개의 간선을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가짐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08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이진 트리 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ADT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1447800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트리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주어진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루트로 하는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관한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연산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+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주어진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관한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연산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주의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탐색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삽입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삭제 연산이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없음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635659"/>
            <a:ext cx="8553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배열 </a:t>
            </a:r>
            <a:r>
              <a:rPr lang="ko-KR" altLang="en-US" smtClean="0">
                <a:solidFill>
                  <a:srgbClr val="231F20"/>
                </a:solidFill>
                <a:latin typeface="+mj-ea"/>
                <a:cs typeface="바탕"/>
              </a:rPr>
              <a:t>이진 트리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146892"/>
            <a:ext cx="6681597" cy="4017298"/>
          </a:xfrm>
          <a:prstGeom prst="rect">
            <a:avLst/>
          </a:prstGeom>
        </p:spPr>
      </p:pic>
      <p:sp>
        <p:nvSpPr>
          <p:cNvPr id="44" name="내용 개체 틀 4"/>
          <p:cNvSpPr>
            <a:spLocks noGrp="1"/>
          </p:cNvSpPr>
          <p:nvPr>
            <p:ph idx="1"/>
          </p:nvPr>
        </p:nvSpPr>
        <p:spPr>
          <a:xfrm>
            <a:off x="349251" y="5279745"/>
            <a:ext cx="9601199" cy="2057400"/>
          </a:xfrm>
        </p:spPr>
        <p:txBody>
          <a:bodyPr>
            <a:normAutofit fontScale="85000" lnSpcReduction="1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부모와 자식을 알아내는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규칙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인덱스 </a:t>
            </a:r>
            <a:r>
              <a:rPr lang="en-US" altLang="ko-KR" i="1" dirty="0" err="1">
                <a:solidFill>
                  <a:srgbClr val="231F20"/>
                </a:solidFill>
                <a:latin typeface="+mn-lt"/>
                <a:cs typeface="함초롬바탕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에 저장된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왼쪽 자식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인덱스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i="1" dirty="0" smtClean="0">
                <a:solidFill>
                  <a:srgbClr val="231F20"/>
                </a:solidFill>
                <a:cs typeface="함초롬바탕"/>
              </a:rPr>
              <a:t>i 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인덱스 </a:t>
            </a:r>
            <a:r>
              <a:rPr lang="en-US" altLang="ko-KR" i="1" dirty="0" err="1">
                <a:solidFill>
                  <a:srgbClr val="231F20"/>
                </a:solidFill>
                <a:cs typeface="함초롬바탕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에 저장된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오른쪽 자식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인덱스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en-US" altLang="ko-KR" i="1" dirty="0" smtClean="0">
                <a:solidFill>
                  <a:srgbClr val="231F20"/>
                </a:solidFill>
                <a:cs typeface="함초롬바탕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+1 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인덱스 </a:t>
            </a:r>
            <a:r>
              <a:rPr lang="en-US" altLang="ko-KR" i="1" dirty="0" err="1">
                <a:solidFill>
                  <a:srgbClr val="231F20"/>
                </a:solidFill>
                <a:cs typeface="함초롬바탕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에 저장된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부모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인덱스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en-US" altLang="ko-KR" i="1" dirty="0" smtClean="0">
                <a:solidFill>
                  <a:srgbClr val="231F20"/>
                </a:solidFill>
                <a:cs typeface="함초롬바탕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≠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1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이면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⌊</a:t>
            </a:r>
            <a:r>
              <a:rPr lang="en-US" altLang="ko-KR" i="1" dirty="0" err="1" smtClean="0">
                <a:solidFill>
                  <a:srgbClr val="231F20"/>
                </a:solidFill>
                <a:cs typeface="함초롬바탕"/>
              </a:rPr>
              <a:t>i</a:t>
            </a:r>
            <a:r>
              <a:rPr lang="en-US" altLang="ko-KR" i="1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2⌋, </a:t>
            </a:r>
            <a:r>
              <a:rPr lang="en-US" altLang="ko-KR" i="1" dirty="0" err="1" smtClean="0">
                <a:solidFill>
                  <a:srgbClr val="231F20"/>
                </a:solidFill>
                <a:cs typeface="함초롬바탕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=1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이면 부모가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없다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120651" y="1709437"/>
            <a:ext cx="2209799" cy="1338563"/>
          </a:xfrm>
          <a:prstGeom prst="wedgeEllipseCallout">
            <a:avLst>
              <a:gd name="adj1" fmla="val 42230"/>
              <a:gd name="adj2" fmla="val 137352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cs typeface="함초롬바탕"/>
              </a:rPr>
              <a:t>트리 중간에 </a:t>
            </a:r>
            <a:endParaRPr lang="en-US" altLang="ko-KR" dirty="0" smtClean="0">
              <a:solidFill>
                <a:srgbClr val="002060"/>
              </a:solidFill>
              <a:cs typeface="함초롬바탕"/>
            </a:endParaRPr>
          </a:p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삽입과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삭제가 없는 완전 이진 </a:t>
            </a:r>
            <a:r>
              <a:rPr lang="ko-KR" altLang="en-US" dirty="0" err="1" smtClean="0">
                <a:solidFill>
                  <a:srgbClr val="002060"/>
                </a:solidFill>
                <a:cs typeface="함초롬바탕"/>
              </a:rPr>
              <a:t>트리에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 적합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연결된 이진 트리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9" y="1086733"/>
            <a:ext cx="6381750" cy="3190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4408945"/>
            <a:ext cx="6475005" cy="3363455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6978650" y="2867065"/>
            <a:ext cx="3321050" cy="984141"/>
          </a:xfrm>
          <a:prstGeom prst="wedgeEllipseCallout">
            <a:avLst>
              <a:gd name="adj1" fmla="val -113558"/>
              <a:gd name="adj2" fmla="val -66508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cs typeface="함초롬바탕"/>
              </a:rPr>
              <a:t>부모 </a:t>
            </a:r>
            <a:r>
              <a:rPr lang="ko-KR" altLang="en-US" dirty="0" err="1">
                <a:solidFill>
                  <a:srgbClr val="002060"/>
                </a:solidFill>
                <a:cs typeface="함초롬바탕"/>
              </a:rPr>
              <a:t>노드가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 꼭 필요한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문제라면 부모 </a:t>
            </a:r>
            <a:r>
              <a:rPr lang="ko-KR" altLang="en-US" dirty="0" err="1">
                <a:solidFill>
                  <a:srgbClr val="002060"/>
                </a:solidFill>
                <a:cs typeface="함초롬바탕"/>
              </a:rPr>
              <a:t>노드에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 대한 포인터를 추가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연결된 이진 트리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(1/2)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43955"/>
          <a:stretch/>
        </p:blipFill>
        <p:spPr>
          <a:xfrm>
            <a:off x="196850" y="1908096"/>
            <a:ext cx="8496300" cy="286132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083050" y="1905165"/>
            <a:ext cx="5657850" cy="5486235"/>
            <a:chOff x="2311400" y="2286165"/>
            <a:chExt cx="5657850" cy="548623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33483"/>
            <a:stretch/>
          </p:blipFill>
          <p:spPr>
            <a:xfrm>
              <a:off x="2330450" y="4295775"/>
              <a:ext cx="5638800" cy="34766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t="60523" r="33408"/>
            <a:stretch/>
          </p:blipFill>
          <p:spPr>
            <a:xfrm>
              <a:off x="2311400" y="2286165"/>
              <a:ext cx="5657850" cy="2015472"/>
            </a:xfrm>
            <a:prstGeom prst="rect">
              <a:avLst/>
            </a:prstGeom>
          </p:spPr>
        </p:pic>
      </p:grpSp>
      <p:sp>
        <p:nvSpPr>
          <p:cNvPr id="11" name="내용 개체 틀 4"/>
          <p:cNvSpPr>
            <a:spLocks noGrp="1"/>
          </p:cNvSpPr>
          <p:nvPr>
            <p:ph idx="1"/>
          </p:nvPr>
        </p:nvSpPr>
        <p:spPr>
          <a:xfrm>
            <a:off x="349250" y="1292799"/>
            <a:ext cx="9601199" cy="764601"/>
          </a:xfrm>
        </p:spPr>
        <p:txBody>
          <a:bodyPr>
            <a:normAutofit fontScale="70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트리뿐만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아니라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서브트리도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처리할 수 있도록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매개변수로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대한 포인터를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전달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93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연결된 이진 트리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ea typeface="+mj-ea"/>
                <a:cs typeface="바탕"/>
              </a:rPr>
              <a:t>(2/2)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3672"/>
          <a:stretch/>
        </p:blipFill>
        <p:spPr>
          <a:xfrm>
            <a:off x="338015" y="1600200"/>
            <a:ext cx="6686550" cy="40775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60486" r="45068"/>
          <a:stretch/>
        </p:blipFill>
        <p:spPr>
          <a:xfrm>
            <a:off x="5710665" y="3638998"/>
            <a:ext cx="3673044" cy="28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이진트리의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순회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2743200"/>
          </a:xfrm>
        </p:spPr>
        <p:txBody>
          <a:bodyPr>
            <a:normAutofit fontScale="77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순회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(traversal)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속한 모든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노드들을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한 번씩 방문하면서 데이터 필드의 값을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처리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어떤 순서로든지 다음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V, L, R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작업을 완료하면 트리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순회가 성공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V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루트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방문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L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왼쪽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서브트리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모두 방문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오른쪽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서브트리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모두 방문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2740127"/>
            <a:ext cx="8555783" cy="47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이진트리의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순회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387263"/>
            <a:ext cx="9970113" cy="33098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085" y="1371600"/>
            <a:ext cx="514985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/>
              <a:t>· 전위 순회(preorder traversal) : VLR</a:t>
            </a:r>
          </a:p>
          <a:p>
            <a:r>
              <a:rPr lang="ko-KR" altLang="en-US" sz="2000" dirty="0"/>
              <a:t>· 중위 순회(inorder traversal) : LVR</a:t>
            </a:r>
          </a:p>
          <a:p>
            <a:r>
              <a:rPr lang="ko-KR" altLang="en-US" sz="2000" dirty="0"/>
              <a:t>· 후위 순회(postorder traversal) : LRV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35250" y="5916946"/>
            <a:ext cx="51498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 err="1" smtClean="0"/>
              <a:t>서브트리는</a:t>
            </a:r>
            <a:r>
              <a:rPr lang="ko-KR" altLang="en-US" dirty="0" smtClean="0"/>
              <a:t> </a:t>
            </a:r>
            <a:r>
              <a:rPr lang="ko-KR" altLang="en-US" dirty="0"/>
              <a:t>어떤 순서로 </a:t>
            </a:r>
            <a:r>
              <a:rPr lang="ko-KR" altLang="en-US" dirty="0" smtClean="0"/>
              <a:t>방문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전위 </a:t>
            </a:r>
            <a:r>
              <a:rPr lang="ko-KR" altLang="en-US" dirty="0"/>
              <a:t>순회에서는 모든 </a:t>
            </a:r>
            <a:r>
              <a:rPr lang="ko-KR" altLang="en-US" dirty="0" err="1"/>
              <a:t>서브트리를</a:t>
            </a:r>
            <a:r>
              <a:rPr lang="ko-KR" altLang="en-US" dirty="0"/>
              <a:t> 전위 </a:t>
            </a:r>
            <a:r>
              <a:rPr lang="ko-KR" altLang="en-US" dirty="0" smtClean="0"/>
              <a:t>순회</a:t>
            </a:r>
            <a:endParaRPr lang="en-US" altLang="ko-KR" dirty="0" smtClean="0"/>
          </a:p>
          <a:p>
            <a:r>
              <a:rPr lang="ko-KR" altLang="en-US" dirty="0" smtClean="0"/>
              <a:t>      중위 </a:t>
            </a:r>
            <a:r>
              <a:rPr lang="ko-KR" altLang="en-US" dirty="0"/>
              <a:t>순회에서는 모든 </a:t>
            </a:r>
            <a:r>
              <a:rPr lang="ko-KR" altLang="en-US" dirty="0" err="1"/>
              <a:t>서브트리를</a:t>
            </a:r>
            <a:r>
              <a:rPr lang="ko-KR" altLang="en-US" dirty="0"/>
              <a:t> 중위 </a:t>
            </a:r>
            <a:r>
              <a:rPr lang="ko-KR" altLang="en-US" dirty="0" smtClean="0"/>
              <a:t>순회</a:t>
            </a:r>
            <a:endParaRPr lang="en-US" altLang="ko-KR" dirty="0" smtClean="0"/>
          </a:p>
          <a:p>
            <a:r>
              <a:rPr lang="ko-KR" altLang="en-US" dirty="0" smtClean="0"/>
              <a:t>      후위 </a:t>
            </a:r>
            <a:r>
              <a:rPr lang="ko-KR" altLang="en-US" dirty="0"/>
              <a:t>순회에서는 모든 </a:t>
            </a:r>
            <a:r>
              <a:rPr lang="ko-KR" altLang="en-US" dirty="0" err="1"/>
              <a:t>서브트리를</a:t>
            </a:r>
            <a:r>
              <a:rPr lang="ko-KR" altLang="en-US" dirty="0"/>
              <a:t> 후위 순회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4723236" y="1252503"/>
            <a:ext cx="4114800" cy="1033498"/>
          </a:xfrm>
          <a:prstGeom prst="wedgeEllipseCallout">
            <a:avLst>
              <a:gd name="adj1" fmla="val -49725"/>
              <a:gd name="adj2" fmla="val -1009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cs typeface="함초롬바탕"/>
              </a:rPr>
              <a:t>형제보다는 자식을 향해 진행하는 깊이 우선 순서</a:t>
            </a:r>
            <a:r>
              <a:rPr lang="en-US" altLang="ko-KR" dirty="0">
                <a:solidFill>
                  <a:srgbClr val="002060"/>
                </a:solidFill>
                <a:cs typeface="함초롬바탕"/>
              </a:rPr>
              <a:t>(depth-first order)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로 </a:t>
            </a:r>
            <a:r>
              <a:rPr lang="ko-KR" altLang="en-US" dirty="0" err="1">
                <a:solidFill>
                  <a:srgbClr val="002060"/>
                </a:solidFill>
                <a:cs typeface="함초롬바탕"/>
              </a:rPr>
              <a:t>노드를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 방문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전위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순회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4743016"/>
            <a:ext cx="8496300" cy="2876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4" y="1197914"/>
            <a:ext cx="9461812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6850" y="1219201"/>
            <a:ext cx="8001000" cy="4876799"/>
          </a:xfrm>
        </p:spPr>
        <p:txBody>
          <a:bodyPr>
            <a:normAutofit fontScale="92500" lnSpcReduction="10000"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9.1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9.1.1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기본 개념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9.1.2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용어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9.1.3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표현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트리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9.2.1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정의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9.2.2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특별한 이진 트리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9.2.3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특성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9.2.4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트리 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ADT </a:t>
            </a: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 이진 트리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gray">
          <a:xfrm>
            <a:off x="4159250" y="1219200"/>
            <a:ext cx="5943600" cy="5666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683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9.4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연결된 이진 트리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9.4.1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이진 트리 정의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9.4.2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트리 함수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순회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9.5.1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전위 순회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9.5.2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중위 순회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9.5.3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후위 순회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9.5.4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레벨 순서 순회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9.5.5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순회의 응용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식의 계산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9.5.6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순회의 응용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노드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개수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9.5.7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순회의 응용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두 이진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동일 여부 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9.5.8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순회의 응용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출력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중위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순회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8" y="1173993"/>
            <a:ext cx="9425233" cy="326164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41" y="4724400"/>
            <a:ext cx="85058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후위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순회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41" y="4724400"/>
            <a:ext cx="8505825" cy="2876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67" y="1165743"/>
            <a:ext cx="3920068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레벨 순서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순회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218592"/>
            <a:ext cx="7181710" cy="4919898"/>
          </a:xfrm>
          <a:prstGeom prst="rect">
            <a:avLst/>
          </a:prstGeom>
        </p:spPr>
      </p:pic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018741"/>
          </a:xfrm>
        </p:spPr>
        <p:txBody>
          <a:bodyPr>
            <a:normAutofit fontScale="92500" lnSpcReduction="10000"/>
          </a:bodyPr>
          <a:lstStyle/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아래 레벨로 가기 전에 현재 레벨의 모든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방문하는 </a:t>
            </a:r>
            <a:r>
              <a:rPr lang="ko-KR" altLang="en-US" dirty="0" smtClean="0">
                <a:solidFill>
                  <a:srgbClr val="C00000"/>
                </a:solidFill>
                <a:latin typeface="+mn-lt"/>
                <a:cs typeface="함초롬바탕"/>
              </a:rPr>
              <a:t>너비 </a:t>
            </a:r>
            <a:r>
              <a:rPr lang="ko-KR" altLang="en-US" dirty="0">
                <a:solidFill>
                  <a:srgbClr val="C00000"/>
                </a:solidFill>
                <a:latin typeface="+mn-lt"/>
                <a:cs typeface="함초롬바탕"/>
              </a:rPr>
              <a:t>우선 순서</a:t>
            </a:r>
            <a:r>
              <a:rPr lang="en-US" altLang="ko-KR" dirty="0">
                <a:solidFill>
                  <a:srgbClr val="C00000"/>
                </a:solidFill>
                <a:latin typeface="+mn-lt"/>
                <a:cs typeface="함초롬바탕"/>
              </a:rPr>
              <a:t>(breadth-first order)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로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방문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큐를 사용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37498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레벨 순서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순회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085065"/>
            <a:ext cx="7230089" cy="6594066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5454650" y="2667000"/>
            <a:ext cx="4495800" cy="990599"/>
          </a:xfrm>
          <a:prstGeom prst="wedgeEllipseCallout">
            <a:avLst>
              <a:gd name="adj1" fmla="val -81445"/>
              <a:gd name="adj2" fmla="val -78247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트리 </a:t>
            </a:r>
            <a:r>
              <a:rPr lang="ko-KR" altLang="en-US" dirty="0" err="1">
                <a:solidFill>
                  <a:srgbClr val="002060"/>
                </a:solidFill>
                <a:cs typeface="함초롬바탕"/>
              </a:rPr>
              <a:t>노드의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 포인터를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저장 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</a:rPr>
              <a:t>: </a:t>
            </a:r>
          </a:p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나중에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이 </a:t>
            </a:r>
            <a:r>
              <a:rPr lang="ko-KR" altLang="en-US" dirty="0" err="1">
                <a:solidFill>
                  <a:srgbClr val="002060"/>
                </a:solidFill>
                <a:cs typeface="함초롬바탕"/>
              </a:rPr>
              <a:t>노드를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cs typeface="함초롬바탕"/>
              </a:rPr>
              <a:t>dequeue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했을 때 자식 </a:t>
            </a:r>
            <a:r>
              <a:rPr lang="ko-KR" altLang="en-US" dirty="0" err="1">
                <a:solidFill>
                  <a:srgbClr val="002060"/>
                </a:solidFill>
                <a:cs typeface="함초롬바탕"/>
              </a:rPr>
              <a:t>노드에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 대한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링크가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필요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35495" y="2057400"/>
            <a:ext cx="2404755" cy="283187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475941"/>
          </a:xfrm>
        </p:spPr>
        <p:txBody>
          <a:bodyPr>
            <a:normAutofit/>
          </a:bodyPr>
          <a:lstStyle/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연산자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방문했을 때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피연산자가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미리 계산되어 있어야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연산이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가능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.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즉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루트를 방문하기 전에 양 서브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트리를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모두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방문해야 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후위 순회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순회의 응용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667000"/>
            <a:ext cx="8407113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51275"/>
          </a:xfrm>
        </p:spPr>
        <p:txBody>
          <a:bodyPr>
            <a:normAutofit/>
          </a:bodyPr>
          <a:lstStyle/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덱의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삽입과 삭제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순회의 응용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식의 계산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214505"/>
            <a:ext cx="8477250" cy="5086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2819400"/>
            <a:ext cx="48291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61541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개수를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알려주는 프로그램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순회의 응용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노드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개수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동일 여부 판단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725909"/>
            <a:ext cx="8496300" cy="1971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4533900"/>
            <a:ext cx="8505825" cy="2552700"/>
          </a:xfrm>
          <a:prstGeom prst="rect">
            <a:avLst/>
          </a:prstGeom>
        </p:spPr>
      </p:pic>
      <p:sp>
        <p:nvSpPr>
          <p:cNvPr id="9" name="내용 개체 틀 4"/>
          <p:cNvSpPr txBox="1">
            <a:spLocks/>
          </p:cNvSpPr>
          <p:nvPr/>
        </p:nvSpPr>
        <p:spPr bwMode="gray">
          <a:xfrm>
            <a:off x="349249" y="3938037"/>
            <a:ext cx="9601199" cy="557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두 이진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트리가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같은지 알려주는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프로그램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31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순회의 응용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트리의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 출력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06450" y="1098141"/>
            <a:ext cx="8028842" cy="6583808"/>
            <a:chOff x="492858" y="1371600"/>
            <a:chExt cx="8486042" cy="693346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650" y="1371600"/>
              <a:ext cx="8477250" cy="16192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858" y="2961542"/>
              <a:ext cx="8467725" cy="5343525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2635250" y="4419600"/>
            <a:ext cx="3962400" cy="283187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35250" y="5638800"/>
            <a:ext cx="3962400" cy="283187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형 설명선 16"/>
          <p:cNvSpPr/>
          <p:nvPr/>
        </p:nvSpPr>
        <p:spPr>
          <a:xfrm>
            <a:off x="5454650" y="4755193"/>
            <a:ext cx="4800600" cy="800850"/>
          </a:xfrm>
          <a:prstGeom prst="wedgeEllipseCallout">
            <a:avLst>
              <a:gd name="adj1" fmla="val -31875"/>
              <a:gd name="adj2" fmla="val -35315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2060"/>
                </a:solidFill>
                <a:cs typeface="함초롬바탕"/>
              </a:rPr>
              <a:t>enqueue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할 때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자식 </a:t>
            </a:r>
            <a:r>
              <a:rPr lang="ko-KR" altLang="en-US" dirty="0" err="1">
                <a:solidFill>
                  <a:srgbClr val="002060"/>
                </a:solidFill>
                <a:cs typeface="함초롬바탕"/>
              </a:rPr>
              <a:t>노드를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출력하는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부분이 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레벨 순서 순회에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 추가됨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2624301"/>
          </a:xfrm>
        </p:spPr>
        <p:txBody>
          <a:bodyPr>
            <a:normAutofit fontScale="925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트리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(tree)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u="sng" dirty="0">
                <a:solidFill>
                  <a:srgbClr val="231F20"/>
                </a:solidFill>
                <a:latin typeface="+mn-lt"/>
                <a:cs typeface="함초롬바탕"/>
              </a:rPr>
              <a:t>계층적 </a:t>
            </a:r>
            <a:r>
              <a:rPr lang="en-US" altLang="ko-KR" u="sng" dirty="0">
                <a:solidFill>
                  <a:srgbClr val="231F20"/>
                </a:solidFill>
                <a:latin typeface="+mn-lt"/>
                <a:cs typeface="함초롬바탕"/>
              </a:rPr>
              <a:t>(hierarchical) </a:t>
            </a:r>
            <a:r>
              <a:rPr lang="ko-KR" altLang="en-US" u="sng" dirty="0">
                <a:solidFill>
                  <a:srgbClr val="231F20"/>
                </a:solidFill>
                <a:latin typeface="+mn-lt"/>
                <a:cs typeface="함초롬바탕"/>
              </a:rPr>
              <a:t>관계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를 갖는 데이터를 다루는 데 유용한 비선형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구조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데이터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간에는 상하 관계가 있거나 또는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없거나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정부 조직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행정 구역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족보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컴퓨터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폴더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대학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행정 조직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기본 개념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3657600"/>
            <a:ext cx="9493250" cy="26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25450" y="3170525"/>
            <a:ext cx="9601199" cy="1934875"/>
          </a:xfrm>
        </p:spPr>
        <p:txBody>
          <a:bodyPr>
            <a:normAutofit fontScale="77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</a:rPr>
              <a:t>트리를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 도식화하여 표현하는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규칙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</a:rPr>
              <a:t>노드는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원으로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간선은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 연결하는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선으로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계층은 위에서 아래로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표현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루트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</a:rPr>
              <a:t>노드는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유일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&amp;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루트가 아닌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노드는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그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</a:rPr>
              <a:t>노드를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 향해 내려오는 간선을 오직 하나만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가짐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</a:rPr>
              <a:t>트리가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 아닌 예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용어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134208"/>
            <a:ext cx="8382000" cy="2000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5141467"/>
            <a:ext cx="8045450" cy="2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1219199"/>
          </a:xfrm>
        </p:spPr>
        <p:txBody>
          <a:bodyPr>
            <a:normAutofit fontScale="92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서브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</a:rPr>
              <a:t>)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</a:rPr>
              <a:t>트리는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 하나의 루트 </a:t>
            </a:r>
            <a:r>
              <a:rPr lang="ko-KR" altLang="en-US" dirty="0" err="1">
                <a:solidFill>
                  <a:srgbClr val="231F20"/>
                </a:solidFill>
                <a:cs typeface="함초롬바탕"/>
              </a:rPr>
              <a:t>노드와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 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0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개 이상의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</a:rPr>
              <a:t>서브트리로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구성 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0" marR="21038" indent="0" algn="just">
              <a:lnSpc>
                <a:spcPct val="142900"/>
              </a:lnSpc>
              <a:spcBef>
                <a:spcPts val="583"/>
              </a:spcBef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  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트리는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순환적으로 정의됨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용어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743200"/>
            <a:ext cx="8807450" cy="42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용어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4" y="1064406"/>
            <a:ext cx="10111531" cy="40947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5323525"/>
            <a:ext cx="8039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표현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438400"/>
            <a:ext cx="3781425" cy="2276475"/>
          </a:xfrm>
          <a:prstGeom prst="rect">
            <a:avLst/>
          </a:prstGeom>
        </p:spPr>
      </p:pic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5410200"/>
          </a:xfrm>
        </p:spPr>
        <p:txBody>
          <a:bodyPr>
            <a:normAutofit fontScale="92500" lnSpcReduction="1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k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진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트리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i="1" dirty="0">
                <a:solidFill>
                  <a:srgbClr val="231F20"/>
                </a:solidFill>
                <a:latin typeface="+mn-lt"/>
                <a:cs typeface="함초롬바탕"/>
              </a:rPr>
              <a:t>k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-</a:t>
            </a:r>
            <a:r>
              <a:rPr lang="en-US" altLang="ko-KR" dirty="0" err="1">
                <a:solidFill>
                  <a:srgbClr val="231F20"/>
                </a:solidFill>
                <a:latin typeface="+mn-lt"/>
                <a:cs typeface="함초롬바탕"/>
              </a:rPr>
              <a:t>ary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tree)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자식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수가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인 트리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</a:rPr>
              <a:t>Q.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MAX_CHILD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의 크기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? 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문제를 단순화하기 위해 자식의 수를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최소화하여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MAX_CHILD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가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인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</a:rPr>
              <a:t>트리인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 이진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트리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(binary tree)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만을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다루기로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35997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이진 트리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정의</a:t>
            </a:r>
            <a:endParaRPr lang="ko-KR" altLang="en-US" dirty="0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2895600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정의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공백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트리도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이진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트리이다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.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루트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노드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트리인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왼쪽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서브트리</a:t>
            </a:r>
            <a:r>
              <a:rPr lang="en-US" altLang="ko-KR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이진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트리인</a:t>
            </a:r>
            <a:r>
              <a:rPr lang="ko-KR" altLang="en-US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오른쪽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서브트리로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구성된다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.</a:t>
            </a: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일반 </a:t>
            </a:r>
            <a:r>
              <a:rPr lang="ko-KR" altLang="en-US" dirty="0" err="1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트리와의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차이점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트리는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공백 이진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트리를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허용</a:t>
            </a: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이진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트리는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서브트리의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 순서를 </a:t>
            </a: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  <a:sym typeface="Wingdings" panose="05000000000000000000" pitchFamily="2" charset="2"/>
              </a:rPr>
              <a:t>따짐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4396686"/>
            <a:ext cx="8121650" cy="17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특별한 이진 트리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49251" y="1143000"/>
            <a:ext cx="9601199" cy="4572000"/>
          </a:xfrm>
        </p:spPr>
        <p:txBody>
          <a:bodyPr>
            <a:normAutofit fontScale="925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포화 이진 트리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(full binary tree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)</a:t>
            </a: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단말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레벨이 같고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비단말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노드의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차수가 모두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2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인 이진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트리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높이가 </a:t>
            </a:r>
            <a:r>
              <a:rPr lang="en-US" altLang="ko-KR" i="1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h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인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포화 이진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트리의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노드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Wingdings" panose="05000000000000000000" pitchFamily="2" charset="2"/>
              </a:rPr>
              <a:t> 수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함초롬바탕"/>
              <a:cs typeface="함초롬바탕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5759859"/>
            <a:ext cx="5010150" cy="866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0"/>
            <a:ext cx="8959850" cy="2422216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7704825" y="5089216"/>
            <a:ext cx="2087986" cy="392921"/>
          </a:xfrm>
          <a:prstGeom prst="wedgeEllipseCallout">
            <a:avLst>
              <a:gd name="adj1" fmla="val 6390"/>
              <a:gd name="adj2" fmla="val -49984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너비우선순서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5819</TotalTime>
  <Words>966</Words>
  <Application>Microsoft Office PowerPoint</Application>
  <PresentationFormat>사용자 지정</PresentationFormat>
  <Paragraphs>201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Wingdings</vt:lpstr>
      <vt:lpstr>Wingdings 2</vt:lpstr>
      <vt:lpstr>New_Education03</vt:lpstr>
      <vt:lpstr>데이터 구조</vt:lpstr>
      <vt:lpstr>목차</vt:lpstr>
      <vt:lpstr>트리의 기본 개념</vt:lpstr>
      <vt:lpstr>트리의 용어(1/3)</vt:lpstr>
      <vt:lpstr>트리의 용어(2/3)</vt:lpstr>
      <vt:lpstr>트리의 용어(3/3)</vt:lpstr>
      <vt:lpstr>트리의 표현</vt:lpstr>
      <vt:lpstr>이진 트리: 정의</vt:lpstr>
      <vt:lpstr>특별한 이진 트리(1/2)</vt:lpstr>
      <vt:lpstr>특별한 이진 트리(2/2)</vt:lpstr>
      <vt:lpstr>이진 트리의 특성</vt:lpstr>
      <vt:lpstr>이진 트리 ADT</vt:lpstr>
      <vt:lpstr>배열 이진 트리</vt:lpstr>
      <vt:lpstr>연결된 이진 트리</vt:lpstr>
      <vt:lpstr>연결된 이진 트리 함수(1/2)</vt:lpstr>
      <vt:lpstr>연결된 이진 트리 함수(2/2)</vt:lpstr>
      <vt:lpstr>이진트리의 순회(1/2)</vt:lpstr>
      <vt:lpstr>이진트리의 순회(2/2)</vt:lpstr>
      <vt:lpstr>전위 순회</vt:lpstr>
      <vt:lpstr>중위 순회</vt:lpstr>
      <vt:lpstr>후위 순회</vt:lpstr>
      <vt:lpstr>레벨 순서 순회(1/2)</vt:lpstr>
      <vt:lpstr>레벨 순서 순회(2/2)</vt:lpstr>
      <vt:lpstr>순회의 응용: 식의 계산(1/2)</vt:lpstr>
      <vt:lpstr>순회의 응용: 식의 계산(2/2)</vt:lpstr>
      <vt:lpstr>순회의 응용: 이진 트리의 노드 개수, 동일 여부 판단</vt:lpstr>
      <vt:lpstr>순회의 응용: 이진 트리의 출력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Macdang</cp:lastModifiedBy>
  <cp:revision>328</cp:revision>
  <dcterms:created xsi:type="dcterms:W3CDTF">2015-01-27T22:04:10Z</dcterms:created>
  <dcterms:modified xsi:type="dcterms:W3CDTF">2019-08-14T07:15:15Z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