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0" r:id="rId3"/>
    <p:sldId id="371" r:id="rId4"/>
    <p:sldId id="353" r:id="rId5"/>
    <p:sldId id="372" r:id="rId6"/>
    <p:sldId id="354" r:id="rId7"/>
    <p:sldId id="355" r:id="rId8"/>
    <p:sldId id="359" r:id="rId9"/>
    <p:sldId id="360" r:id="rId10"/>
    <p:sldId id="362" r:id="rId11"/>
    <p:sldId id="361" r:id="rId12"/>
    <p:sldId id="363" r:id="rId13"/>
    <p:sldId id="364" r:id="rId14"/>
    <p:sldId id="366" r:id="rId15"/>
    <p:sldId id="365" r:id="rId16"/>
    <p:sldId id="367" r:id="rId17"/>
    <p:sldId id="368" r:id="rId18"/>
    <p:sldId id="36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C5"/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6400" autoAdjust="0"/>
  </p:normalViewPr>
  <p:slideViewPr>
    <p:cSldViewPr>
      <p:cViewPr varScale="1">
        <p:scale>
          <a:sx n="117" d="100"/>
          <a:sy n="117" d="100"/>
        </p:scale>
        <p:origin x="154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D320-083E-4ACF-8139-F55D22F00D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D320-083E-4ACF-8139-F55D22F00D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7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2579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뷰 클래스</a:t>
            </a: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819271"/>
            <a:ext cx="1382559" cy="3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화면구성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XML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코드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레이아웃 중첩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836712"/>
            <a:ext cx="8517075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>
                <a:solidFill>
                  <a:srgbClr val="0033B3"/>
                </a:solidFill>
                <a:latin typeface="Arial Unicode MS"/>
                <a:ea typeface="JetBrains Mono"/>
              </a:rPr>
              <a:t>LinearLayout 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xmlns: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="http://schemas.android.com/apk/res/android"</a:t>
            </a:r>
            <a:b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xmlns: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app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="http://schemas.android.com/apk/res-auto"</a:t>
            </a:r>
            <a:b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xmlns: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tools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="http://schemas.android.com/tools"</a:t>
            </a:r>
            <a:b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:orientation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="vertical"</a:t>
            </a:r>
            <a:b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tools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:context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=".MainActivity"</a:t>
            </a:r>
            <a: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ko-KR">
                <a:solidFill>
                  <a:srgbClr val="080808"/>
                </a:solidFill>
                <a:latin typeface="Arial Unicode MS"/>
                <a:ea typeface="JetBrains Mono"/>
              </a:rPr>
              <a:t>	....	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ko-KR" altLang="ko-KR">
                <a:solidFill>
                  <a:srgbClr val="0033B3"/>
                </a:solidFill>
                <a:latin typeface="Arial Unicode MS"/>
                <a:ea typeface="JetBrains Mono"/>
              </a:rPr>
              <a:t>LinearLayout</a:t>
            </a:r>
            <a:br>
              <a:rPr lang="ko-KR" altLang="ko-KR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>
                <a:solidFill>
                  <a:srgbClr val="174AD4"/>
                </a:solidFill>
                <a:latin typeface="Arial Unicode MS"/>
                <a:ea typeface="JetBrains Mono"/>
              </a:rPr>
              <a:t>:orientation</a:t>
            </a:r>
            <a:r>
              <a:rPr lang="ko-KR" altLang="ko-KR">
                <a:solidFill>
                  <a:srgbClr val="067D17"/>
                </a:solidFill>
                <a:latin typeface="Arial Unicode MS"/>
                <a:ea typeface="JetBrains Mono"/>
              </a:rPr>
              <a:t>="horizontal"</a:t>
            </a:r>
            <a: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ko-KR">
                <a:solidFill>
                  <a:srgbClr val="080808"/>
                </a:solidFill>
                <a:latin typeface="Arial Unicode MS"/>
                <a:ea typeface="JetBrains Mono"/>
              </a:rPr>
              <a:t>	....	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  <a:t>  </a:t>
            </a:r>
            <a:endParaRPr lang="en-US" altLang="ko-KR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  <a:t>    &lt;/</a:t>
            </a:r>
            <a:r>
              <a:rPr lang="ko-KR" altLang="ko-KR">
                <a:solidFill>
                  <a:srgbClr val="0033B3"/>
                </a:solidFill>
                <a:latin typeface="Arial Unicode MS"/>
                <a:ea typeface="JetBrains Mono"/>
              </a:rPr>
              <a:t>LinearLayout</a:t>
            </a:r>
            <a: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ko-KR" altLang="ko-KR">
                <a:solidFill>
                  <a:srgbClr val="0033B3"/>
                </a:solidFill>
                <a:latin typeface="Arial Unicode MS"/>
                <a:ea typeface="JetBrains Mono"/>
              </a:rPr>
              <a:t>LinearLayout</a:t>
            </a:r>
            <a:r>
              <a:rPr lang="ko-KR" altLang="ko-KR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ko-KR" altLang="ko-KR" sz="24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7" y="836712"/>
            <a:ext cx="8517075" cy="590931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5" y="3501008"/>
            <a:ext cx="8352929" cy="244827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1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1214" y="34129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뷰의 크기 설정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width, height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102" y="1340768"/>
            <a:ext cx="855137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LinearLayout</a:t>
            </a:r>
            <a:b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:orientation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="horizontal"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Button</a:t>
            </a:r>
            <a:b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:id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="@+id/button3"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="1"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="Button3"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LinearLayout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051720" y="2145644"/>
            <a:ext cx="40516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051720" y="2512078"/>
            <a:ext cx="41636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11760" y="4365104"/>
            <a:ext cx="40516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1760" y="4731538"/>
            <a:ext cx="41636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9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[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실습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]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화면 구성하기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771674"/>
            <a:ext cx="7508274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LinearLayout </a:t>
            </a:r>
            <a:endParaRPr lang="en-US" altLang="ko-KR" sz="2000">
              <a:solidFill>
                <a:srgbClr val="0033B3"/>
              </a:solidFill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:background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#ffff00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 u="sng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:orientation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vertical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tools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:context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=".MainActivity"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Button</a:t>
            </a:r>
            <a:b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:id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="@+id/button"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000" b="1">
                <a:solidFill>
                  <a:srgbClr val="C00000"/>
                </a:solidFill>
                <a:latin typeface="Arial Unicode MS"/>
                <a:ea typeface="JetBrains Mono"/>
              </a:rPr>
              <a:t>wrap_content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:backgroundTint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="#</a:t>
            </a:r>
            <a:r>
              <a:rPr lang="ko-KR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0000ff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="Button1"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Button</a:t>
            </a:r>
            <a:b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:id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="@+id/button2"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000" b="1">
                <a:solidFill>
                  <a:srgbClr val="C00000"/>
                </a:solidFill>
                <a:latin typeface="Arial Unicode MS"/>
                <a:ea typeface="JetBrains Mono"/>
              </a:rPr>
              <a:t>match_parent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:backgroundTint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="#</a:t>
            </a:r>
            <a:r>
              <a:rPr lang="ko-KR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ff0000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="Button2"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LinearLayout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ko-KR" altLang="ko-KR" sz="200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36" y="714750"/>
            <a:ext cx="3456384" cy="60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7143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뷰의 간격 설정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layout_margin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과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padding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7764" y="1616642"/>
            <a:ext cx="2448272" cy="914400"/>
          </a:xfrm>
          <a:prstGeom prst="rect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BUTTON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5724128" y="1616642"/>
            <a:ext cx="2448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BUTTON</a:t>
            </a:r>
            <a:endParaRPr lang="ko-KR" altLang="en-US" b="1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03888" y="2073842"/>
            <a:ext cx="1944216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5936" y="1631564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margin</a:t>
            </a:r>
            <a:endParaRPr lang="ko-KR" altLang="en-US" b="1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87764" y="2093816"/>
            <a:ext cx="743916" cy="0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692120" y="2089463"/>
            <a:ext cx="743916" cy="0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11900" y="1629704"/>
            <a:ext cx="0" cy="34622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211900" y="2184822"/>
            <a:ext cx="0" cy="34622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67263" y="262762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padding</a:t>
            </a:r>
            <a:endParaRPr lang="ko-KR" altLang="en-US" b="1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73016"/>
            <a:ext cx="2968908" cy="269106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038" y="3573016"/>
            <a:ext cx="2770452" cy="241323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331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4806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[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실습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]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뷰의 간격 설정하기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771674"/>
            <a:ext cx="7508274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LinearLayout </a:t>
            </a:r>
            <a:endParaRPr lang="en-US" altLang="ko-KR" sz="2000">
              <a:solidFill>
                <a:srgbClr val="0033B3"/>
              </a:solidFill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en-US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:orientation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en-US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horizontal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tools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:context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=".MainActivity"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Button</a:t>
            </a:r>
            <a:b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:backgroundTint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#0000ff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Button1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</a:t>
            </a:r>
            <a:endParaRPr lang="en-US" altLang="ko-KR" sz="2000">
              <a:solidFill>
                <a:srgbClr val="067D17"/>
              </a:solidFill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</a:t>
            </a:r>
            <a:r>
              <a:rPr lang="en-US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padding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en-US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30dp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 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Button</a:t>
            </a:r>
            <a:b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en-US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u="sng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000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en-US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match_parent</a:t>
            </a:r>
            <a:r>
              <a:rPr lang="ko-KR" altLang="ko-KR" sz="2000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:backgroundTint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#ff0000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Button2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</a:t>
            </a:r>
            <a:endParaRPr lang="en-US" altLang="ko-KR" sz="2000">
              <a:solidFill>
                <a:srgbClr val="067D17"/>
              </a:solidFill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871094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</a:t>
            </a:r>
            <a:r>
              <a:rPr lang="en-US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paddingBottom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en-US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50dp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endParaRPr lang="en-US" altLang="ko-KR" sz="2000" b="1" u="sng">
              <a:solidFill>
                <a:srgbClr val="067D17"/>
              </a:solidFill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</a:t>
            </a:r>
            <a:r>
              <a:rPr lang="en-US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</a:t>
            </a:r>
            <a:r>
              <a:rPr lang="ko-KR" altLang="ko-KR" sz="2000" b="1" u="sng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:</a:t>
            </a:r>
            <a:r>
              <a:rPr lang="en-US" altLang="ko-KR" sz="2000" b="1" u="sng">
                <a:solidFill>
                  <a:srgbClr val="174AD4"/>
                </a:solidFill>
                <a:latin typeface="Arial Unicode MS"/>
                <a:ea typeface="JetBrains Mono"/>
              </a:rPr>
              <a:t>layout_marginLeft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en-US" altLang="ko-KR" sz="2000" b="1" u="sng">
                <a:solidFill>
                  <a:srgbClr val="C00000"/>
                </a:solidFill>
                <a:latin typeface="Arial Unicode MS"/>
                <a:ea typeface="JetBrains Mono"/>
              </a:rPr>
              <a:t>50dp</a:t>
            </a:r>
            <a:r>
              <a:rPr lang="ko-KR" altLang="ko-KR" sz="2000" b="1" u="sng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LinearLayout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ko-KR" altLang="ko-KR" sz="200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753743"/>
            <a:ext cx="3389079" cy="60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4" y="1182077"/>
            <a:ext cx="5597713" cy="4608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1214" y="34129"/>
            <a:ext cx="613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[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실습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]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비밀번호 확인 화면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086751"/>
            <a:ext cx="5256584" cy="8361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388" y="2996952"/>
            <a:ext cx="5237740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42" y="3609020"/>
            <a:ext cx="5209586" cy="46747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4542" y="4165748"/>
            <a:ext cx="5209586" cy="36004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6876256" y="1073256"/>
            <a:ext cx="1872208" cy="612648"/>
          </a:xfrm>
          <a:prstGeom prst="wedgeRectCallout">
            <a:avLst>
              <a:gd name="adj1" fmla="val -111456"/>
              <a:gd name="adj2" fmla="val 185135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TextView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876256" y="2198479"/>
            <a:ext cx="1872208" cy="612648"/>
          </a:xfrm>
          <a:prstGeom prst="wedgeRectCallout">
            <a:avLst>
              <a:gd name="adj1" fmla="val -111364"/>
              <a:gd name="adj2" fmla="val 10781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TextView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6876256" y="4039444"/>
            <a:ext cx="1872208" cy="612648"/>
          </a:xfrm>
          <a:prstGeom prst="wedgeRectCallout">
            <a:avLst>
              <a:gd name="adj1" fmla="val -110340"/>
              <a:gd name="adj2" fmla="val -863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EditText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6876256" y="5013176"/>
            <a:ext cx="1872208" cy="612648"/>
          </a:xfrm>
          <a:prstGeom prst="wedgeRectCallout">
            <a:avLst>
              <a:gd name="adj1" fmla="val -110857"/>
              <a:gd name="adj2" fmla="val -147625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TextView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6876256" y="5949280"/>
            <a:ext cx="1872208" cy="612648"/>
          </a:xfrm>
          <a:prstGeom prst="wedgeRectCallout">
            <a:avLst>
              <a:gd name="adj1" fmla="val -115279"/>
              <a:gd name="adj2" fmla="val -16142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Button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6876256" y="3106784"/>
            <a:ext cx="1872208" cy="612648"/>
          </a:xfrm>
          <a:prstGeom prst="wedgeRectCallout">
            <a:avLst>
              <a:gd name="adj1" fmla="val -109656"/>
              <a:gd name="adj2" fmla="val 1179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0465" y="3402855"/>
            <a:ext cx="5237740" cy="1524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764704"/>
            <a:ext cx="8856984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LinearLayout </a:t>
            </a:r>
            <a:endParaRPr lang="en-US" altLang="ko-KR" sz="2000">
              <a:solidFill>
                <a:srgbClr val="0033B3"/>
              </a:solidFill>
              <a:latin typeface="Arial Unicode MS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:orientation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="vertical"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:padding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="16dp"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TextView</a:t>
            </a:r>
            <a:b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en-US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000">
                <a:solidFill>
                  <a:srgbClr val="067D17"/>
                </a:solidFill>
                <a:latin typeface="맑은 고딕" panose="020B0503020000020004" pitchFamily="50" charset="-127"/>
              </a:rPr>
              <a:t>회원님의 소중한 정보 보호를 위해 현재 비밀번호를 확인해주세요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."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:textSize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="17sp" 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TextView</a:t>
            </a:r>
            <a:br>
              <a:rPr lang="ko-KR" altLang="ko-KR" sz="20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en-US" altLang="ko-KR" sz="20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:layout_marginTop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="10dp"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="abcd@gmail.com"</a:t>
            </a:r>
            <a:b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0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000">
                <a:solidFill>
                  <a:srgbClr val="174AD4"/>
                </a:solidFill>
                <a:latin typeface="Arial Unicode MS"/>
                <a:ea typeface="JetBrains Mono"/>
              </a:rPr>
              <a:t>:textColor</a:t>
            </a:r>
            <a:r>
              <a:rPr lang="ko-KR" altLang="ko-KR" sz="2000">
                <a:solidFill>
                  <a:srgbClr val="067D17"/>
                </a:solidFill>
                <a:latin typeface="Arial Unicode MS"/>
                <a:ea typeface="JetBrains Mono"/>
              </a:rPr>
              <a:t>="#CFCFCE" </a:t>
            </a:r>
            <a:r>
              <a:rPr lang="ko-KR" altLang="ko-KR" sz="20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endParaRPr lang="ko-KR" altLang="ko-KR" sz="280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214" y="34129"/>
            <a:ext cx="7215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화면구성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XML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코드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비밀번호 확인 화면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987824" y="2060848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27784" y="2420888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9772" y="3933056"/>
            <a:ext cx="59406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9512" y="4221088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87824" y="4581128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9772" y="6341124"/>
            <a:ext cx="21962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59832" y="6637107"/>
            <a:ext cx="1440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2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1244661"/>
            <a:ext cx="878562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View</a:t>
            </a:r>
            <a:b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en-US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="1dp"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:layout_marginTop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="10dp"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:backgroundTint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="#D4D4D3"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</a:br>
            <a:endParaRPr lang="en-US" altLang="ko-KR" sz="24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    &lt;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EditText</a:t>
            </a:r>
            <a:b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en-US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:ems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="10"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:hint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400">
                <a:solidFill>
                  <a:srgbClr val="067D17"/>
                </a:solidFill>
                <a:latin typeface="맑은 고딕" panose="020B0503020000020004" pitchFamily="50" charset="-127"/>
              </a:rPr>
              <a:t>비밀번호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:inputType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="textPassword"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="Name"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214" y="34129"/>
            <a:ext cx="785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화면구성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XML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코드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비밀번호 확인 화면</a:t>
            </a:r>
            <a:r>
              <a:rPr lang="en-US" altLang="ko-KR" sz="14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</a:t>
            </a:r>
            <a:r>
              <a:rPr lang="ko-KR" altLang="en-US" sz="14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계속</a:t>
            </a:r>
            <a:r>
              <a:rPr lang="en-US" altLang="ko-KR" sz="14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28462" y="2420888"/>
            <a:ext cx="6546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148064" y="2780928"/>
            <a:ext cx="6546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978424" y="3140968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083685" y="5325061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995936" y="5733256"/>
            <a:ext cx="1944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4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700808"/>
            <a:ext cx="849694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TextView</a:t>
            </a:r>
            <a:b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en-US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</a:t>
            </a:r>
            <a:r>
              <a:rPr lang="en-US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</a:t>
            </a:r>
            <a:r>
              <a:rPr lang="en-US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400">
                <a:solidFill>
                  <a:srgbClr val="067D17"/>
                </a:solidFill>
                <a:latin typeface="맑은 고딕" panose="020B0503020000020004" pitchFamily="50" charset="-127"/>
              </a:rPr>
              <a:t>비밀번호가 기억나지 않으세요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!"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Button</a:t>
            </a:r>
            <a:b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en-US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    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</a:t>
            </a:r>
            <a:r>
              <a:rPr lang="en-US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="wrap_content"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</a:t>
            </a:r>
            <a:r>
              <a:rPr lang="en-US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:layout_marginTop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="16dp"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</a:t>
            </a:r>
            <a:r>
              <a:rPr lang="en-US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400">
                <a:solidFill>
                  <a:srgbClr val="067D17"/>
                </a:solidFill>
                <a:latin typeface="맑은 고딕" panose="020B0503020000020004" pitchFamily="50" charset="-127"/>
              </a:rPr>
              <a:t>확인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"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&lt;/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LinearLayout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ko-KR" altLang="ko-KR" sz="320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624"/>
            <a:ext cx="785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화면구성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XML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코드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비밀번호 확인 화면</a:t>
            </a:r>
            <a:r>
              <a:rPr lang="en-US" altLang="ko-KR" sz="14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</a:t>
            </a:r>
            <a:r>
              <a:rPr lang="ko-KR" altLang="en-US" sz="14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계속</a:t>
            </a:r>
            <a:r>
              <a:rPr lang="en-US" altLang="ko-KR" sz="14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03340" y="3284984"/>
            <a:ext cx="4176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148064" y="5085184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31840" y="5445224"/>
            <a:ext cx="864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1214" y="341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컴포넌트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67544" y="836712"/>
            <a:ext cx="8152378" cy="1500411"/>
            <a:chOff x="467544" y="980728"/>
            <a:chExt cx="8152378" cy="150041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0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안드로이드 앱의 구성 요소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앱은 여러 컴포넌트로 구성됨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5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1500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안드로이드에서는 클래스로 컴포넌트를 개발</a:t>
              </a:r>
              <a:endParaRPr lang="en-US" altLang="ko-KR" sz="1500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8"/>
              <a:ext cx="1656184" cy="322118"/>
            </a:xfrm>
            <a:prstGeom prst="rect">
              <a:avLst/>
            </a:prstGeom>
            <a:solidFill>
              <a:srgbClr val="2C5D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컴포넌트의 개념</a:t>
              </a: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3635896" y="3068960"/>
            <a:ext cx="1872208" cy="25922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3816819" y="3267476"/>
            <a:ext cx="1527223" cy="576064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en-US" altLang="ko-KR"/>
          </a:p>
          <a:p>
            <a:pPr algn="ctr"/>
            <a:r>
              <a:rPr lang="ko-KR" altLang="en-US"/>
              <a:t>클래스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87170" y="59748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안드로이드 앱</a:t>
            </a: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3816819" y="4042564"/>
            <a:ext cx="1527223" cy="576064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en-US" altLang="ko-KR"/>
          </a:p>
          <a:p>
            <a:pPr algn="ctr"/>
            <a:r>
              <a:rPr lang="ko-KR" altLang="en-US"/>
              <a:t>클래스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3838272" y="4851906"/>
            <a:ext cx="1527223" cy="576064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컴포넌트</a:t>
            </a:r>
            <a:endParaRPr lang="en-US" altLang="ko-KR"/>
          </a:p>
          <a:p>
            <a:pPr algn="ctr"/>
            <a:r>
              <a:rPr lang="ko-KR" altLang="en-US"/>
              <a:t>클래스</a:t>
            </a:r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3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1214" y="34129"/>
            <a:ext cx="490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안드로이드 컴포넌트 종류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33158" y="724666"/>
            <a:ext cx="8152378" cy="6001643"/>
            <a:chOff x="467544" y="980728"/>
            <a:chExt cx="8152378" cy="596143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5961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500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액티비티 </a:t>
              </a:r>
              <a:r>
                <a:rPr lang="en-US" altLang="ko-KR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(Activity)</a:t>
              </a: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 화면을 구성하는 컴포넌트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 화면을 안드로이드폰에 출력하기 위한 목적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en-US" altLang="ko-KR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</a:t>
              </a:r>
              <a:r>
                <a:rPr lang="ko-KR" altLang="en-US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클래스</a:t>
              </a: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상속 받아 생성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</a:t>
              </a:r>
              <a:r>
                <a:rPr lang="en-US" altLang="ko-KR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(Service)</a:t>
              </a: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 작업을 하는 컴포넌트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백그라운드에서 장시간 실행해야 할 업무 담당</a:t>
              </a:r>
              <a:r>
                <a:rPr lang="en-US" altLang="ko-KR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en-US" altLang="ko-KR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Service</a:t>
              </a:r>
              <a:r>
                <a:rPr lang="ko-KR" altLang="en-US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클래스</a:t>
              </a: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를 상속 받아 생성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 프로바이더 </a:t>
              </a:r>
              <a:r>
                <a:rPr lang="en-US" altLang="ko-KR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(ContentProvider)</a:t>
              </a: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앱의 데이터를 공유하는 컴포넌트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안드로이드폰의 여러 앱 사이의 데이터 공유 담당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en-US" altLang="ko-KR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ContentProvider</a:t>
              </a:r>
              <a:r>
                <a:rPr lang="ko-KR" altLang="en-US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 클래스</a:t>
              </a: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</a:rPr>
                <a:t>를 상속 받아 생성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  <a:r>
                <a:rPr lang="en-US" altLang="ko-KR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카카오톡 앱 </a:t>
              </a:r>
              <a:r>
                <a:rPr lang="en-US" altLang="ko-KR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↔ </a:t>
              </a: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 갤러리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브로드캐스트 리시버 </a:t>
              </a:r>
              <a:r>
                <a:rPr lang="en-US" altLang="ko-KR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(BroadcastReceiver)</a:t>
              </a: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이벤트가 발생할 때 실행되게 하는 컴포넌트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이벤트</a:t>
              </a:r>
              <a:r>
                <a:rPr lang="en-US" altLang="ko-KR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시스템에서 발생하는 특정 상황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en-US" altLang="ko-KR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BroadcastReceiver </a:t>
              </a:r>
              <a:r>
                <a:rPr lang="ko-KR" altLang="en-US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상속받아 생성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55600" algn="l"/>
                </a:tabLst>
                <a:defRPr/>
              </a:pP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  <a:r>
                <a:rPr lang="en-US" altLang="ko-KR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부팅 완료</a:t>
              </a:r>
              <a:r>
                <a:rPr lang="en-US" altLang="ko-KR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배터리 방전 등</a:t>
              </a:r>
              <a:endParaRPr lang="en-US" altLang="ko-KR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8"/>
              <a:ext cx="1656184" cy="322118"/>
            </a:xfrm>
            <a:prstGeom prst="rect">
              <a:avLst/>
            </a:prstGeom>
            <a:solidFill>
              <a:srgbClr val="2C5D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컴포넌트 종류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5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액티비티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836712"/>
            <a:ext cx="8152378" cy="1125437"/>
            <a:chOff x="467544" y="980727"/>
            <a:chExt cx="8152378" cy="112543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1254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 출력을 담당하는 컴포넌트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앱에서 화면을 출력하기 위해서는 액티비티를 만들어야 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1224136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액티비티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5" y="2132856"/>
            <a:ext cx="2101556" cy="44563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3888" y="2708920"/>
            <a:ext cx="1944216" cy="3528392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6732240" y="2708920"/>
            <a:ext cx="1440160" cy="612648"/>
          </a:xfrm>
          <a:prstGeom prst="wedgeRectCallout">
            <a:avLst>
              <a:gd name="adj1" fmla="val -134910"/>
              <a:gd name="adj2" fmla="val 2221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액티비티</a:t>
            </a:r>
          </a:p>
        </p:txBody>
      </p:sp>
    </p:spTree>
    <p:extLst>
      <p:ext uri="{BB962C8B-B14F-4D97-AF65-F5344CB8AC3E}">
        <p14:creationId xmlns:p14="http://schemas.microsoft.com/office/powerpoint/2010/main" val="109220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액티비티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-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뷰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08743"/>
            <a:ext cx="2626610" cy="462856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3968" y="1090848"/>
            <a:ext cx="3550972" cy="229293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="@+id/input"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입력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:inputType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="textPersonName"</a:t>
            </a:r>
            <a:r>
              <a:rPr lang="en-US" altLang="ko-KR" sz="1300">
                <a:solidFill>
                  <a:srgbClr val="067D17"/>
                </a:solidFill>
                <a:latin typeface="Arial Unicode MS"/>
                <a:ea typeface="JetBrains Mono"/>
              </a:rPr>
              <a:t>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="@+id/button"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입력한 값 보여주기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="@+id/output"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en-US" altLang="ko-KR" sz="13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416" y="1300966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[</a:t>
            </a:r>
            <a:r>
              <a:rPr lang="ko-KR" altLang="en-US" sz="1400" b="1"/>
              <a:t>화면 디자인</a:t>
            </a:r>
            <a:r>
              <a:rPr lang="en-US" altLang="ko-KR" sz="1400" b="1"/>
              <a:t>]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106308" y="760209"/>
            <a:ext cx="389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[</a:t>
            </a:r>
            <a:r>
              <a:rPr lang="ko-KR" altLang="en-US" sz="1400" b="1"/>
              <a:t>화면 디자인을 위한 </a:t>
            </a:r>
            <a:r>
              <a:rPr lang="en-US" altLang="ko-KR" sz="1400" b="1"/>
              <a:t>XML: activity_main.xml]</a:t>
            </a:r>
            <a:endParaRPr lang="ko-KR" altLang="en-US" sz="1400" b="1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37590" y="3897135"/>
            <a:ext cx="4863832" cy="26930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AppCompatActivity() 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override fun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(savedInstanceState: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?) {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binding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ActivityMainBinding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.inflate(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layoutInflater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setContentView(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.setOnClickListener 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input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.toString()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binding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3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text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13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253" y="3553708"/>
            <a:ext cx="265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[</a:t>
            </a:r>
            <a:r>
              <a:rPr lang="ko-KR" altLang="en-US" sz="1400" b="1"/>
              <a:t>코틀린 코드</a:t>
            </a:r>
            <a:r>
              <a:rPr lang="en-US" altLang="ko-KR" sz="1400" b="1"/>
              <a:t>: MainActivity.kt]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68596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뷰 클래스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836712"/>
            <a:ext cx="8152378" cy="1007456"/>
            <a:chOff x="467544" y="980727"/>
            <a:chExt cx="8152378" cy="100745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007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8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뷰 클래스를 이용하여 앱 화면 구성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232248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뷰 클래스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2664296" cy="47086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88840"/>
            <a:ext cx="2849485" cy="1583047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707904" y="263691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1691680" y="2276872"/>
            <a:ext cx="3096344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1700120" y="2592073"/>
            <a:ext cx="3087904" cy="73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3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472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화면구성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XML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코드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레이아웃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 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052736"/>
            <a:ext cx="864691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LinearLayout 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xmlns: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</a:t>
            </a:r>
            <a:endParaRPr lang="en-US" altLang="ko-KR" sz="2400">
              <a:solidFill>
                <a:srgbClr val="067D17"/>
              </a:solidFill>
              <a:latin typeface="Arial Unicode MS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             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"http://schemas.android.com/apk/res/android"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xmlns: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app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="http://schemas.android.com/apk/res-auto"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xmlns: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tools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="http://schemas.android.com/tools"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="match_parent"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:orientation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="vertical"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tools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:context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=".MainActivity"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ko-KR" altLang="ko-KR" sz="3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8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360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화면구성 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XML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코드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: Button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뷰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 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1052736"/>
            <a:ext cx="813690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Button</a:t>
            </a:r>
            <a:b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:id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="@+id/button"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400">
                <a:solidFill>
                  <a:srgbClr val="FF0000"/>
                </a:solidFill>
                <a:latin typeface="Arial Unicode MS"/>
                <a:ea typeface="JetBrains Mono"/>
              </a:rPr>
              <a:t>wrap_content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400">
                <a:solidFill>
                  <a:srgbClr val="FF0000"/>
                </a:solidFill>
                <a:latin typeface="Arial Unicode MS"/>
                <a:ea typeface="JetBrains Mono"/>
              </a:rPr>
              <a:t>wrap_content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="Button1"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b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Button</a:t>
            </a:r>
            <a:b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033B3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:id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="@+id/button2"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:layout_width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400">
                <a:solidFill>
                  <a:srgbClr val="FF0000"/>
                </a:solidFill>
                <a:latin typeface="Arial Unicode MS"/>
                <a:ea typeface="JetBrains Mono"/>
              </a:rPr>
              <a:t>wrap_content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:layout_height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ko-KR" altLang="ko-KR" sz="2400">
                <a:solidFill>
                  <a:srgbClr val="FF0000"/>
                </a:solidFill>
                <a:latin typeface="Arial Unicode MS"/>
                <a:ea typeface="JetBrains Mono"/>
              </a:rPr>
              <a:t>wrap_content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b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</a:b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2400">
                <a:solidFill>
                  <a:srgbClr val="871094"/>
                </a:solidFill>
                <a:latin typeface="Arial Unicode MS"/>
                <a:ea typeface="JetBrains Mono"/>
              </a:rPr>
              <a:t>android</a:t>
            </a:r>
            <a:r>
              <a:rPr lang="ko-KR" altLang="ko-KR" sz="2400">
                <a:solidFill>
                  <a:srgbClr val="174AD4"/>
                </a:solidFill>
                <a:latin typeface="Arial Unicode MS"/>
                <a:ea typeface="JetBrains Mono"/>
              </a:rPr>
              <a:t>:text</a:t>
            </a:r>
            <a:r>
              <a:rPr lang="ko-KR" altLang="ko-KR" sz="2400">
                <a:solidFill>
                  <a:srgbClr val="067D17"/>
                </a:solidFill>
                <a:latin typeface="Arial Unicode MS"/>
                <a:ea typeface="JetBrains Mono"/>
              </a:rPr>
              <a:t>="Button2" </a:t>
            </a:r>
            <a:r>
              <a:rPr lang="ko-KR" altLang="ko-KR" sz="240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endParaRPr lang="ko-KR" altLang="ko-KR" sz="3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7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214" y="34129"/>
            <a:ext cx="4180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레이아웃 여러 개 사용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40" t="1267" r="1450" b="1181"/>
          <a:stretch/>
        </p:blipFill>
        <p:spPr>
          <a:xfrm>
            <a:off x="539552" y="1052736"/>
            <a:ext cx="3096344" cy="5544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39552" y="1052736"/>
            <a:ext cx="3096344" cy="5544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 설명선 4"/>
          <p:cNvSpPr/>
          <p:nvPr/>
        </p:nvSpPr>
        <p:spPr>
          <a:xfrm>
            <a:off x="5508104" y="1124744"/>
            <a:ext cx="2016224" cy="612648"/>
          </a:xfrm>
          <a:prstGeom prst="wedgeRectCallout">
            <a:avLst>
              <a:gd name="adj1" fmla="val -141000"/>
              <a:gd name="adj2" fmla="val -147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리니어레이아웃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(vertical)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772816"/>
            <a:ext cx="3096344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5580112" y="2492896"/>
            <a:ext cx="2016224" cy="612648"/>
          </a:xfrm>
          <a:prstGeom prst="wedgeRectCallout">
            <a:avLst>
              <a:gd name="adj1" fmla="val -146709"/>
              <a:gd name="adj2" fmla="val -1337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리니어레이아웃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(horizontal)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91" y="3501008"/>
            <a:ext cx="2151268" cy="18099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560930" y="3844226"/>
            <a:ext cx="2110447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50344" y="4561936"/>
            <a:ext cx="2146609" cy="2480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5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1559</Words>
  <Application>Microsoft Office PowerPoint</Application>
  <PresentationFormat>화면 슬라이드 쇼(4:3)</PresentationFormat>
  <Paragraphs>104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 Unicode MS</vt:lpstr>
      <vt:lpstr>맑은 고딕</vt:lpstr>
      <vt:lpstr>코어 고딕 E 6 Bold</vt:lpstr>
      <vt:lpstr>코어 고딕 E 9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523</cp:revision>
  <dcterms:created xsi:type="dcterms:W3CDTF">2013-03-13T02:07:51Z</dcterms:created>
  <dcterms:modified xsi:type="dcterms:W3CDTF">2023-09-18T05:11:03Z</dcterms:modified>
</cp:coreProperties>
</file>