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327" r:id="rId4"/>
    <p:sldId id="326" r:id="rId5"/>
    <p:sldId id="371" r:id="rId6"/>
    <p:sldId id="357" r:id="rId7"/>
    <p:sldId id="358" r:id="rId8"/>
    <p:sldId id="359" r:id="rId9"/>
    <p:sldId id="360" r:id="rId10"/>
    <p:sldId id="369" r:id="rId11"/>
    <p:sldId id="361" r:id="rId12"/>
    <p:sldId id="365" r:id="rId13"/>
    <p:sldId id="366" r:id="rId14"/>
    <p:sldId id="372" r:id="rId15"/>
    <p:sldId id="373" r:id="rId16"/>
    <p:sldId id="374" r:id="rId17"/>
    <p:sldId id="376" r:id="rId18"/>
    <p:sldId id="375" r:id="rId19"/>
    <p:sldId id="377" r:id="rId20"/>
    <p:sldId id="355" r:id="rId21"/>
    <p:sldId id="378" r:id="rId22"/>
    <p:sldId id="356" r:id="rId23"/>
    <p:sldId id="368" r:id="rId24"/>
    <p:sldId id="36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5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189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2049865"/>
            <a:ext cx="87849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5. </a:t>
            </a:r>
            <a:r>
              <a:rPr lang="ko-KR" altLang="en-US" sz="39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변수와 자료형</a:t>
            </a:r>
            <a:endParaRPr lang="ko-KR" altLang="en-US" sz="39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780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문자와 문자열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Char, String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67544" y="1700808"/>
            <a:ext cx="8152378" cy="3108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letter: Char = ‘c’ 		     </a:t>
            </a:r>
            <a:r>
              <a:rPr lang="en-US" altLang="ko-KR" sz="2800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>
                <a:solidFill>
                  <a:srgbClr val="00B050"/>
                </a:solidFill>
                <a:latin typeface="Arial" panose="020B0604020202020204" pitchFamily="34" charset="0"/>
              </a:rPr>
              <a:t>문자 초기화</a:t>
            </a:r>
            <a:endParaRPr lang="en-US" altLang="ko-KR" sz="280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message: String = “Hello” </a:t>
            </a:r>
            <a:r>
              <a:rPr lang="en-US" altLang="ko-KR" sz="2800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>
                <a:solidFill>
                  <a:srgbClr val="00B050"/>
                </a:solidFill>
                <a:latin typeface="Arial" panose="020B0604020202020204" pitchFamily="34" charset="0"/>
              </a:rPr>
              <a:t>문자열 초기화</a:t>
            </a:r>
            <a:endParaRPr lang="en-US" altLang="ko-KR" sz="280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println(“ch: $ch”)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println(“message: $message”)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08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35" y="34129"/>
            <a:ext cx="7298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표현식과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$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기호 사용하여 문자열 출력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51520" y="1196171"/>
            <a:ext cx="8712968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sum(no: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var sum =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for(i in 1..no)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   sum += i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return sum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val name: String = “Gildong”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println(</a:t>
            </a:r>
            <a:r>
              <a:rPr lang="en-US" altLang="ko-KR" sz="2400">
                <a:latin typeface="Arial" panose="020B0604020202020204" pitchFamily="34" charset="0"/>
              </a:rPr>
              <a:t>“name: </a:t>
            </a:r>
            <a:r>
              <a:rPr lang="en-US" altLang="ko-KR" sz="2400" b="1">
                <a:latin typeface="Arial" panose="020B0604020202020204" pitchFamily="34" charset="0"/>
              </a:rPr>
              <a:t>$name</a:t>
            </a:r>
            <a:r>
              <a:rPr lang="en-US" altLang="ko-KR" sz="2400">
                <a:latin typeface="Arial" panose="020B0604020202020204" pitchFamily="34" charset="0"/>
              </a:rPr>
              <a:t>, sum: </a:t>
            </a:r>
            <a:r>
              <a:rPr lang="en-US" altLang="ko-KR" sz="2400" b="1">
                <a:latin typeface="Arial" panose="020B0604020202020204" pitchFamily="34" charset="0"/>
              </a:rPr>
              <a:t>${sum(10)}</a:t>
            </a:r>
            <a:r>
              <a:rPr lang="en-US" altLang="ko-KR" sz="2400">
                <a:latin typeface="Arial" panose="020B0604020202020204" pitchFamily="34" charset="0"/>
              </a:rPr>
              <a:t>, plus: </a:t>
            </a:r>
            <a:r>
              <a:rPr lang="en-US" altLang="ko-KR" sz="2400" b="1">
                <a:latin typeface="Arial" panose="020B0604020202020204" pitchFamily="34" charset="0"/>
              </a:rPr>
              <a:t>${10+20}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r>
              <a:rPr lang="en-US" altLang="ko-KR" sz="2800">
                <a:latin typeface="Arial" panose="020B0604020202020204" pitchFamily="34" charset="0"/>
              </a:rPr>
              <a:t>)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374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널 허용 변수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67544" y="1052736"/>
            <a:ext cx="8280920" cy="2504148"/>
            <a:chOff x="467544" y="980727"/>
            <a:chExt cx="8152378" cy="274573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2745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코틀린은 변수를 사용할 때 반드시 값이 할당되어야 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187D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선언시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허용할 것인지 아닌지를 명확하게 구분해서 선언해야 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187D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타입 뒤에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‘?’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표시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널허용 변수 선언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187DC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559585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널허용</a:t>
              </a:r>
              <a:r>
                <a:rPr lang="en-US" altLang="ko-KR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 </a:t>
              </a: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변수 선언</a:t>
              </a:r>
              <a:endParaRPr lang="en-US" altLang="ko-KR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67544" y="3861048"/>
            <a:ext cx="8280920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var number: Int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number = null 	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: null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 허용하지 않음</a:t>
            </a:r>
            <a:endParaRPr lang="en-US" altLang="ko-KR" sz="28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var number: Int?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number = null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오류없음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: null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허용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490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도전과제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1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번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빈칸 채우기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2785" y="5094287"/>
            <a:ext cx="8280920" cy="1624034"/>
            <a:chOff x="467544" y="980726"/>
            <a:chExt cx="8152378" cy="1780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6"/>
              <a:ext cx="8152378" cy="1780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number: 10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language: English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number: 20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006002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실행 결과</a:t>
              </a:r>
              <a:endParaRPr lang="en-US" altLang="ko-KR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4481" y="764704"/>
            <a:ext cx="8280920" cy="4209358"/>
            <a:chOff x="467544" y="980727"/>
            <a:chExt cx="8152378" cy="4615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461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fun main( ) {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var number: </a:t>
              </a:r>
              <a:r>
                <a:rPr lang="en-US" altLang="ko-KR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Int = 10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val language = </a:t>
              </a:r>
              <a:r>
                <a:rPr lang="en-US" altLang="ko-KR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"English"</a:t>
              </a:r>
              <a:r>
                <a:rPr lang="en-US" altLang="ko-KR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;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400" b="1"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println(“ </a:t>
              </a:r>
              <a:r>
                <a:rPr lang="en-US" altLang="ko-KR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number: $number </a:t>
              </a:r>
              <a:r>
                <a:rPr lang="en-US" altLang="ko-KR" sz="2400" b="1">
                  <a:latin typeface="Arial" panose="020B0604020202020204" pitchFamily="34" charset="0"/>
                </a:rPr>
                <a:t>”)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println(“ </a:t>
              </a:r>
              <a:r>
                <a:rPr lang="en-US" altLang="ko-KR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language: $language </a:t>
              </a:r>
              <a:r>
                <a:rPr lang="en-US" altLang="ko-KR" sz="2400" b="1">
                  <a:latin typeface="Arial" panose="020B0604020202020204" pitchFamily="34" charset="0"/>
                </a:rPr>
                <a:t>”)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number = </a:t>
              </a:r>
              <a:r>
                <a:rPr lang="en-US" altLang="ko-KR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20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println(“ </a:t>
              </a:r>
              <a:r>
                <a:rPr lang="en-US" altLang="ko-KR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number: $number</a:t>
              </a:r>
              <a:r>
                <a:rPr lang="en-US" altLang="ko-KR" sz="2400" b="1">
                  <a:latin typeface="Arial" panose="020B0604020202020204" pitchFamily="34" charset="0"/>
                </a:rPr>
                <a:t> ”)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}</a:t>
              </a:r>
              <a:r>
                <a:rPr lang="en-US" altLang="ko-KR" sz="2400" i="1">
                  <a:solidFill>
                    <a:srgbClr val="00B050"/>
                  </a:solidFill>
                  <a:latin typeface="Arial" panose="020B0604020202020204" pitchFamily="34" charset="0"/>
                </a:rPr>
                <a:t>	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006002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코틀린 코드</a:t>
              </a:r>
              <a:endParaRPr lang="en-US" altLang="ko-KR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61EC9-80EC-4313-B2C9-63E068CE5FAA}"/>
              </a:ext>
            </a:extLst>
          </p:cNvPr>
          <p:cNvSpPr/>
          <p:nvPr/>
        </p:nvSpPr>
        <p:spPr>
          <a:xfrm>
            <a:off x="3275856" y="1556792"/>
            <a:ext cx="1224136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8CC4A2-AE04-47E1-B8CD-37D2EDD6C5F3}"/>
              </a:ext>
            </a:extLst>
          </p:cNvPr>
          <p:cNvSpPr/>
          <p:nvPr/>
        </p:nvSpPr>
        <p:spPr>
          <a:xfrm>
            <a:off x="3635896" y="1993329"/>
            <a:ext cx="1512168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523F11-6C63-449A-A06C-4F1B74F0DB94}"/>
              </a:ext>
            </a:extLst>
          </p:cNvPr>
          <p:cNvSpPr/>
          <p:nvPr/>
        </p:nvSpPr>
        <p:spPr>
          <a:xfrm>
            <a:off x="2771800" y="2640571"/>
            <a:ext cx="2592288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25B26C-EE25-4AC2-9068-3D8715C5AF6D}"/>
              </a:ext>
            </a:extLst>
          </p:cNvPr>
          <p:cNvSpPr/>
          <p:nvPr/>
        </p:nvSpPr>
        <p:spPr>
          <a:xfrm>
            <a:off x="2771800" y="3072619"/>
            <a:ext cx="3024336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047A9-DAA4-47DD-B4E9-CDFC78951E9A}"/>
              </a:ext>
            </a:extLst>
          </p:cNvPr>
          <p:cNvSpPr/>
          <p:nvPr/>
        </p:nvSpPr>
        <p:spPr>
          <a:xfrm>
            <a:off x="2915816" y="3724350"/>
            <a:ext cx="432048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93A47-20CE-4CD7-AE31-5B6FA5AA9C43}"/>
              </a:ext>
            </a:extLst>
          </p:cNvPr>
          <p:cNvSpPr/>
          <p:nvPr/>
        </p:nvSpPr>
        <p:spPr>
          <a:xfrm>
            <a:off x="2769040" y="4173071"/>
            <a:ext cx="2592287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F571C-9EEC-4789-8AD6-983C7CDE2A79}"/>
              </a:ext>
            </a:extLst>
          </p:cNvPr>
          <p:cNvSpPr txBox="1"/>
          <p:nvPr/>
        </p:nvSpPr>
        <p:spPr>
          <a:xfrm>
            <a:off x="361214" y="34129"/>
            <a:ext cx="532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null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값 허용으로 인한 오류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F78C23-BBD5-4840-8044-6AE93656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42505"/>
            <a:ext cx="8712968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number: Int?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number = null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if(number.eqauls(0) == true)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println(number.toInt())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9F470C-A79E-4300-A53E-F700975B9940}"/>
              </a:ext>
            </a:extLst>
          </p:cNvPr>
          <p:cNvSpPr/>
          <p:nvPr/>
        </p:nvSpPr>
        <p:spPr>
          <a:xfrm>
            <a:off x="1024015" y="3638493"/>
            <a:ext cx="2808312" cy="4320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F571C-9EEC-4789-8AD6-983C7CDE2A79}"/>
              </a:ext>
            </a:extLst>
          </p:cNvPr>
          <p:cNvSpPr txBox="1"/>
          <p:nvPr/>
        </p:nvSpPr>
        <p:spPr>
          <a:xfrm>
            <a:off x="361214" y="34129"/>
            <a:ext cx="6144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null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허용 변수에 대한 직접 검사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F78C23-BBD5-4840-8044-6AE93656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11618"/>
            <a:ext cx="8712968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number: Int?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number = null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if(number != null)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if(number.eqauls(0) == true)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   println(number.toInt())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74012-1CBF-49F1-9D84-FD667262998A}"/>
              </a:ext>
            </a:extLst>
          </p:cNvPr>
          <p:cNvSpPr/>
          <p:nvPr/>
        </p:nvSpPr>
        <p:spPr>
          <a:xfrm>
            <a:off x="1024015" y="3212976"/>
            <a:ext cx="2395857" cy="4320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8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F571C-9EEC-4789-8AD6-983C7CDE2A79}"/>
              </a:ext>
            </a:extLst>
          </p:cNvPr>
          <p:cNvSpPr txBox="1"/>
          <p:nvPr/>
        </p:nvSpPr>
        <p:spPr>
          <a:xfrm>
            <a:off x="361214" y="34129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세이프콜을 적용한 함수 호출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F78C23-BBD5-4840-8044-6AE93656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42505"/>
            <a:ext cx="8712968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number: Int?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number = null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if(number?.eqauls(0) == true)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println(number.toInt())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74012-1CBF-49F1-9D84-FD667262998A}"/>
              </a:ext>
            </a:extLst>
          </p:cNvPr>
          <p:cNvSpPr/>
          <p:nvPr/>
        </p:nvSpPr>
        <p:spPr>
          <a:xfrm>
            <a:off x="1024015" y="3628082"/>
            <a:ext cx="3024336" cy="4320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F571C-9EEC-4789-8AD6-983C7CDE2A79}"/>
              </a:ext>
            </a:extLst>
          </p:cNvPr>
          <p:cNvSpPr txBox="1"/>
          <p:nvPr/>
        </p:nvSpPr>
        <p:spPr>
          <a:xfrm>
            <a:off x="361214" y="34129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non-null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단정 기호 사용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F78C23-BBD5-4840-8044-6AE93656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42505"/>
            <a:ext cx="8712968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number: Int?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number = null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if(number!! == 0) {      </a:t>
            </a:r>
            <a:r>
              <a:rPr lang="en-US" altLang="ko-KR" sz="2000" i="1">
                <a:solidFill>
                  <a:srgbClr val="00B050"/>
                </a:solidFill>
                <a:latin typeface="Arial" panose="020B0604020202020204" pitchFamily="34" charset="0"/>
              </a:rPr>
              <a:t>// NullPointerException </a:t>
            </a:r>
            <a:r>
              <a:rPr lang="ko-KR" altLang="en-US" sz="2000" i="1">
                <a:solidFill>
                  <a:srgbClr val="00B050"/>
                </a:solidFill>
                <a:latin typeface="Arial" panose="020B0604020202020204" pitchFamily="34" charset="0"/>
              </a:rPr>
              <a:t>발생 가능성 존재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println(number.toInt())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74012-1CBF-49F1-9D84-FD667262998A}"/>
              </a:ext>
            </a:extLst>
          </p:cNvPr>
          <p:cNvSpPr/>
          <p:nvPr/>
        </p:nvSpPr>
        <p:spPr>
          <a:xfrm>
            <a:off x="1043608" y="3645024"/>
            <a:ext cx="2232248" cy="4320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F571C-9EEC-4789-8AD6-983C7CDE2A79}"/>
              </a:ext>
            </a:extLst>
          </p:cNvPr>
          <p:cNvSpPr txBox="1"/>
          <p:nvPr/>
        </p:nvSpPr>
        <p:spPr>
          <a:xfrm>
            <a:off x="361214" y="34129"/>
            <a:ext cx="498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세이프콜과 엘비스 연산자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F78C23-BBD5-4840-8044-6AE93656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42505"/>
            <a:ext cx="8712968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number: Int?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number = null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Arial" panose="020B0604020202020204" pitchFamily="34" charset="0"/>
              </a:rPr>
              <a:t>    if(number?.eqauls(0) == true)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println("${number?.toInt() ?: "number is null"}")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74012-1CBF-49F1-9D84-FD667262998A}"/>
              </a:ext>
            </a:extLst>
          </p:cNvPr>
          <p:cNvSpPr/>
          <p:nvPr/>
        </p:nvSpPr>
        <p:spPr>
          <a:xfrm>
            <a:off x="2343733" y="4077072"/>
            <a:ext cx="5848259" cy="4320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F571C-9EEC-4789-8AD6-983C7CDE2A79}"/>
              </a:ext>
            </a:extLst>
          </p:cNvPr>
          <p:cNvSpPr txBox="1"/>
          <p:nvPr/>
        </p:nvSpPr>
        <p:spPr>
          <a:xfrm>
            <a:off x="361214" y="34129"/>
            <a:ext cx="5035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조건식을 이용한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null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검사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F78C23-BBD5-4840-8044-6AE93656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7062"/>
            <a:ext cx="8712968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number: Int?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number = null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result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=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if(number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!=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null)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number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else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if(result != 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println(result)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74012-1CBF-49F1-9D84-FD667262998A}"/>
              </a:ext>
            </a:extLst>
          </p:cNvPr>
          <p:cNvSpPr/>
          <p:nvPr/>
        </p:nvSpPr>
        <p:spPr>
          <a:xfrm>
            <a:off x="2485499" y="3415938"/>
            <a:ext cx="5182845" cy="4320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7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77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변수 선언 및 초기화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946338"/>
            <a:ext cx="8152378" cy="1530676"/>
            <a:chOff x="467544" y="980727"/>
            <a:chExt cx="8152378" cy="15306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변수이름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var: variable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줄임말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val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변수이름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자료형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=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값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// val: value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의 줄임말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상수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)</a:t>
              </a:r>
              <a:endParaRPr lang="en-US" altLang="ko-KR" sz="20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37626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변수 선언 문법</a:t>
              </a:r>
              <a:endParaRPr lang="ko-KR" altLang="en-US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2503" y="2901810"/>
            <a:ext cx="8152378" cy="1530676"/>
            <a:chOff x="467544" y="980727"/>
            <a:chExt cx="8152378" cy="153067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 : String = “John”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val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number : Int = 10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37626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변수 선언 및 초기화 예제</a:t>
              </a:r>
              <a:endParaRPr lang="ko-KR" altLang="en-US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34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355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지연 초기화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lateinit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키워드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67544" y="3052181"/>
            <a:ext cx="8152378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</a:rPr>
              <a:t>lateinit</a:t>
            </a:r>
            <a:r>
              <a:rPr lang="en-US" altLang="ko-KR" sz="2800">
                <a:latin typeface="Arial" panose="020B0604020202020204" pitchFamily="34" charset="0"/>
              </a:rPr>
              <a:t> var data1: Int		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latin typeface="Arial" panose="020B0604020202020204" pitchFamily="34" charset="0"/>
              </a:rPr>
              <a:t>lateinit </a:t>
            </a:r>
            <a:r>
              <a:rPr lang="en-US" altLang="ko-KR" sz="2800">
                <a:latin typeface="Arial" panose="020B0604020202020204" pitchFamily="34" charset="0"/>
              </a:rPr>
              <a:t>val data2: String	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: val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변수</a:t>
            </a:r>
            <a:endParaRPr lang="en-US" altLang="ko-KR" sz="28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latin typeface="Arial" panose="020B0604020202020204" pitchFamily="34" charset="0"/>
              </a:rPr>
              <a:t>lateinit</a:t>
            </a:r>
            <a:r>
              <a:rPr lang="en-US" altLang="ko-KR" sz="2800">
                <a:latin typeface="Arial" panose="020B0604020202020204" pitchFamily="34" charset="0"/>
              </a:rPr>
              <a:t> var data3: String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성공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946338"/>
            <a:ext cx="8152378" cy="1530676"/>
            <a:chOff x="467544" y="980727"/>
            <a:chExt cx="8152378" cy="15306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lateinit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키워드로 선언한 변수에만 사용 가능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2. Int, Long, Short, Double, Float, Boolean, Byte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사용 불가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3168352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lateinit </a:t>
              </a: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키워드를 사용한 초기화 미루기 규칙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36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003058-1F88-453D-B61B-BEAD8E1F8D46}"/>
              </a:ext>
            </a:extLst>
          </p:cNvPr>
          <p:cNvSpPr txBox="1"/>
          <p:nvPr/>
        </p:nvSpPr>
        <p:spPr>
          <a:xfrm>
            <a:off x="361214" y="34129"/>
            <a:ext cx="6479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lateinit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를 사용한 지연초기화 예제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05D31A6-2F78-4D12-8883-59AA6EE4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764704"/>
            <a:ext cx="8712968" cy="60016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Employee()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lateinit var name: String  </a:t>
            </a:r>
            <a:r>
              <a:rPr lang="en-US" altLang="ko-KR" sz="1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800" i="1">
                <a:solidFill>
                  <a:srgbClr val="00B050"/>
                </a:solidFill>
                <a:latin typeface="Arial" panose="020B0604020202020204" pitchFamily="34" charset="0"/>
              </a:rPr>
              <a:t>지연 초기화</a:t>
            </a:r>
            <a:endParaRPr lang="en-US" altLang="ko-KR" sz="1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2400">
                <a:latin typeface="Arial" panose="020B0604020202020204" pitchFamily="34" charset="0"/>
              </a:rPr>
              <a:t>fun</a:t>
            </a:r>
            <a:r>
              <a:rPr lang="ko-KR" altLang="en-US" sz="2400">
                <a:latin typeface="Arial" panose="020B0604020202020204" pitchFamily="34" charset="0"/>
              </a:rPr>
              <a:t> </a:t>
            </a:r>
            <a:r>
              <a:rPr lang="en-US" altLang="ko-KR" sz="2400">
                <a:latin typeface="Arial" panose="020B0604020202020204" pitchFamily="34" charset="0"/>
              </a:rPr>
              <a:t>assignName()</a:t>
            </a:r>
            <a:r>
              <a:rPr lang="ko-KR" altLang="en-US" sz="2400">
                <a:latin typeface="Arial" panose="020B0604020202020204" pitchFamily="34" charset="0"/>
              </a:rPr>
              <a:t> </a:t>
            </a:r>
            <a:r>
              <a:rPr lang="en-US" altLang="ko-KR" sz="2400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if(!::name.isInitialized) </a:t>
            </a:r>
            <a:r>
              <a:rPr lang="en-US" altLang="ko-KR" sz="1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800" i="1">
                <a:solidFill>
                  <a:srgbClr val="00B050"/>
                </a:solidFill>
                <a:latin typeface="Arial" panose="020B0604020202020204" pitchFamily="34" charset="0"/>
              </a:rPr>
              <a:t>콜론 </a:t>
            </a:r>
            <a:r>
              <a:rPr lang="en-US" altLang="ko-KR" sz="1800" i="1">
                <a:solidFill>
                  <a:srgbClr val="00B05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800" i="1">
                <a:solidFill>
                  <a:srgbClr val="00B050"/>
                </a:solidFill>
                <a:latin typeface="Arial" panose="020B0604020202020204" pitchFamily="34" charset="0"/>
              </a:rPr>
              <a:t>개를 이용하여 클래스 멤버 참조</a:t>
            </a:r>
            <a:endParaRPr lang="en-US" altLang="ko-KR" sz="1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    println("name is not initialized")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else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    println("$name")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val e = Employee()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e.assignName()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e.name = "John Smith"  </a:t>
            </a:r>
            <a:r>
              <a:rPr lang="en-US" altLang="ko-KR" sz="1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800" i="1">
                <a:solidFill>
                  <a:srgbClr val="00B050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800" i="1">
                <a:solidFill>
                  <a:srgbClr val="00B050"/>
                </a:solidFill>
                <a:latin typeface="Arial" panose="020B0604020202020204" pitchFamily="34" charset="0"/>
              </a:rPr>
              <a:t>name </a:t>
            </a:r>
            <a:r>
              <a:rPr lang="ko-KR" altLang="en-US" sz="1800" i="1">
                <a:solidFill>
                  <a:srgbClr val="00B050"/>
                </a:solidFill>
                <a:latin typeface="Arial" panose="020B0604020202020204" pitchFamily="34" charset="0"/>
              </a:rPr>
              <a:t>초기화됨</a:t>
            </a:r>
            <a:r>
              <a:rPr lang="en-US" altLang="ko-KR" sz="2400">
                <a:latin typeface="Arial" panose="020B0604020202020204" pitchFamily="34" charset="0"/>
              </a:rPr>
              <a:t>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e.assignName()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E49E9-9604-43E6-96A9-918BFD9903B5}"/>
              </a:ext>
            </a:extLst>
          </p:cNvPr>
          <p:cNvSpPr/>
          <p:nvPr/>
        </p:nvSpPr>
        <p:spPr>
          <a:xfrm>
            <a:off x="519960" y="1196752"/>
            <a:ext cx="1080120" cy="4320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76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지연 초기화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lazy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키워드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67544" y="2425571"/>
            <a:ext cx="8152378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data4: Int </a:t>
            </a:r>
            <a:r>
              <a:rPr lang="en-US" altLang="ko-KR" sz="2800" b="1">
                <a:latin typeface="Arial" panose="020B0604020202020204" pitchFamily="34" charset="0"/>
              </a:rPr>
              <a:t>by lazy </a:t>
            </a:r>
            <a:r>
              <a:rPr lang="en-US" altLang="ko-KR" sz="2800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println(“in lazy……”)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10 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초깃값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println(“in main…..”)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println(data4 + 10)  </a:t>
            </a: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by lazy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부분</a:t>
            </a: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한번 자동 실행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println(data4 + 10)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781808"/>
            <a:ext cx="8152378" cy="1530676"/>
            <a:chOff x="467544" y="980727"/>
            <a:chExt cx="8152378" cy="15306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lazy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키워드로 선언한 변수에만 사용 가능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2.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호출 시점에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by lazy { … }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에 의해 블록 부분 초기화 진행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3168352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lazy </a:t>
              </a: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키워드를 사용한 초기화 미루기 규칙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2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lazy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를 사용한 초기화 미루기 예제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D83E54-AF8C-460A-A7A4-4635531F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949370"/>
            <a:ext cx="8712968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Employee()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val</a:t>
            </a:r>
            <a:r>
              <a:rPr lang="ko-KR" altLang="en-US" sz="2400">
                <a:latin typeface="Arial" panose="020B0604020202020204" pitchFamily="34" charset="0"/>
              </a:rPr>
              <a:t> </a:t>
            </a:r>
            <a:r>
              <a:rPr lang="en-US" altLang="ko-KR" sz="2400">
                <a:latin typeface="Arial" panose="020B0604020202020204" pitchFamily="34" charset="0"/>
              </a:rPr>
              <a:t>name</a:t>
            </a:r>
            <a:r>
              <a:rPr lang="ko-KR" altLang="en-US" sz="2400">
                <a:latin typeface="Arial" panose="020B0604020202020204" pitchFamily="34" charset="0"/>
              </a:rPr>
              <a:t> </a:t>
            </a:r>
            <a:r>
              <a:rPr lang="en-US" altLang="ko-KR" sz="2400">
                <a:latin typeface="Arial" panose="020B0604020202020204" pitchFamily="34" charset="0"/>
              </a:rPr>
              <a:t>by</a:t>
            </a:r>
            <a:r>
              <a:rPr lang="ko-KR" altLang="en-US" sz="2400">
                <a:latin typeface="Arial" panose="020B0604020202020204" pitchFamily="34" charset="0"/>
              </a:rPr>
              <a:t> </a:t>
            </a:r>
            <a:r>
              <a:rPr lang="en-US" altLang="ko-KR" sz="2400">
                <a:latin typeface="Arial" panose="020B0604020202020204" pitchFamily="34" charset="0"/>
              </a:rPr>
              <a:t>lazy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     </a:t>
            </a:r>
            <a:r>
              <a:rPr lang="en-US" altLang="ko-KR" sz="2400">
                <a:latin typeface="Arial" panose="020B0604020202020204" pitchFamily="34" charset="0"/>
              </a:rPr>
              <a:t>   "John Smith"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2400">
                <a:latin typeface="Arial" panose="020B0604020202020204" pitchFamily="34" charset="0"/>
              </a:rPr>
              <a:t>fun</a:t>
            </a:r>
            <a:r>
              <a:rPr lang="ko-KR" altLang="en-US" sz="2400">
                <a:latin typeface="Arial" panose="020B0604020202020204" pitchFamily="34" charset="0"/>
              </a:rPr>
              <a:t> </a:t>
            </a:r>
            <a:r>
              <a:rPr lang="en-US" altLang="ko-KR" sz="2400">
                <a:latin typeface="Arial" panose="020B0604020202020204" pitchFamily="34" charset="0"/>
              </a:rPr>
              <a:t>assignName()</a:t>
            </a:r>
            <a:r>
              <a:rPr lang="ko-KR" altLang="en-US" sz="2400">
                <a:latin typeface="Arial" panose="020B0604020202020204" pitchFamily="34" charset="0"/>
              </a:rPr>
              <a:t> </a:t>
            </a:r>
            <a:r>
              <a:rPr lang="en-US" altLang="ko-KR" sz="2400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println("name initializing ... 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println("Name is $name")   </a:t>
            </a:r>
            <a:r>
              <a:rPr lang="en-US" altLang="ko-KR" sz="1400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>
                <a:solidFill>
                  <a:srgbClr val="00B050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400">
                <a:solidFill>
                  <a:srgbClr val="00B050"/>
                </a:solidFill>
                <a:latin typeface="Arial" panose="020B0604020202020204" pitchFamily="34" charset="0"/>
              </a:rPr>
              <a:t>name</a:t>
            </a:r>
            <a:r>
              <a:rPr lang="ko-KR" altLang="en-US" sz="1400">
                <a:solidFill>
                  <a:srgbClr val="00B050"/>
                </a:solidFill>
                <a:latin typeface="Arial" panose="020B0604020202020204" pitchFamily="34" charset="0"/>
              </a:rPr>
              <a:t>을 참조하려고 할 때 초기화가 이루어짐</a:t>
            </a:r>
            <a:endParaRPr lang="en-US" altLang="ko-KR" sz="240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val e = Employee()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e.assignName()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08CEB-76C1-4196-87B8-A0D02F8E82BB}"/>
              </a:ext>
            </a:extLst>
          </p:cNvPr>
          <p:cNvSpPr/>
          <p:nvPr/>
        </p:nvSpPr>
        <p:spPr>
          <a:xfrm>
            <a:off x="611560" y="1412776"/>
            <a:ext cx="2520280" cy="11521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도전과제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2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번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틀린 곳 찾기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1540" y="1340768"/>
            <a:ext cx="8280920" cy="4948022"/>
            <a:chOff x="467544" y="980727"/>
            <a:chExt cx="8152378" cy="54253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5425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400" b="1"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fun main( ) {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① : 		var data3: Int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② : 		println(“data3: $data3”)	</a:t>
              </a:r>
              <a:r>
                <a:rPr lang="en-US" altLang="ko-KR" sz="2400" b="1">
                  <a:solidFill>
                    <a:srgbClr val="FF0000"/>
                  </a:solidFill>
                </a:rPr>
                <a:t> // </a:t>
              </a:r>
              <a:r>
                <a:rPr lang="ko-KR" altLang="en-US" sz="2400" b="1">
                  <a:solidFill>
                    <a:srgbClr val="FF0000"/>
                  </a:solidFill>
                </a:rPr>
                <a:t>초기화 안됨 </a:t>
              </a:r>
              <a:endParaRPr lang="en-US" altLang="ko-KR" sz="2400" b="1"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}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400" b="1"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class A {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③ : 		lateinit var name: String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④ : 		lateinit var data4: Int 	</a:t>
              </a:r>
              <a:r>
                <a:rPr lang="en-US" altLang="ko-KR" sz="2400" b="1">
                  <a:solidFill>
                    <a:srgbClr val="FF0000"/>
                  </a:solidFill>
                </a:rPr>
                <a:t> // lateinit </a:t>
              </a:r>
              <a:r>
                <a:rPr lang="ko-KR" altLang="en-US" sz="2400" b="1">
                  <a:solidFill>
                    <a:srgbClr val="FF0000"/>
                  </a:solidFill>
                </a:rPr>
                <a:t>오류 </a:t>
              </a:r>
              <a:endParaRPr lang="en-US" altLang="ko-KR" sz="2400" b="1"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⑤ : 		var address: String           </a:t>
              </a:r>
              <a:r>
                <a:rPr lang="en-US" altLang="ko-KR" sz="2400" b="1">
                  <a:solidFill>
                    <a:srgbClr val="FF0000"/>
                  </a:solidFill>
                </a:rPr>
                <a:t>// </a:t>
              </a:r>
              <a:r>
                <a:rPr lang="ko-KR" altLang="en-US" sz="2400" b="1">
                  <a:solidFill>
                    <a:srgbClr val="FF0000"/>
                  </a:solidFill>
                </a:rPr>
                <a:t>클래스멤버변수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latin typeface="Arial" panose="020B0604020202020204" pitchFamily="34" charset="0"/>
                </a:rPr>
                <a:t>	}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400" b="1">
                <a:latin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006002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코틀린 코드</a:t>
              </a:r>
              <a:endParaRPr lang="en-US" altLang="ko-KR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62371-838A-44C7-8939-F9183955E5C1}"/>
              </a:ext>
            </a:extLst>
          </p:cNvPr>
          <p:cNvSpPr/>
          <p:nvPr/>
        </p:nvSpPr>
        <p:spPr>
          <a:xfrm>
            <a:off x="5868144" y="2852936"/>
            <a:ext cx="2520280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C833CB-6300-451C-95E4-8B7E5929A8AE}"/>
              </a:ext>
            </a:extLst>
          </p:cNvPr>
          <p:cNvSpPr/>
          <p:nvPr/>
        </p:nvSpPr>
        <p:spPr>
          <a:xfrm>
            <a:off x="6012160" y="4653136"/>
            <a:ext cx="2520280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B6A7A7-8D04-4E42-863A-A754771283A1}"/>
              </a:ext>
            </a:extLst>
          </p:cNvPr>
          <p:cNvSpPr/>
          <p:nvPr/>
        </p:nvSpPr>
        <p:spPr>
          <a:xfrm>
            <a:off x="6012160" y="5114555"/>
            <a:ext cx="2520280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99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val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과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var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의 차이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79512" y="2132856"/>
            <a:ext cx="8640960" cy="3108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main(args: Array&lt;String&gt;)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a: Int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b: Int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a = 20    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성공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b = 20    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실패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  <a:endParaRPr lang="ko-KR" altLang="ko-K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변수 종류 및 자료형 추론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946338"/>
            <a:ext cx="8152378" cy="1530676"/>
            <a:chOff x="467544" y="980727"/>
            <a:chExt cx="8152378" cy="15306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변수이름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읽기 및 쓰기 가능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val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변수이름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자료형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=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값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// 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읽기 전용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상수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)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37626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변수의 </a:t>
              </a:r>
              <a:r>
                <a:rPr lang="en-US" altLang="ko-KR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2</a:t>
              </a: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가지 유형</a:t>
              </a:r>
              <a:endParaRPr lang="ko-KR" altLang="en-US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7544" y="2636912"/>
            <a:ext cx="8152378" cy="1530676"/>
            <a:chOff x="467544" y="980727"/>
            <a:chExt cx="8152378" cy="15306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변수이름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val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변수이름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=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값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223368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자료형 생략 </a:t>
              </a:r>
              <a:r>
                <a:rPr lang="en-US" altLang="ko-KR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(</a:t>
              </a: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자료형 추론</a:t>
              </a:r>
              <a:r>
                <a:rPr lang="en-US" altLang="ko-KR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)</a:t>
              </a:r>
              <a:endParaRPr lang="ko-KR" altLang="en-US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4514" y="4365104"/>
            <a:ext cx="8152378" cy="2102115"/>
            <a:chOff x="467544" y="980727"/>
            <a:chExt cx="8152378" cy="210211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2102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 = “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초깃값이 있으면 자료형 생략 가능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var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name2 : String </a:t>
              </a:r>
              <a:r>
                <a:rPr lang="en-US" altLang="ko-KR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// </a:t>
              </a:r>
              <a:r>
                <a:rPr lang="ko-KR" altLang="en-US" sz="2400" b="1" i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B050"/>
                  </a:solidFill>
                  <a:latin typeface="맑은 고딕" panose="020B0503020000020004" pitchFamily="50" charset="-127"/>
                </a:rPr>
                <a:t>초깃값이 없으면 자료형 생략 불가능</a:t>
              </a:r>
              <a:endParaRPr lang="en-US" altLang="ko-KR" sz="2400" b="1" i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name2 = “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홍길순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”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37626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변수 사용 예제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03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5CC09-241B-41ED-9853-57F4626393D7}"/>
              </a:ext>
            </a:extLst>
          </p:cNvPr>
          <p:cNvSpPr txBox="1"/>
          <p:nvPr/>
        </p:nvSpPr>
        <p:spPr>
          <a:xfrm>
            <a:off x="361214" y="34129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잘못된 변수 사용의 예제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64953-2784-4D71-83F7-561EB83B8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53317"/>
            <a:ext cx="8640960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s: String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 (s != "Bob")  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에러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's'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에 값이 없음</a:t>
            </a:r>
            <a:endParaRPr lang="en-US" altLang="ko-KR" sz="28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println("Two strings are different")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  <a:endParaRPr lang="ko-KR" altLang="ko-KR" sz="280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A4BB5A-D30F-4102-ABD9-B5614AFC1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05645"/>
            <a:ext cx="8640960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s: String = "Smith"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 (s != "Bob")</a:t>
            </a:r>
            <a:endParaRPr lang="en-US" altLang="ko-KR" sz="28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println("Two strings are different")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  <a:endParaRPr lang="ko-KR" altLang="ko-K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자료형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데이터타입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7544" y="1196752"/>
            <a:ext cx="8152378" cy="1530676"/>
            <a:chOff x="467544" y="980727"/>
            <a:chExt cx="8152378" cy="15306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코틀린의 모든 변수는 객체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코틀린의 모든 자료형은 객체 타입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187D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165618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코틀린 데이터 타입</a:t>
              </a:r>
              <a:endParaRPr lang="en-US" altLang="ko-KR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28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객체 데이터타입 이란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?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55570" y="1990002"/>
            <a:ext cx="8152378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data1: Int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data2: Int? = null </a:t>
            </a:r>
            <a:r>
              <a:rPr lang="en-US" altLang="ko-KR" sz="280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null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대입 가능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data1 = data1 + 10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data1 = data1.plus(10)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메서드 이용 가능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49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180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기초 데이터 타입 객체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67544" y="1196752"/>
            <a:ext cx="8152378" cy="3816430"/>
            <a:chOff x="467544" y="980727"/>
            <a:chExt cx="8152378" cy="381643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3816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기초 데이터를 객체로 표현하는 타입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정수 표현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Int, Short, Long</a:t>
              </a: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 표현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Double, Float</a:t>
              </a: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진수 표현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Byte, Boolean</a:t>
              </a: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 표현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Char (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작은따옴포 사용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285750" indent="-28575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 표현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String (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큰따옴표 혹은 삼중 따옴표 사용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187DC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448272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코틀린의 기초 데이터 타입 객체</a:t>
              </a:r>
              <a:endParaRPr lang="en-US" altLang="ko-KR" sz="14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88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기초 데이터 타입 객체의 초기화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79512" y="1772817"/>
            <a:ext cx="8856984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byteNumber: Byte = 64	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 </a:t>
            </a:r>
            <a:r>
              <a:rPr lang="en-US" altLang="ko-KR" sz="2800">
                <a:latin typeface="Arial" panose="020B0604020202020204" pitchFamily="34" charset="0"/>
              </a:rPr>
              <a:t> val shortNumber: Short = 1024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intNumber: Int = 123456	</a:t>
            </a:r>
            <a:r>
              <a:rPr lang="en-US" altLang="ko-KR" sz="2000" b="1" i="1">
                <a:solidFill>
                  <a:srgbClr val="0070C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70C0"/>
                </a:solidFill>
                <a:latin typeface="Arial" panose="020B0604020202020204" pitchFamily="34" charset="0"/>
              </a:rPr>
              <a:t>정수형 기본 자료형</a:t>
            </a:r>
            <a:endParaRPr lang="en-US" altLang="ko-KR" sz="2800" b="1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longNumber: Long = 1234567890L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fltNumber: Float = 3.14F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dblNumber: Double = 3.14   </a:t>
            </a:r>
            <a:r>
              <a:rPr lang="en-US" altLang="ko-KR" sz="2000" b="1" i="1">
                <a:solidFill>
                  <a:srgbClr val="0070C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70C0"/>
                </a:solidFill>
                <a:latin typeface="Arial" panose="020B0604020202020204" pitchFamily="34" charset="0"/>
              </a:rPr>
              <a:t>실수형 기본 자료형</a:t>
            </a:r>
            <a:endParaRPr lang="en-US" altLang="ko-KR" sz="2800" b="1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bool: Boolean = true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65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1382</Words>
  <Application>Microsoft Office PowerPoint</Application>
  <PresentationFormat>화면 슬라이드 쇼(4:3)</PresentationFormat>
  <Paragraphs>265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코어 고딕 E 6 Bold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297</cp:revision>
  <dcterms:created xsi:type="dcterms:W3CDTF">2013-03-13T02:07:51Z</dcterms:created>
  <dcterms:modified xsi:type="dcterms:W3CDTF">2023-09-13T02:02:08Z</dcterms:modified>
</cp:coreProperties>
</file>