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358" r:id="rId3"/>
    <p:sldId id="349" r:id="rId4"/>
    <p:sldId id="350" r:id="rId5"/>
    <p:sldId id="351" r:id="rId6"/>
    <p:sldId id="360" r:id="rId7"/>
    <p:sldId id="359" r:id="rId8"/>
    <p:sldId id="352" r:id="rId9"/>
    <p:sldId id="353" r:id="rId10"/>
    <p:sldId id="361" r:id="rId11"/>
    <p:sldId id="362" r:id="rId12"/>
    <p:sldId id="324" r:id="rId13"/>
    <p:sldId id="327" r:id="rId14"/>
    <p:sldId id="326" r:id="rId15"/>
    <p:sldId id="354" r:id="rId16"/>
    <p:sldId id="355" r:id="rId17"/>
    <p:sldId id="356" r:id="rId18"/>
    <p:sldId id="357" r:id="rId19"/>
    <p:sldId id="363" r:id="rId20"/>
    <p:sldId id="364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7DC5"/>
    <a:srgbClr val="5F5F5F"/>
    <a:srgbClr val="769535"/>
    <a:srgbClr val="2787A0"/>
    <a:srgbClr val="2C5D98"/>
    <a:srgbClr val="1D6579"/>
    <a:srgbClr val="1F41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30" autoAdjust="0"/>
    <p:restoredTop sz="96400" autoAdjust="0"/>
  </p:normalViewPr>
  <p:slideViewPr>
    <p:cSldViewPr>
      <p:cViewPr varScale="1">
        <p:scale>
          <a:sx n="117" d="100"/>
          <a:sy n="117" d="100"/>
        </p:scale>
        <p:origin x="1541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2.91702" units="1/cm"/>
          <inkml:channelProperty channel="Y" name="resolution" value="42.85714" units="1/cm"/>
          <inkml:channelProperty channel="T" name="resolution" value="1" units="1/dev"/>
        </inkml:channelProperties>
      </inkml:inkSource>
      <inkml:timestamp xml:id="ts0" timeString="2022-04-07T10:20:06.960"/>
    </inkml:context>
    <inkml:brush xml:id="br0">
      <inkml:brushProperty name="width" value="0.05292" units="cm"/>
      <inkml:brushProperty name="height" value="0.1058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16 0,'0'-16'0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2.91702" units="1/cm"/>
          <inkml:channelProperty channel="Y" name="resolution" value="42.85714" units="1/cm"/>
          <inkml:channelProperty channel="T" name="resolution" value="1" units="1/dev"/>
        </inkml:channelProperties>
      </inkml:inkSource>
      <inkml:timestamp xml:id="ts0" timeString="2022-03-22T02:53:59.290"/>
    </inkml:context>
    <inkml:brush xml:id="br0">
      <inkml:brushProperty name="width" value="0.05292" units="cm"/>
      <inkml:brushProperty name="height" value="0.1058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16 0,'0'-16'0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016B08-DB7C-4AF2-A556-79E80A6CE81E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30D320-083E-4ACF-8139-F55D22F00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19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B17C-9C0F-4C93-BF61-942341A00EED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3370C-5503-4F3F-8B58-25BA57B33F8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Picture 3" descr="C:\Users\위드웹\Desktop\nn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4171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"/>
            <a:ext cx="9143998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B17C-9C0F-4C93-BF61-942341A00EED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3370C-5503-4F3F-8B58-25BA57B33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92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B17C-9C0F-4C93-BF61-942341A00EED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3370C-5503-4F3F-8B58-25BA57B33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800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399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AB17C-9C0F-4C93-BF61-942341A00EED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3370C-5503-4F3F-8B58-25BA57B33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30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3961" y="1945707"/>
            <a:ext cx="50064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6. </a:t>
            </a:r>
            <a:r>
              <a:rPr lang="ko-KR" altLang="en-US" sz="4400" b="1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조건문과 반복문</a:t>
            </a:r>
          </a:p>
        </p:txBody>
      </p:sp>
      <p:pic>
        <p:nvPicPr>
          <p:cNvPr id="5" name="Picture 4" descr="C:\Users\위드웹\Desktop\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512" y="2761456"/>
            <a:ext cx="3011488" cy="133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Users\위드웹\Desktop\gg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68" y="1844824"/>
            <a:ext cx="847725" cy="134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C:\Users\위드웹\Desktop\gewga.png"/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tx1">
                <a:lumMod val="95000"/>
                <a:lumOff val="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7723"/>
          <a:stretch/>
        </p:blipFill>
        <p:spPr bwMode="auto">
          <a:xfrm>
            <a:off x="5867335" y="3476752"/>
            <a:ext cx="1102574" cy="328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C:\Users\위드웹\Desktop\gewga.png"/>
          <p:cNvPicPr>
            <a:picLocks noChangeAspect="1" noChangeArrowheads="1"/>
          </p:cNvPicPr>
          <p:nvPr/>
        </p:nvPicPr>
        <p:blipFill rotWithShape="1">
          <a:blip r:embed="rId6">
            <a:duotone>
              <a:prstClr val="black"/>
              <a:schemeClr val="tx1">
                <a:lumMod val="95000"/>
                <a:lumOff val="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" b="53429"/>
          <a:stretch/>
        </p:blipFill>
        <p:spPr bwMode="auto">
          <a:xfrm rot="10800000">
            <a:off x="-2057" y="0"/>
            <a:ext cx="1102574" cy="2456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6841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1262E17-9170-4FD5-B6B6-0DEE35B446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1988261"/>
            <a:ext cx="8165670" cy="353943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fun main() {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   var age = 30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   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   </a:t>
            </a:r>
            <a:r>
              <a:rPr lang="en-US" altLang="ko-KR" sz="2800" b="1">
                <a:latin typeface="Arial" panose="020B0604020202020204" pitchFamily="34" charset="0"/>
              </a:rPr>
              <a:t>when(age)</a:t>
            </a:r>
            <a:r>
              <a:rPr lang="en-US" altLang="ko-KR" sz="2800">
                <a:latin typeface="Arial" panose="020B0604020202020204" pitchFamily="34" charset="0"/>
              </a:rPr>
              <a:t> </a:t>
            </a:r>
            <a:r>
              <a:rPr lang="en-US" altLang="ko-KR" sz="2800" b="1">
                <a:latin typeface="Arial" panose="020B0604020202020204" pitchFamily="34" charset="0"/>
              </a:rPr>
              <a:t>{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 b="1">
                <a:latin typeface="Arial" panose="020B0604020202020204" pitchFamily="34" charset="0"/>
                <a:sym typeface="Wingdings" panose="05000000000000000000" pitchFamily="2" charset="2"/>
              </a:rPr>
              <a:t>	20..29  </a:t>
            </a:r>
            <a:r>
              <a:rPr lang="en-US" altLang="ko-KR" sz="2800">
                <a:latin typeface="Arial" panose="020B0604020202020204" pitchFamily="34" charset="0"/>
                <a:sym typeface="Wingdings" panose="05000000000000000000" pitchFamily="2" charset="2"/>
              </a:rPr>
              <a:t>println(“</a:t>
            </a:r>
            <a:r>
              <a:rPr lang="ko-KR" altLang="en-US" sz="2800">
                <a:latin typeface="Arial" panose="020B0604020202020204" pitchFamily="34" charset="0"/>
                <a:sym typeface="Wingdings" panose="05000000000000000000" pitchFamily="2" charset="2"/>
              </a:rPr>
              <a:t>높은 강도의 운동 필요</a:t>
            </a:r>
            <a:r>
              <a:rPr lang="en-US" altLang="ko-KR" sz="2800">
                <a:latin typeface="Arial" panose="020B0604020202020204" pitchFamily="34" charset="0"/>
                <a:sym typeface="Wingdings" panose="05000000000000000000" pitchFamily="2" charset="2"/>
              </a:rPr>
              <a:t>”)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 b="1">
                <a:latin typeface="Arial" panose="020B0604020202020204" pitchFamily="34" charset="0"/>
                <a:sym typeface="Wingdings" panose="05000000000000000000" pitchFamily="2" charset="2"/>
              </a:rPr>
              <a:t>	else  </a:t>
            </a:r>
            <a:r>
              <a:rPr lang="en-US" altLang="ko-KR" sz="2800">
                <a:latin typeface="Arial" panose="020B0604020202020204" pitchFamily="34" charset="0"/>
                <a:sym typeface="Wingdings" panose="05000000000000000000" pitchFamily="2" charset="2"/>
              </a:rPr>
              <a:t>println(“</a:t>
            </a:r>
            <a:r>
              <a:rPr lang="ko-KR" altLang="en-US" sz="2800">
                <a:latin typeface="Arial" panose="020B0604020202020204" pitchFamily="34" charset="0"/>
                <a:sym typeface="Wingdings" panose="05000000000000000000" pitchFamily="2" charset="2"/>
              </a:rPr>
              <a:t>약한 강도의 운동 필요</a:t>
            </a:r>
            <a:r>
              <a:rPr lang="en-US" altLang="ko-KR" sz="2800">
                <a:latin typeface="Arial" panose="020B0604020202020204" pitchFamily="34" charset="0"/>
                <a:sym typeface="Wingdings" panose="05000000000000000000" pitchFamily="2" charset="2"/>
              </a:rPr>
              <a:t>”);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 b="1">
                <a:latin typeface="Arial" panose="020B0604020202020204" pitchFamily="34" charset="0"/>
                <a:sym typeface="Wingdings" panose="05000000000000000000" pitchFamily="2" charset="2"/>
              </a:rPr>
              <a:t>    }</a:t>
            </a:r>
            <a:endParaRPr lang="en-US" altLang="ko-KR" sz="2800" b="1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3A6381-F274-4932-99CB-5D4F8B4D7C43}"/>
              </a:ext>
            </a:extLst>
          </p:cNvPr>
          <p:cNvSpPr txBox="1"/>
          <p:nvPr/>
        </p:nvSpPr>
        <p:spPr>
          <a:xfrm>
            <a:off x="361214" y="34129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범위값 비교</a:t>
            </a:r>
            <a:endParaRPr lang="en-US" altLang="ko-KR" sz="3200" b="1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코어 고딕 E 9 Black" panose="020B0A03030302020204" pitchFamily="34" charset="-127"/>
              <a:ea typeface="코어 고딕 E 9 Black" panose="020B0A03030302020204" pitchFamily="34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055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1262E17-9170-4FD5-B6B6-0DEE35B446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1341931"/>
            <a:ext cx="8165670" cy="483209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fun main() {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   var grade = 'B'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   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   </a:t>
            </a:r>
            <a:r>
              <a:rPr lang="en-US" altLang="ko-KR" sz="2800" b="1">
                <a:latin typeface="Arial" panose="020B0604020202020204" pitchFamily="34" charset="0"/>
              </a:rPr>
              <a:t>when</a:t>
            </a:r>
            <a:r>
              <a:rPr lang="en-US" altLang="ko-KR" sz="2800">
                <a:latin typeface="Arial" panose="020B0604020202020204" pitchFamily="34" charset="0"/>
              </a:rPr>
              <a:t> </a:t>
            </a:r>
            <a:r>
              <a:rPr lang="en-US" altLang="ko-KR" sz="2800" b="1">
                <a:latin typeface="Arial" panose="020B0604020202020204" pitchFamily="34" charset="0"/>
              </a:rPr>
              <a:t>{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 b="1">
                <a:latin typeface="Arial" panose="020B0604020202020204" pitchFamily="34" charset="0"/>
                <a:sym typeface="Wingdings" panose="05000000000000000000" pitchFamily="2" charset="2"/>
              </a:rPr>
              <a:t>	grade == 'A'  </a:t>
            </a:r>
            <a:r>
              <a:rPr lang="en-US" altLang="ko-KR" sz="2800">
                <a:latin typeface="Arial" panose="020B0604020202020204" pitchFamily="34" charset="0"/>
                <a:sym typeface="Wingdings" panose="05000000000000000000" pitchFamily="2" charset="2"/>
              </a:rPr>
              <a:t>println(“</a:t>
            </a:r>
            <a:r>
              <a:rPr lang="ko-KR" altLang="en-US" sz="2800">
                <a:latin typeface="Arial" panose="020B0604020202020204" pitchFamily="34" charset="0"/>
                <a:sym typeface="Wingdings" panose="05000000000000000000" pitchFamily="2" charset="2"/>
              </a:rPr>
              <a:t>성적은 </a:t>
            </a:r>
            <a:r>
              <a:rPr lang="en-US" altLang="ko-KR" sz="2800">
                <a:latin typeface="Arial" panose="020B0604020202020204" pitchFamily="34" charset="0"/>
                <a:sym typeface="Wingdings" panose="05000000000000000000" pitchFamily="2" charset="2"/>
              </a:rPr>
              <a:t>A”)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800" b="1">
                <a:latin typeface="Arial" panose="020B0604020202020204" pitchFamily="34" charset="0"/>
                <a:sym typeface="Wingdings" panose="05000000000000000000" pitchFamily="2" charset="2"/>
              </a:rPr>
              <a:t>	grade == 'B'  </a:t>
            </a:r>
            <a:r>
              <a:rPr lang="en-US" altLang="ko-KR" sz="2800">
                <a:latin typeface="Arial" panose="020B0604020202020204" pitchFamily="34" charset="0"/>
                <a:sym typeface="Wingdings" panose="05000000000000000000" pitchFamily="2" charset="2"/>
              </a:rPr>
              <a:t>println(“</a:t>
            </a:r>
            <a:r>
              <a:rPr lang="ko-KR" altLang="en-US" sz="2800">
                <a:latin typeface="Arial" panose="020B0604020202020204" pitchFamily="34" charset="0"/>
                <a:sym typeface="Wingdings" panose="05000000000000000000" pitchFamily="2" charset="2"/>
              </a:rPr>
              <a:t>성적은 </a:t>
            </a:r>
            <a:r>
              <a:rPr lang="en-US" altLang="ko-KR" sz="2800">
                <a:latin typeface="Arial" panose="020B0604020202020204" pitchFamily="34" charset="0"/>
                <a:sym typeface="Wingdings" panose="05000000000000000000" pitchFamily="2" charset="2"/>
              </a:rPr>
              <a:t>B”)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800" b="1">
                <a:latin typeface="Arial" panose="020B0604020202020204" pitchFamily="34" charset="0"/>
                <a:sym typeface="Wingdings" panose="05000000000000000000" pitchFamily="2" charset="2"/>
              </a:rPr>
              <a:t>	grade == 'C'  </a:t>
            </a:r>
            <a:r>
              <a:rPr lang="en-US" altLang="ko-KR" sz="2800">
                <a:latin typeface="Arial" panose="020B0604020202020204" pitchFamily="34" charset="0"/>
                <a:sym typeface="Wingdings" panose="05000000000000000000" pitchFamily="2" charset="2"/>
              </a:rPr>
              <a:t>println(“</a:t>
            </a:r>
            <a:r>
              <a:rPr lang="ko-KR" altLang="en-US" sz="2800">
                <a:latin typeface="Arial" panose="020B0604020202020204" pitchFamily="34" charset="0"/>
                <a:sym typeface="Wingdings" panose="05000000000000000000" pitchFamily="2" charset="2"/>
              </a:rPr>
              <a:t>성적은 </a:t>
            </a:r>
            <a:r>
              <a:rPr lang="en-US" altLang="ko-KR" sz="2800">
                <a:latin typeface="Arial" panose="020B0604020202020204" pitchFamily="34" charset="0"/>
                <a:sym typeface="Wingdings" panose="05000000000000000000" pitchFamily="2" charset="2"/>
              </a:rPr>
              <a:t>C”)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800" b="1">
                <a:latin typeface="Arial" panose="020B0604020202020204" pitchFamily="34" charset="0"/>
                <a:sym typeface="Wingdings" panose="05000000000000000000" pitchFamily="2" charset="2"/>
              </a:rPr>
              <a:t>	grade == 'D'  </a:t>
            </a:r>
            <a:r>
              <a:rPr lang="en-US" altLang="ko-KR" sz="2800">
                <a:latin typeface="Arial" panose="020B0604020202020204" pitchFamily="34" charset="0"/>
                <a:sym typeface="Wingdings" panose="05000000000000000000" pitchFamily="2" charset="2"/>
              </a:rPr>
              <a:t>println(“</a:t>
            </a:r>
            <a:r>
              <a:rPr lang="ko-KR" altLang="en-US" sz="2800">
                <a:latin typeface="Arial" panose="020B0604020202020204" pitchFamily="34" charset="0"/>
                <a:sym typeface="Wingdings" panose="05000000000000000000" pitchFamily="2" charset="2"/>
              </a:rPr>
              <a:t>성적은 </a:t>
            </a:r>
            <a:r>
              <a:rPr lang="en-US" altLang="ko-KR" sz="2800">
                <a:latin typeface="Arial" panose="020B0604020202020204" pitchFamily="34" charset="0"/>
                <a:sym typeface="Wingdings" panose="05000000000000000000" pitchFamily="2" charset="2"/>
              </a:rPr>
              <a:t>D”)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800" b="1">
                <a:latin typeface="Arial" panose="020B0604020202020204" pitchFamily="34" charset="0"/>
                <a:sym typeface="Wingdings" panose="05000000000000000000" pitchFamily="2" charset="2"/>
              </a:rPr>
              <a:t>	grade == 'F'  </a:t>
            </a:r>
            <a:r>
              <a:rPr lang="en-US" altLang="ko-KR" sz="2800">
                <a:latin typeface="Arial" panose="020B0604020202020204" pitchFamily="34" charset="0"/>
                <a:sym typeface="Wingdings" panose="05000000000000000000" pitchFamily="2" charset="2"/>
              </a:rPr>
              <a:t>println(“</a:t>
            </a:r>
            <a:r>
              <a:rPr lang="ko-KR" altLang="en-US" sz="2800">
                <a:latin typeface="Arial" panose="020B0604020202020204" pitchFamily="34" charset="0"/>
                <a:sym typeface="Wingdings" panose="05000000000000000000" pitchFamily="2" charset="2"/>
              </a:rPr>
              <a:t>성적은 </a:t>
            </a:r>
            <a:r>
              <a:rPr lang="en-US" altLang="ko-KR" sz="2800">
                <a:latin typeface="Arial" panose="020B0604020202020204" pitchFamily="34" charset="0"/>
                <a:sym typeface="Wingdings" panose="05000000000000000000" pitchFamily="2" charset="2"/>
              </a:rPr>
              <a:t>F”)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 b="1">
                <a:latin typeface="Arial" panose="020B0604020202020204" pitchFamily="34" charset="0"/>
                <a:sym typeface="Wingdings" panose="05000000000000000000" pitchFamily="2" charset="2"/>
              </a:rPr>
              <a:t>    }</a:t>
            </a:r>
            <a:endParaRPr lang="en-US" altLang="ko-KR" sz="2800" b="1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3A6381-F274-4932-99CB-5D4F8B4D7C43}"/>
              </a:ext>
            </a:extLst>
          </p:cNvPr>
          <p:cNvSpPr txBox="1"/>
          <p:nvPr/>
        </p:nvSpPr>
        <p:spPr>
          <a:xfrm>
            <a:off x="361214" y="34129"/>
            <a:ext cx="45416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when </a:t>
            </a:r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문에서 괄호 생략</a:t>
            </a:r>
            <a:endParaRPr lang="en-US" altLang="ko-KR" sz="3200" b="1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코어 고딕 E 9 Black" panose="020B0A03030302020204" pitchFamily="34" charset="-127"/>
              <a:ea typeface="코어 고딕 E 9 Black" panose="020B0A03030302020204" pitchFamily="34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392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214" y="34129"/>
            <a:ext cx="3312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조건만 있는 </a:t>
            </a:r>
            <a:r>
              <a:rPr lang="en-US" altLang="ko-KR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When</a:t>
            </a:r>
            <a:endParaRPr lang="ko-KR" altLang="en-US" sz="3200" b="1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코어 고딕 E 9 Black" panose="020B0A03030302020204" pitchFamily="34" charset="-127"/>
              <a:ea typeface="코어 고딕 E 9 Black" panose="020B0A03030302020204" pitchFamily="34" charset="-127"/>
              <a:cs typeface="Arial" pitchFamily="34" charset="0"/>
            </a:endParaRPr>
          </a:p>
        </p:txBody>
      </p:sp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139474" y="1117508"/>
            <a:ext cx="8856984" cy="3924151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fun main() {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   var temp = 5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   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   </a:t>
            </a:r>
            <a:r>
              <a:rPr lang="en-US" altLang="ko-KR" sz="2800" b="1">
                <a:latin typeface="Arial" panose="020B0604020202020204" pitchFamily="34" charset="0"/>
              </a:rPr>
              <a:t>when</a:t>
            </a:r>
            <a:r>
              <a:rPr lang="en-US" altLang="ko-KR" sz="2800">
                <a:latin typeface="Arial" panose="020B0604020202020204" pitchFamily="34" charset="0"/>
              </a:rPr>
              <a:t> </a:t>
            </a:r>
            <a:r>
              <a:rPr lang="en-US" altLang="ko-KR" sz="2800" b="1">
                <a:latin typeface="Arial" panose="020B0604020202020204" pitchFamily="34" charset="0"/>
              </a:rPr>
              <a:t>{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	</a:t>
            </a:r>
            <a:r>
              <a:rPr lang="en-US" altLang="ko-KR" sz="2800" b="1">
                <a:latin typeface="Arial" panose="020B0604020202020204" pitchFamily="34" charset="0"/>
              </a:rPr>
              <a:t>temp &gt; 5 </a:t>
            </a:r>
            <a:r>
              <a:rPr lang="en-US" altLang="ko-KR" sz="2800" b="1">
                <a:latin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altLang="ko-KR" sz="2800">
                <a:latin typeface="Arial" panose="020B0604020202020204" pitchFamily="34" charset="0"/>
                <a:sym typeface="Wingdings" panose="05000000000000000000" pitchFamily="2" charset="2"/>
              </a:rPr>
              <a:t>println(“temp is grater than 5”)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 b="1">
                <a:latin typeface="Arial" panose="020B0604020202020204" pitchFamily="34" charset="0"/>
                <a:sym typeface="Wingdings" panose="05000000000000000000" pitchFamily="2" charset="2"/>
              </a:rPr>
              <a:t>	</a:t>
            </a:r>
            <a:r>
              <a:rPr lang="en-US" altLang="ko-KR" sz="2500" b="1">
                <a:latin typeface="Arial" panose="020B0604020202020204" pitchFamily="34" charset="0"/>
                <a:sym typeface="Wingdings" panose="05000000000000000000" pitchFamily="2" charset="2"/>
              </a:rPr>
              <a:t>temp &lt;= 5  </a:t>
            </a:r>
            <a:r>
              <a:rPr lang="en-US" altLang="ko-KR" sz="2500">
                <a:latin typeface="Arial" panose="020B0604020202020204" pitchFamily="34" charset="0"/>
                <a:sym typeface="Wingdings" panose="05000000000000000000" pitchFamily="2" charset="2"/>
              </a:rPr>
              <a:t>println(“temp is less than or equal to 5”)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 b="1">
                <a:latin typeface="Arial" panose="020B0604020202020204" pitchFamily="34" charset="0"/>
                <a:sym typeface="Wingdings" panose="05000000000000000000" pitchFamily="2" charset="2"/>
              </a:rPr>
              <a:t>	else  </a:t>
            </a:r>
            <a:r>
              <a:rPr lang="en-US" altLang="ko-KR" sz="2800">
                <a:latin typeface="Arial" panose="020B0604020202020204" pitchFamily="34" charset="0"/>
                <a:sym typeface="Wingdings" panose="05000000000000000000" pitchFamily="2" charset="2"/>
              </a:rPr>
              <a:t>println(“temp is nothing”);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 b="1">
                <a:latin typeface="Arial" panose="020B0604020202020204" pitchFamily="34" charset="0"/>
                <a:sym typeface="Wingdings" panose="05000000000000000000" pitchFamily="2" charset="2"/>
              </a:rPr>
              <a:t>    }</a:t>
            </a:r>
            <a:endParaRPr lang="en-US" altLang="ko-KR" sz="2800" b="1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14343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214" y="34129"/>
            <a:ext cx="45913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when </a:t>
            </a:r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을 표현식으로 사용</a:t>
            </a: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251520" y="1556212"/>
            <a:ext cx="8712968" cy="440120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fun main() {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   var temp = 5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   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   </a:t>
            </a:r>
            <a:r>
              <a:rPr lang="en-US" altLang="ko-KR" sz="2800" b="1">
                <a:latin typeface="Arial" panose="020B0604020202020204" pitchFamily="34" charset="0"/>
              </a:rPr>
              <a:t>val msg =</a:t>
            </a:r>
            <a:r>
              <a:rPr lang="en-US" altLang="ko-KR" sz="2800">
                <a:latin typeface="Arial" panose="020B0604020202020204" pitchFamily="34" charset="0"/>
              </a:rPr>
              <a:t> </a:t>
            </a:r>
            <a:r>
              <a:rPr lang="en-US" altLang="ko-KR" sz="2800" b="1">
                <a:latin typeface="Arial" panose="020B0604020202020204" pitchFamily="34" charset="0"/>
              </a:rPr>
              <a:t>when</a:t>
            </a:r>
            <a:r>
              <a:rPr lang="en-US" altLang="ko-KR" sz="2800">
                <a:latin typeface="Arial" panose="020B0604020202020204" pitchFamily="34" charset="0"/>
              </a:rPr>
              <a:t> </a:t>
            </a:r>
            <a:r>
              <a:rPr lang="en-US" altLang="ko-KR" sz="2800" b="1">
                <a:latin typeface="Arial" panose="020B0604020202020204" pitchFamily="34" charset="0"/>
              </a:rPr>
              <a:t>{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	</a:t>
            </a:r>
            <a:r>
              <a:rPr lang="en-US" altLang="ko-KR" sz="2800" b="1">
                <a:latin typeface="Arial" panose="020B0604020202020204" pitchFamily="34" charset="0"/>
              </a:rPr>
              <a:t>temp &gt; 5 </a:t>
            </a:r>
            <a:r>
              <a:rPr lang="en-US" altLang="ko-KR" sz="2800" b="1">
                <a:latin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altLang="ko-KR" sz="2800">
                <a:latin typeface="Arial" panose="020B0604020202020204" pitchFamily="34" charset="0"/>
                <a:sym typeface="Wingdings" panose="05000000000000000000" pitchFamily="2" charset="2"/>
              </a:rPr>
              <a:t>“temp is grater than 5”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 b="1">
                <a:latin typeface="Arial" panose="020B0604020202020204" pitchFamily="34" charset="0"/>
                <a:sym typeface="Wingdings" panose="05000000000000000000" pitchFamily="2" charset="2"/>
              </a:rPr>
              <a:t>	temp &lt;= 5  </a:t>
            </a:r>
            <a:r>
              <a:rPr lang="en-US" altLang="ko-KR" sz="2800">
                <a:latin typeface="Arial" panose="020B0604020202020204" pitchFamily="34" charset="0"/>
                <a:sym typeface="Wingdings" panose="05000000000000000000" pitchFamily="2" charset="2"/>
              </a:rPr>
              <a:t>“temp is less than or equal to 5”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 b="1">
                <a:latin typeface="Arial" panose="020B0604020202020204" pitchFamily="34" charset="0"/>
                <a:sym typeface="Wingdings" panose="05000000000000000000" pitchFamily="2" charset="2"/>
              </a:rPr>
              <a:t>	else  </a:t>
            </a:r>
            <a:r>
              <a:rPr lang="en-US" altLang="ko-KR" sz="2800">
                <a:latin typeface="Arial" panose="020B0604020202020204" pitchFamily="34" charset="0"/>
                <a:sym typeface="Wingdings" panose="05000000000000000000" pitchFamily="2" charset="2"/>
              </a:rPr>
              <a:t>“temp is nothing” </a:t>
            </a:r>
            <a:r>
              <a:rPr lang="en-US" altLang="ko-KR" sz="2800" i="1">
                <a:solidFill>
                  <a:srgbClr val="FF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// </a:t>
            </a:r>
            <a:r>
              <a:rPr lang="ko-KR" altLang="en-US" sz="2800" i="1">
                <a:solidFill>
                  <a:srgbClr val="FF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생략 불가능</a:t>
            </a:r>
            <a:endParaRPr lang="en-US" altLang="ko-KR" sz="2800" i="1">
              <a:solidFill>
                <a:srgbClr val="FF0000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 b="1">
                <a:latin typeface="Arial" panose="020B0604020202020204" pitchFamily="34" charset="0"/>
                <a:sym typeface="Wingdings" panose="05000000000000000000" pitchFamily="2" charset="2"/>
              </a:rPr>
              <a:t>    }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  <a:sym typeface="Wingdings" panose="05000000000000000000" pitchFamily="2" charset="2"/>
              </a:rPr>
              <a:t>    println(msg)</a:t>
            </a:r>
            <a:endParaRPr lang="en-US" altLang="ko-KR" sz="280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13026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214" y="34129"/>
            <a:ext cx="1966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for </a:t>
            </a:r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반복문</a:t>
            </a:r>
          </a:p>
        </p:txBody>
      </p:sp>
      <p:sp>
        <p:nvSpPr>
          <p:cNvPr id="12" name="Rectangle 1"/>
          <p:cNvSpPr txBox="1">
            <a:spLocks noChangeArrowheads="1"/>
          </p:cNvSpPr>
          <p:nvPr/>
        </p:nvSpPr>
        <p:spPr bwMode="auto">
          <a:xfrm>
            <a:off x="251520" y="2265254"/>
            <a:ext cx="8676964" cy="353943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fun main() {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   var sum = 0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   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   </a:t>
            </a:r>
            <a:r>
              <a:rPr lang="en-US" altLang="ko-KR" sz="2800" b="1">
                <a:latin typeface="Arial" panose="020B0604020202020204" pitchFamily="34" charset="0"/>
              </a:rPr>
              <a:t>for (i in 1..10)</a:t>
            </a:r>
            <a:r>
              <a:rPr lang="en-US" altLang="ko-KR" sz="2800">
                <a:latin typeface="Arial" panose="020B0604020202020204" pitchFamily="34" charset="0"/>
              </a:rPr>
              <a:t> {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       sum = sum + i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   }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   println(sum)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}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251520" y="896521"/>
            <a:ext cx="8676964" cy="1254703"/>
            <a:chOff x="467544" y="980727"/>
            <a:chExt cx="8152378" cy="1254703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5CC1D01-69FE-4B36-955B-FF7B90D72B24}"/>
                </a:ext>
              </a:extLst>
            </p:cNvPr>
            <p:cNvSpPr/>
            <p:nvPr/>
          </p:nvSpPr>
          <p:spPr>
            <a:xfrm>
              <a:off x="467544" y="980728"/>
              <a:ext cx="8152378" cy="12547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  <a:tabLst>
                  <a:tab pos="355600" algn="l"/>
                </a:tabLst>
                <a:defRPr/>
              </a:pPr>
              <a:endParaRPr lang="en-US" altLang="ko-KR" sz="1500" b="1" spc="-15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indent="177800">
                <a:lnSpc>
                  <a:spcPct val="120000"/>
                </a:lnSpc>
                <a:spcBef>
                  <a:spcPct val="0"/>
                </a:spcBef>
                <a:spcAft>
                  <a:spcPts val="1000"/>
                </a:spcAft>
                <a:tabLst>
                  <a:tab pos="355600" algn="l"/>
                </a:tabLst>
                <a:defRPr/>
              </a:pPr>
              <a:endParaRPr lang="en-US" altLang="ko-KR" sz="100" b="1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spcBef>
                  <a:spcPct val="0"/>
                </a:spcBef>
                <a:tabLst>
                  <a:tab pos="355600" algn="l"/>
                </a:tabLst>
                <a:defRPr/>
              </a:pPr>
              <a:r>
                <a:rPr lang="en-US" altLang="ko-KR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 </a:t>
              </a: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제어변수를 증감하면서 특정 조건이 참일 동안 반복</a:t>
              </a:r>
              <a:endParaRPr lang="en-US" altLang="ko-KR" sz="2400" b="1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spcBef>
                  <a:spcPct val="0"/>
                </a:spcBef>
                <a:tabLst>
                  <a:tab pos="355600" algn="l"/>
                </a:tabLst>
                <a:defRPr/>
              </a:pPr>
              <a:r>
                <a:rPr lang="en-US" altLang="ko-KR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 </a:t>
              </a: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범위 연산자 </a:t>
              </a:r>
              <a:r>
                <a:rPr lang="en-US" altLang="ko-KR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in </a:t>
              </a: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주로 사용</a:t>
              </a:r>
              <a:endParaRPr lang="en-US" altLang="ko-KR" sz="2400" b="1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EA9474A-FB61-41E0-8BEE-E4D3D8C4EADE}"/>
                </a:ext>
              </a:extLst>
            </p:cNvPr>
            <p:cNvSpPr/>
            <p:nvPr/>
          </p:nvSpPr>
          <p:spPr>
            <a:xfrm>
              <a:off x="467545" y="980727"/>
              <a:ext cx="1014819" cy="322421"/>
            </a:xfrm>
            <a:prstGeom prst="rect">
              <a:avLst/>
            </a:prstGeom>
            <a:solidFill>
              <a:srgbClr val="2C5D98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ko-KR" sz="1400" b="1" spc="-15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코어 고딕 E 6 Bold" panose="020B0703030302020204" pitchFamily="34" charset="-127"/>
                  <a:ea typeface="코어 고딕 E 6 Bold" panose="020B0703030302020204" pitchFamily="34" charset="-127"/>
                </a:rPr>
                <a:t>for </a:t>
              </a:r>
              <a:r>
                <a:rPr lang="ko-KR" altLang="en-US" sz="1400" b="1" spc="-15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코어 고딕 E 6 Bold" panose="020B0703030302020204" pitchFamily="34" charset="-127"/>
                  <a:ea typeface="코어 고딕 E 6 Bold" panose="020B0703030302020204" pitchFamily="34" charset="-127"/>
                </a:rPr>
                <a:t>반복문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3031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214" y="34129"/>
            <a:ext cx="47318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for </a:t>
            </a:r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문의 다양한 증감 표현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251520" y="1052736"/>
            <a:ext cx="8676964" cy="1993367"/>
            <a:chOff x="467544" y="980727"/>
            <a:chExt cx="8152378" cy="1993367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5CC1D01-69FE-4B36-955B-FF7B90D72B24}"/>
                </a:ext>
              </a:extLst>
            </p:cNvPr>
            <p:cNvSpPr/>
            <p:nvPr/>
          </p:nvSpPr>
          <p:spPr>
            <a:xfrm>
              <a:off x="467544" y="980728"/>
              <a:ext cx="8152378" cy="19933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  <a:tabLst>
                  <a:tab pos="355600" algn="l"/>
                </a:tabLst>
                <a:defRPr/>
              </a:pPr>
              <a:endParaRPr lang="en-US" altLang="ko-KR" sz="1500" b="1" spc="-15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indent="177800">
                <a:lnSpc>
                  <a:spcPct val="120000"/>
                </a:lnSpc>
                <a:spcBef>
                  <a:spcPct val="0"/>
                </a:spcBef>
                <a:spcAft>
                  <a:spcPts val="1000"/>
                </a:spcAft>
                <a:tabLst>
                  <a:tab pos="355600" algn="l"/>
                </a:tabLst>
                <a:defRPr/>
              </a:pPr>
              <a:endParaRPr lang="en-US" altLang="ko-KR" sz="100" b="1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spcBef>
                  <a:spcPct val="0"/>
                </a:spcBef>
                <a:tabLst>
                  <a:tab pos="355600" algn="l"/>
                </a:tabLst>
                <a:defRPr/>
              </a:pPr>
              <a:r>
                <a:rPr lang="en-US" altLang="ko-KR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 for (i in 1..10) 		</a:t>
              </a:r>
              <a:r>
                <a:rPr lang="en-US" altLang="ko-KR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 </a:t>
              </a:r>
              <a:r>
                <a:rPr lang="en-US" altLang="ko-KR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1</a:t>
              </a: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부터 </a:t>
              </a:r>
              <a:r>
                <a:rPr lang="en-US" altLang="ko-KR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10</a:t>
              </a: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까지 </a:t>
              </a:r>
              <a:r>
                <a:rPr lang="en-US" altLang="ko-KR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1</a:t>
              </a: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씩 증가</a:t>
              </a:r>
              <a:endParaRPr lang="en-US" altLang="ko-KR" sz="2400" b="1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spcBef>
                  <a:spcPct val="0"/>
                </a:spcBef>
                <a:tabLst>
                  <a:tab pos="355600" algn="l"/>
                </a:tabLst>
                <a:defRPr/>
              </a:pPr>
              <a:r>
                <a:rPr lang="en-US" altLang="ko-KR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</a:rPr>
                <a:t>2. for (i in 1 until 10) 	</a:t>
              </a:r>
              <a:r>
                <a:rPr lang="en-US" altLang="ko-KR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sym typeface="Wingdings" panose="05000000000000000000" pitchFamily="2" charset="2"/>
                </a:rPr>
                <a:t> </a:t>
              </a:r>
              <a:r>
                <a:rPr lang="en-US" altLang="ko-KR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sym typeface="Wingdings" panose="05000000000000000000" pitchFamily="2" charset="2"/>
                </a:rPr>
                <a:t>1</a:t>
              </a: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sym typeface="Wingdings" panose="05000000000000000000" pitchFamily="2" charset="2"/>
                </a:rPr>
                <a:t>부터 </a:t>
              </a:r>
              <a:r>
                <a:rPr lang="en-US" altLang="ko-KR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sym typeface="Wingdings" panose="05000000000000000000" pitchFamily="2" charset="2"/>
                </a:rPr>
                <a:t>9</a:t>
              </a: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sym typeface="Wingdings" panose="05000000000000000000" pitchFamily="2" charset="2"/>
                </a:rPr>
                <a:t>까지 </a:t>
              </a:r>
              <a:r>
                <a:rPr lang="en-US" altLang="ko-KR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sym typeface="Wingdings" panose="05000000000000000000" pitchFamily="2" charset="2"/>
                </a:rPr>
                <a:t>1</a:t>
              </a: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sym typeface="Wingdings" panose="05000000000000000000" pitchFamily="2" charset="2"/>
                </a:rPr>
                <a:t>씩 증가</a:t>
              </a:r>
              <a:endParaRPr lang="en-US" altLang="ko-KR" sz="2400" b="1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sym typeface="Wingdings" panose="05000000000000000000" pitchFamily="2" charset="2"/>
              </a:endParaRPr>
            </a:p>
            <a:p>
              <a:pPr>
                <a:spcBef>
                  <a:spcPct val="0"/>
                </a:spcBef>
                <a:tabLst>
                  <a:tab pos="355600" algn="l"/>
                </a:tabLst>
                <a:defRPr/>
              </a:pPr>
              <a:r>
                <a:rPr lang="en-US" altLang="ko-KR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</a:rPr>
                <a:t>3. for (i in 1..10 step 2) 	</a:t>
              </a:r>
              <a:r>
                <a:rPr lang="en-US" altLang="ko-KR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sym typeface="Wingdings" panose="05000000000000000000" pitchFamily="2" charset="2"/>
                </a:rPr>
                <a:t> </a:t>
              </a:r>
              <a:r>
                <a:rPr lang="en-US" altLang="ko-KR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sym typeface="Wingdings" panose="05000000000000000000" pitchFamily="2" charset="2"/>
                </a:rPr>
                <a:t>1</a:t>
              </a: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sym typeface="Wingdings" panose="05000000000000000000" pitchFamily="2" charset="2"/>
                </a:rPr>
                <a:t>부터 </a:t>
              </a:r>
              <a:r>
                <a:rPr lang="en-US" altLang="ko-KR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sym typeface="Wingdings" panose="05000000000000000000" pitchFamily="2" charset="2"/>
                </a:rPr>
                <a:t>10</a:t>
              </a: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sym typeface="Wingdings" panose="05000000000000000000" pitchFamily="2" charset="2"/>
                </a:rPr>
                <a:t>까지 </a:t>
              </a:r>
              <a:r>
                <a:rPr lang="en-US" altLang="ko-KR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sym typeface="Wingdings" panose="05000000000000000000" pitchFamily="2" charset="2"/>
                </a:rPr>
                <a:t>2</a:t>
              </a: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sym typeface="Wingdings" panose="05000000000000000000" pitchFamily="2" charset="2"/>
                </a:rPr>
                <a:t>씩 증가</a:t>
              </a:r>
              <a:endParaRPr lang="en-US" altLang="ko-KR" sz="2400" b="1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sym typeface="Wingdings" panose="05000000000000000000" pitchFamily="2" charset="2"/>
              </a:endParaRPr>
            </a:p>
            <a:p>
              <a:pPr>
                <a:spcBef>
                  <a:spcPct val="0"/>
                </a:spcBef>
                <a:tabLst>
                  <a:tab pos="355600" algn="l"/>
                </a:tabLst>
                <a:defRPr/>
              </a:pPr>
              <a:r>
                <a:rPr lang="en-US" altLang="ko-KR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</a:rPr>
                <a:t>4. for (i in 10 downTo 1) 	</a:t>
              </a:r>
              <a:r>
                <a:rPr lang="en-US" altLang="ko-KR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sym typeface="Wingdings" panose="05000000000000000000" pitchFamily="2" charset="2"/>
                </a:rPr>
                <a:t> </a:t>
              </a:r>
              <a:r>
                <a:rPr lang="en-US" altLang="ko-KR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sym typeface="Wingdings" panose="05000000000000000000" pitchFamily="2" charset="2"/>
                </a:rPr>
                <a:t>10</a:t>
              </a: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sym typeface="Wingdings" panose="05000000000000000000" pitchFamily="2" charset="2"/>
                </a:rPr>
                <a:t>부터 </a:t>
              </a:r>
              <a:r>
                <a:rPr lang="en-US" altLang="ko-KR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sym typeface="Wingdings" panose="05000000000000000000" pitchFamily="2" charset="2"/>
                </a:rPr>
                <a:t>1</a:t>
              </a: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sym typeface="Wingdings" panose="05000000000000000000" pitchFamily="2" charset="2"/>
                </a:rPr>
                <a:t>까지 </a:t>
              </a:r>
              <a:r>
                <a:rPr lang="en-US" altLang="ko-KR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sym typeface="Wingdings" panose="05000000000000000000" pitchFamily="2" charset="2"/>
                </a:rPr>
                <a:t>1</a:t>
              </a: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sym typeface="Wingdings" panose="05000000000000000000" pitchFamily="2" charset="2"/>
                </a:rPr>
                <a:t>씩 감소</a:t>
              </a:r>
              <a:endParaRPr lang="en-US" altLang="ko-KR" sz="2400" b="1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EA9474A-FB61-41E0-8BEE-E4D3D8C4EADE}"/>
                </a:ext>
              </a:extLst>
            </p:cNvPr>
            <p:cNvSpPr/>
            <p:nvPr/>
          </p:nvSpPr>
          <p:spPr>
            <a:xfrm>
              <a:off x="467545" y="980727"/>
              <a:ext cx="1488401" cy="322421"/>
            </a:xfrm>
            <a:prstGeom prst="rect">
              <a:avLst/>
            </a:prstGeom>
            <a:solidFill>
              <a:srgbClr val="2C5D98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ko-KR" sz="1400" b="1" spc="-15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코어 고딕 E 6 Bold" panose="020B0703030302020204" pitchFamily="34" charset="-127"/>
                  <a:ea typeface="코어 고딕 E 6 Bold" panose="020B0703030302020204" pitchFamily="34" charset="-127"/>
                </a:rPr>
                <a:t>for </a:t>
              </a:r>
              <a:r>
                <a:rPr lang="ko-KR" altLang="en-US" sz="1400" b="1" spc="-15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코어 고딕 E 6 Bold" panose="020B0703030302020204" pitchFamily="34" charset="-127"/>
                  <a:ea typeface="코어 고딕 E 6 Bold" panose="020B0703030302020204" pitchFamily="34" charset="-127"/>
                </a:rPr>
                <a:t>문의 증감 표현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1471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214" y="34129"/>
            <a:ext cx="55130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반복을 위해 컬랙션 타입 활용</a:t>
            </a:r>
          </a:p>
        </p:txBody>
      </p:sp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251520" y="2741272"/>
            <a:ext cx="8676964" cy="310854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fun main() {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   var array = arrayOf&lt;Int&gt;(1, 2, 3, 4, 5)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   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   </a:t>
            </a:r>
            <a:r>
              <a:rPr lang="en-US" altLang="ko-KR" sz="2800" b="1">
                <a:latin typeface="Arial" panose="020B0604020202020204" pitchFamily="34" charset="0"/>
              </a:rPr>
              <a:t>for (i in array.indices)</a:t>
            </a:r>
            <a:r>
              <a:rPr lang="en-US" altLang="ko-KR" sz="2800">
                <a:latin typeface="Arial" panose="020B0604020202020204" pitchFamily="34" charset="0"/>
              </a:rPr>
              <a:t> {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       print(“${array[i]}\n”)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   }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}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251520" y="1052736"/>
            <a:ext cx="8676964" cy="1254703"/>
            <a:chOff x="467544" y="980727"/>
            <a:chExt cx="8152378" cy="1254703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5CC1D01-69FE-4B36-955B-FF7B90D72B24}"/>
                </a:ext>
              </a:extLst>
            </p:cNvPr>
            <p:cNvSpPr/>
            <p:nvPr/>
          </p:nvSpPr>
          <p:spPr>
            <a:xfrm>
              <a:off x="467544" y="980728"/>
              <a:ext cx="8152378" cy="12547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  <a:tabLst>
                  <a:tab pos="355600" algn="l"/>
                </a:tabLst>
                <a:defRPr/>
              </a:pPr>
              <a:endParaRPr lang="en-US" altLang="ko-KR" sz="1500" b="1" spc="-15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indent="177800">
                <a:lnSpc>
                  <a:spcPct val="120000"/>
                </a:lnSpc>
                <a:spcBef>
                  <a:spcPct val="0"/>
                </a:spcBef>
                <a:spcAft>
                  <a:spcPts val="1000"/>
                </a:spcAft>
                <a:tabLst>
                  <a:tab pos="355600" algn="l"/>
                </a:tabLst>
                <a:defRPr/>
              </a:pPr>
              <a:endParaRPr lang="en-US" altLang="ko-KR" sz="100" b="1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spcBef>
                  <a:spcPct val="0"/>
                </a:spcBef>
                <a:tabLst>
                  <a:tab pos="355600" algn="l"/>
                </a:tabLst>
                <a:defRPr/>
              </a:pPr>
              <a:r>
                <a:rPr lang="en-US" altLang="ko-KR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배열 크기만큼 반복</a:t>
              </a:r>
              <a:endParaRPr lang="en-US" altLang="ko-KR" sz="2400" b="1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spcBef>
                  <a:spcPct val="0"/>
                </a:spcBef>
                <a:tabLst>
                  <a:tab pos="355600" algn="l"/>
                </a:tabLst>
                <a:defRPr/>
              </a:pPr>
              <a:r>
                <a:rPr lang="en-US" altLang="ko-KR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sym typeface="Wingdings" panose="05000000000000000000" pitchFamily="2" charset="2"/>
                </a:rPr>
                <a:t>- indices</a:t>
              </a: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sym typeface="Wingdings" panose="05000000000000000000" pitchFamily="2" charset="2"/>
                </a:rPr>
                <a:t>는 컬렉션 타입의 인덱스값을 의미함</a:t>
              </a:r>
              <a:endParaRPr lang="en-US" altLang="ko-KR" sz="2400" b="1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sym typeface="Wingdings" panose="05000000000000000000" pitchFamily="2" charset="2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EA9474A-FB61-41E0-8BEE-E4D3D8C4EADE}"/>
                </a:ext>
              </a:extLst>
            </p:cNvPr>
            <p:cNvSpPr/>
            <p:nvPr/>
          </p:nvSpPr>
          <p:spPr>
            <a:xfrm>
              <a:off x="467545" y="980727"/>
              <a:ext cx="1488401" cy="322421"/>
            </a:xfrm>
            <a:prstGeom prst="rect">
              <a:avLst/>
            </a:prstGeom>
            <a:solidFill>
              <a:srgbClr val="2C5D98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1400" b="1" spc="-15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코어 고딕 E 6 Bold" panose="020B0703030302020204" pitchFamily="34" charset="-127"/>
                  <a:ea typeface="코어 고딕 E 6 Bold" panose="020B0703030302020204" pitchFamily="34" charset="-127"/>
                </a:rPr>
                <a:t>컬렉션 타입 사용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8362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214" y="34129"/>
            <a:ext cx="2659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withIndex</a:t>
            </a:r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 활용</a:t>
            </a:r>
          </a:p>
        </p:txBody>
      </p:sp>
      <p:sp>
        <p:nvSpPr>
          <p:cNvPr id="19" name="Rectangle 1"/>
          <p:cNvSpPr txBox="1">
            <a:spLocks noChangeArrowheads="1"/>
          </p:cNvSpPr>
          <p:nvPr/>
        </p:nvSpPr>
        <p:spPr bwMode="auto">
          <a:xfrm>
            <a:off x="251520" y="2564904"/>
            <a:ext cx="8676964" cy="310854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fun main() {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   var array = arrayOf&lt;Int&gt;(1, 2, 3, 4, 5)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   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   </a:t>
            </a:r>
            <a:r>
              <a:rPr lang="en-US" altLang="ko-KR" sz="2800" b="1">
                <a:latin typeface="Arial" panose="020B0604020202020204" pitchFamily="34" charset="0"/>
              </a:rPr>
              <a:t>for ((index, data) in array.withIndex())</a:t>
            </a:r>
            <a:r>
              <a:rPr lang="en-US" altLang="ko-KR" sz="2800">
                <a:latin typeface="Arial" panose="020B0604020202020204" pitchFamily="34" charset="0"/>
              </a:rPr>
              <a:t> {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       print(“array[$index]: $data\n”)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   }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}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251520" y="820536"/>
            <a:ext cx="8676964" cy="1254703"/>
            <a:chOff x="467544" y="980727"/>
            <a:chExt cx="8152378" cy="125470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5CC1D01-69FE-4B36-955B-FF7B90D72B24}"/>
                </a:ext>
              </a:extLst>
            </p:cNvPr>
            <p:cNvSpPr/>
            <p:nvPr/>
          </p:nvSpPr>
          <p:spPr>
            <a:xfrm>
              <a:off x="467544" y="980728"/>
              <a:ext cx="8152378" cy="12547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  <a:tabLst>
                  <a:tab pos="355600" algn="l"/>
                </a:tabLst>
                <a:defRPr/>
              </a:pPr>
              <a:endParaRPr lang="en-US" altLang="ko-KR" sz="1500" b="1" spc="-15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indent="177800">
                <a:lnSpc>
                  <a:spcPct val="120000"/>
                </a:lnSpc>
                <a:spcBef>
                  <a:spcPct val="0"/>
                </a:spcBef>
                <a:spcAft>
                  <a:spcPts val="1000"/>
                </a:spcAft>
                <a:tabLst>
                  <a:tab pos="355600" algn="l"/>
                </a:tabLst>
                <a:defRPr/>
              </a:pPr>
              <a:endParaRPr lang="en-US" altLang="ko-KR" sz="100" b="1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spcBef>
                  <a:spcPct val="0"/>
                </a:spcBef>
                <a:tabLst>
                  <a:tab pos="355600" algn="l"/>
                </a:tabLst>
                <a:defRPr/>
              </a:pPr>
              <a:r>
                <a:rPr lang="en-US" altLang="ko-KR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withIndex</a:t>
              </a: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활용하면 인덱스뿐만 아니라 데이터를 함께 가져오는 것이 가능</a:t>
              </a:r>
              <a:endParaRPr lang="en-US" altLang="ko-KR" sz="2400" b="1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EA9474A-FB61-41E0-8BEE-E4D3D8C4EADE}"/>
                </a:ext>
              </a:extLst>
            </p:cNvPr>
            <p:cNvSpPr/>
            <p:nvPr/>
          </p:nvSpPr>
          <p:spPr>
            <a:xfrm>
              <a:off x="467544" y="980727"/>
              <a:ext cx="3923966" cy="322421"/>
            </a:xfrm>
            <a:prstGeom prst="rect">
              <a:avLst/>
            </a:prstGeom>
            <a:solidFill>
              <a:srgbClr val="2C5D98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ko-KR" sz="1400" b="1" spc="-15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코어 고딕 E 6 Bold" panose="020B0703030302020204" pitchFamily="34" charset="-127"/>
                  <a:ea typeface="코어 고딕 E 6 Bold" panose="020B0703030302020204" pitchFamily="34" charset="-127"/>
                </a:rPr>
                <a:t>withInex</a:t>
              </a:r>
              <a:r>
                <a:rPr lang="ko-KR" altLang="en-US" sz="1400" b="1" spc="-15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코어 고딕 E 6 Bold" panose="020B0703030302020204" pitchFamily="34" charset="-127"/>
                  <a:ea typeface="코어 고딕 E 6 Bold" panose="020B0703030302020204" pitchFamily="34" charset="-127"/>
                </a:rPr>
                <a:t>를 활용하여 인덱스와 데이터를 함께 가져 오기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1827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214" y="34129"/>
            <a:ext cx="2355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while </a:t>
            </a:r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반복문</a:t>
            </a:r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251520" y="1269342"/>
            <a:ext cx="8676964" cy="353943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fun main() {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   var array = arrayOf&lt;Int&gt;(1, 2, 3, 4, 5)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   var i = 0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   </a:t>
            </a:r>
            <a:r>
              <a:rPr lang="en-US" altLang="ko-KR" sz="2800" b="1">
                <a:latin typeface="Arial" panose="020B0604020202020204" pitchFamily="34" charset="0"/>
              </a:rPr>
              <a:t>while(i &lt; array.size)</a:t>
            </a:r>
            <a:r>
              <a:rPr lang="en-US" altLang="ko-KR" sz="2800">
                <a:latin typeface="Arial" panose="020B0604020202020204" pitchFamily="34" charset="0"/>
              </a:rPr>
              <a:t> {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       println(“${array[i]}”)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       i++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   }   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7282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214" y="34129"/>
            <a:ext cx="51375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break </a:t>
            </a:r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문을 통한 반복 중지</a:t>
            </a:r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233518" y="1556792"/>
            <a:ext cx="8676964" cy="483209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fun main() {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   var sum = 0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ko-KR" sz="2800" b="1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 b="1">
                <a:latin typeface="Arial" panose="020B0604020202020204" pitchFamily="34" charset="0"/>
              </a:rPr>
              <a:t>    while(true)</a:t>
            </a:r>
            <a:r>
              <a:rPr lang="en-US" altLang="ko-KR" sz="2800">
                <a:latin typeface="Arial" panose="020B0604020202020204" pitchFamily="34" charset="0"/>
              </a:rPr>
              <a:t> {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       sum++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       println(“sum: $sum”)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       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       if (sum &gt;= 50)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 b="1">
                <a:latin typeface="Arial" panose="020B0604020202020204" pitchFamily="34" charset="0"/>
              </a:rPr>
              <a:t>            break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   }   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397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214" y="34129"/>
            <a:ext cx="2486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조건문</a:t>
            </a:r>
            <a:r>
              <a:rPr lang="en-US" altLang="ko-KR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: if </a:t>
            </a:r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문</a:t>
            </a:r>
          </a:p>
        </p:txBody>
      </p:sp>
      <p:sp>
        <p:nvSpPr>
          <p:cNvPr id="15" name="Rectangle 1"/>
          <p:cNvSpPr txBox="1">
            <a:spLocks noChangeArrowheads="1"/>
          </p:cNvSpPr>
          <p:nvPr/>
        </p:nvSpPr>
        <p:spPr bwMode="auto">
          <a:xfrm>
            <a:off x="611560" y="2275711"/>
            <a:ext cx="7992888" cy="2677656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fun main() {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	var isLightOn = true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ko-KR" sz="280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	</a:t>
            </a:r>
            <a:r>
              <a:rPr lang="en-US" altLang="ko-KR" sz="2800" b="1">
                <a:latin typeface="Arial" panose="020B0604020202020204" pitchFamily="34" charset="0"/>
              </a:rPr>
              <a:t>if (isLightOn == true)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		println(“Light is on”)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3200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214" y="34129"/>
            <a:ext cx="61558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continue </a:t>
            </a:r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문을 사용한 홀수 출력</a:t>
            </a:r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233518" y="1700808"/>
            <a:ext cx="8676964" cy="440120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fun main() {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   var i = 0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ko-KR" sz="280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   </a:t>
            </a:r>
            <a:r>
              <a:rPr lang="en-US" altLang="ko-KR" sz="2800" b="1">
                <a:latin typeface="Arial" panose="020B0604020202020204" pitchFamily="34" charset="0"/>
              </a:rPr>
              <a:t>for (i in 1 .. 10)</a:t>
            </a:r>
            <a:r>
              <a:rPr lang="en-US" altLang="ko-KR" sz="2800">
                <a:latin typeface="Arial" panose="020B0604020202020204" pitchFamily="34" charset="0"/>
              </a:rPr>
              <a:t> {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       if (i % 2 == 0)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 b="1">
                <a:latin typeface="Arial" panose="020B0604020202020204" pitchFamily="34" charset="0"/>
              </a:rPr>
              <a:t>            continue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       println(“</a:t>
            </a:r>
            <a:r>
              <a:rPr lang="ko-KR" altLang="en-US" sz="2800">
                <a:latin typeface="Arial" panose="020B0604020202020204" pitchFamily="34" charset="0"/>
              </a:rPr>
              <a:t>홀수 </a:t>
            </a:r>
            <a:r>
              <a:rPr lang="en-US" altLang="ko-KR" sz="2800">
                <a:latin typeface="Arial" panose="020B0604020202020204" pitchFamily="34" charset="0"/>
              </a:rPr>
              <a:t>$i”)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       i++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   }   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77002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214" y="34129"/>
            <a:ext cx="38234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조건문</a:t>
            </a:r>
            <a:r>
              <a:rPr lang="en-US" altLang="ko-KR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: if ~ else </a:t>
            </a:r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문</a:t>
            </a:r>
          </a:p>
        </p:txBody>
      </p:sp>
      <p:sp>
        <p:nvSpPr>
          <p:cNvPr id="15" name="Rectangle 1"/>
          <p:cNvSpPr txBox="1">
            <a:spLocks noChangeArrowheads="1"/>
          </p:cNvSpPr>
          <p:nvPr/>
        </p:nvSpPr>
        <p:spPr bwMode="auto">
          <a:xfrm>
            <a:off x="611560" y="983051"/>
            <a:ext cx="7992888" cy="526297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const val RED = "red"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const val GREEN = "green"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fun main() {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	var trafficeLight: String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         trafficLight = "red"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ko-KR" sz="280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	</a:t>
            </a:r>
            <a:r>
              <a:rPr lang="en-US" altLang="ko-KR" sz="2800" b="1">
                <a:latin typeface="Arial" panose="020B0604020202020204" pitchFamily="34" charset="0"/>
              </a:rPr>
              <a:t>if (trafficLight == RED)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		println(“Light is RED”)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	</a:t>
            </a:r>
            <a:r>
              <a:rPr lang="en-US" altLang="ko-KR" sz="2800" b="1">
                <a:latin typeface="Arial" panose="020B0604020202020204" pitchFamily="34" charset="0"/>
              </a:rPr>
              <a:t>else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		println(“Light is GREEN”)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8447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214" y="34129"/>
            <a:ext cx="55691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조건문</a:t>
            </a:r>
            <a:r>
              <a:rPr lang="en-US" altLang="ko-KR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: if ~ else if ~ else </a:t>
            </a:r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문</a:t>
            </a:r>
          </a:p>
        </p:txBody>
      </p:sp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611560" y="1135000"/>
            <a:ext cx="7992888" cy="526297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>
                <a:latin typeface="Arial" panose="020B0604020202020204" pitchFamily="34" charset="0"/>
              </a:rPr>
              <a:t>var grade: Int = 90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ko-KR" sz="240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>
                <a:latin typeface="Arial" panose="020B0604020202020204" pitchFamily="34" charset="0"/>
              </a:rPr>
              <a:t> fun main() {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>
                <a:latin typeface="Arial" panose="020B0604020202020204" pitchFamily="34" charset="0"/>
              </a:rPr>
              <a:t> 	</a:t>
            </a:r>
            <a:r>
              <a:rPr lang="en-US" altLang="ko-KR" sz="2400" b="1">
                <a:latin typeface="Arial" panose="020B0604020202020204" pitchFamily="34" charset="0"/>
              </a:rPr>
              <a:t>if (grade &gt;= 90)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>
                <a:latin typeface="Arial" panose="020B0604020202020204" pitchFamily="34" charset="0"/>
              </a:rPr>
              <a:t>		println(“Your Letter Grade is A”)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>
                <a:latin typeface="Arial" panose="020B0604020202020204" pitchFamily="34" charset="0"/>
              </a:rPr>
              <a:t>	</a:t>
            </a:r>
            <a:r>
              <a:rPr lang="en-US" altLang="ko-KR" sz="2400" b="1">
                <a:latin typeface="Arial" panose="020B0604020202020204" pitchFamily="34" charset="0"/>
              </a:rPr>
              <a:t>else if (grade &gt;= 80 &amp;&amp; grade &lt; 90)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>
                <a:latin typeface="Arial" panose="020B0604020202020204" pitchFamily="34" charset="0"/>
              </a:rPr>
              <a:t>		println(“Your Letter Grade is B”)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>
                <a:latin typeface="Arial" panose="020B0604020202020204" pitchFamily="34" charset="0"/>
              </a:rPr>
              <a:t>	</a:t>
            </a:r>
            <a:r>
              <a:rPr lang="en-US" altLang="ko-KR" sz="2400" b="1">
                <a:latin typeface="Arial" panose="020B0604020202020204" pitchFamily="34" charset="0"/>
              </a:rPr>
              <a:t>else if (grade &gt;= 70 &amp;&amp; grade &lt; 80)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>
                <a:latin typeface="Arial" panose="020B0604020202020204" pitchFamily="34" charset="0"/>
              </a:rPr>
              <a:t>		println(“Your Letter Grade is C”)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>
                <a:latin typeface="Arial" panose="020B0604020202020204" pitchFamily="34" charset="0"/>
              </a:rPr>
              <a:t>	</a:t>
            </a:r>
            <a:r>
              <a:rPr lang="en-US" altLang="ko-KR" sz="2400" b="1">
                <a:latin typeface="Arial" panose="020B0604020202020204" pitchFamily="34" charset="0"/>
              </a:rPr>
              <a:t>else if (grade &gt;= 60 &amp;&amp; grade &lt; 70)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>
                <a:latin typeface="Arial" panose="020B0604020202020204" pitchFamily="34" charset="0"/>
              </a:rPr>
              <a:t>		println(“Your Letter Grade is D”)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 b="1">
                <a:latin typeface="Arial" panose="020B0604020202020204" pitchFamily="34" charset="0"/>
              </a:rPr>
              <a:t>	else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>
                <a:latin typeface="Arial" panose="020B0604020202020204" pitchFamily="34" charset="0"/>
              </a:rPr>
              <a:t>		println(“Your Letter Grade is F”)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>
                <a:latin typeface="Arial" panose="020B0604020202020204" pitchFamily="34" charset="0"/>
              </a:rPr>
              <a:t>}</a:t>
            </a:r>
            <a:endParaRPr lang="en-US" altLang="ko-KR" sz="2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878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214" y="34129"/>
            <a:ext cx="490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조건문을 표현식으로 사용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7" name="잉크 16"/>
              <p14:cNvContentPartPr/>
              <p14:nvPr/>
            </p14:nvContentPartPr>
            <p14:xfrm>
              <a:off x="4075182" y="1501480"/>
              <a:ext cx="0" cy="6480"/>
            </p14:xfrm>
          </p:contentPart>
        </mc:Choice>
        <mc:Fallback xmlns="">
          <p:pic>
            <p:nvPicPr>
              <p:cNvPr id="17" name="잉크 1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75182" y="1494215"/>
                <a:ext cx="0" cy="24153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그룹 17"/>
          <p:cNvGrpSpPr/>
          <p:nvPr/>
        </p:nvGrpSpPr>
        <p:grpSpPr>
          <a:xfrm>
            <a:off x="251520" y="764704"/>
            <a:ext cx="8676964" cy="1254703"/>
            <a:chOff x="467544" y="980727"/>
            <a:chExt cx="8152378" cy="1254703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5CC1D01-69FE-4B36-955B-FF7B90D72B24}"/>
                </a:ext>
              </a:extLst>
            </p:cNvPr>
            <p:cNvSpPr/>
            <p:nvPr/>
          </p:nvSpPr>
          <p:spPr>
            <a:xfrm>
              <a:off x="467544" y="980728"/>
              <a:ext cx="8152378" cy="12547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  <a:tabLst>
                  <a:tab pos="355600" algn="l"/>
                </a:tabLst>
                <a:defRPr/>
              </a:pPr>
              <a:endParaRPr lang="en-US" altLang="ko-KR" sz="1500" b="1" spc="-15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indent="177800">
                <a:lnSpc>
                  <a:spcPct val="120000"/>
                </a:lnSpc>
                <a:spcBef>
                  <a:spcPct val="0"/>
                </a:spcBef>
                <a:spcAft>
                  <a:spcPts val="1000"/>
                </a:spcAft>
                <a:tabLst>
                  <a:tab pos="355600" algn="l"/>
                </a:tabLst>
                <a:defRPr/>
              </a:pPr>
              <a:endParaRPr lang="en-US" altLang="ko-KR" sz="100" b="1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spcBef>
                  <a:spcPct val="0"/>
                </a:spcBef>
                <a:tabLst>
                  <a:tab pos="355600" algn="l"/>
                </a:tabLst>
                <a:defRPr/>
              </a:pPr>
              <a:r>
                <a:rPr lang="en-US" altLang="ko-KR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 </a:t>
              </a: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결괏값을 반환하는 계산식</a:t>
              </a:r>
              <a:endParaRPr lang="en-US" altLang="ko-KR" sz="2400" b="1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spcBef>
                  <a:spcPct val="0"/>
                </a:spcBef>
                <a:tabLst>
                  <a:tab pos="355600" algn="l"/>
                </a:tabLst>
                <a:defRPr/>
              </a:pPr>
              <a:r>
                <a:rPr lang="en-US" altLang="ko-KR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 </a:t>
              </a: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항상 </a:t>
              </a:r>
              <a:r>
                <a:rPr lang="en-US" altLang="ko-KR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else </a:t>
              </a: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구문이 있어야 함</a:t>
              </a:r>
              <a:endParaRPr lang="en-US" altLang="ko-KR" sz="2400" b="1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EA9474A-FB61-41E0-8BEE-E4D3D8C4EADE}"/>
                </a:ext>
              </a:extLst>
            </p:cNvPr>
            <p:cNvSpPr/>
            <p:nvPr/>
          </p:nvSpPr>
          <p:spPr>
            <a:xfrm>
              <a:off x="467545" y="980727"/>
              <a:ext cx="1014819" cy="322421"/>
            </a:xfrm>
            <a:prstGeom prst="rect">
              <a:avLst/>
            </a:prstGeom>
            <a:solidFill>
              <a:srgbClr val="2C5D98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1600" b="1" spc="-15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코어 고딕 E 6 Bold" panose="020B0703030302020204" pitchFamily="34" charset="-127"/>
                  <a:ea typeface="코어 고딕 E 6 Bold" panose="020B0703030302020204" pitchFamily="34" charset="-127"/>
                </a:rPr>
                <a:t>표현식</a:t>
              </a:r>
              <a:endParaRPr lang="ko-KR" altLang="en-US" sz="1400" b="1" spc="-15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코어 고딕 E 6 Bold" panose="020B0703030302020204" pitchFamily="34" charset="-127"/>
                <a:ea typeface="코어 고딕 E 6 Bold" panose="020B0703030302020204" pitchFamily="34" charset="-127"/>
              </a:endParaRPr>
            </a:p>
          </p:txBody>
        </p:sp>
      </p:grpSp>
      <p:sp>
        <p:nvSpPr>
          <p:cNvPr id="8" name="Rectangle 1">
            <a:extLst>
              <a:ext uri="{FF2B5EF4-FFF2-40B4-BE49-F238E27FC236}">
                <a16:creationId xmlns:a16="http://schemas.microsoft.com/office/drawing/2014/main" id="{9F9BB4A4-DA9D-4FDD-B3FF-38EBF0A686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2852936"/>
            <a:ext cx="8676964" cy="310854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fun main() {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   var x: Int = 10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   var y: Int = 20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   var bigNumber = </a:t>
            </a:r>
            <a:r>
              <a:rPr lang="en-US" altLang="ko-KR" sz="2800" b="1">
                <a:latin typeface="Arial" panose="020B0604020202020204" pitchFamily="34" charset="0"/>
              </a:rPr>
              <a:t>if (x &gt; y)</a:t>
            </a:r>
            <a:r>
              <a:rPr lang="en-US" altLang="ko-KR" sz="2800">
                <a:latin typeface="Arial" panose="020B0604020202020204" pitchFamily="34" charset="0"/>
              </a:rPr>
              <a:t> x </a:t>
            </a:r>
            <a:r>
              <a:rPr lang="en-US" altLang="ko-KR" sz="2800" b="1">
                <a:latin typeface="Arial" panose="020B0604020202020204" pitchFamily="34" charset="0"/>
              </a:rPr>
              <a:t>else</a:t>
            </a:r>
            <a:r>
              <a:rPr lang="en-US" altLang="ko-KR" sz="2800">
                <a:latin typeface="Arial" panose="020B0604020202020204" pitchFamily="34" charset="0"/>
              </a:rPr>
              <a:t> y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ko-KR" sz="280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   println("A big number is $bigNumber")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1184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7BFD1C-6DA1-4B71-982F-23F298FF4E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518" y="1124744"/>
            <a:ext cx="8676964" cy="483209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fun main() {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   var x = 10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   var y = 20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   var bigNumber = 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 b="1">
                <a:latin typeface="Arial" panose="020B0604020202020204" pitchFamily="34" charset="0"/>
              </a:rPr>
              <a:t>        if (x &gt; y)</a:t>
            </a:r>
            <a:r>
              <a:rPr lang="en-US" altLang="ko-KR" sz="2800">
                <a:latin typeface="Arial" panose="020B0604020202020204" pitchFamily="34" charset="0"/>
              </a:rPr>
              <a:t> 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           x 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 b="1">
                <a:latin typeface="Arial" panose="020B0604020202020204" pitchFamily="34" charset="0"/>
              </a:rPr>
              <a:t>        else</a:t>
            </a:r>
            <a:r>
              <a:rPr lang="en-US" altLang="ko-KR" sz="2800">
                <a:latin typeface="Arial" panose="020B0604020202020204" pitchFamily="34" charset="0"/>
              </a:rPr>
              <a:t> 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           y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ko-KR" sz="280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   println("A big number is $bigNumber")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F2489F-A074-494B-878B-9298BE2E5F07}"/>
              </a:ext>
            </a:extLst>
          </p:cNvPr>
          <p:cNvSpPr txBox="1"/>
          <p:nvPr/>
        </p:nvSpPr>
        <p:spPr>
          <a:xfrm>
            <a:off x="361214" y="34129"/>
            <a:ext cx="70599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여러 줄의 </a:t>
            </a:r>
            <a:r>
              <a:rPr lang="en-US" altLang="ko-KR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if </a:t>
            </a:r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문의 결과를 변수에 저장</a:t>
            </a:r>
          </a:p>
        </p:txBody>
      </p:sp>
    </p:spTree>
    <p:extLst>
      <p:ext uri="{BB962C8B-B14F-4D97-AF65-F5344CB8AC3E}">
        <p14:creationId xmlns:p14="http://schemas.microsoft.com/office/powerpoint/2010/main" val="3709850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02461D-B04C-40B6-B979-CB13EB9209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518" y="1196752"/>
            <a:ext cx="8676964" cy="4708981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000">
                <a:latin typeface="Arial" panose="020B0604020202020204" pitchFamily="34" charset="0"/>
              </a:rPr>
              <a:t>fun main() {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000">
                <a:latin typeface="Arial" panose="020B0604020202020204" pitchFamily="34" charset="0"/>
              </a:rPr>
              <a:t>	var name = “Hong”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000">
                <a:latin typeface="Arial" panose="020B0604020202020204" pitchFamily="34" charset="0"/>
              </a:rPr>
              <a:t>	var age = 10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000">
                <a:latin typeface="Arial" panose="020B0604020202020204" pitchFamily="34" charset="0"/>
              </a:rPr>
              <a:t>	var student_name = </a:t>
            </a:r>
            <a:r>
              <a:rPr lang="en-US" altLang="ko-KR" sz="2000" b="1">
                <a:latin typeface="Arial" panose="020B0604020202020204" pitchFamily="34" charset="0"/>
              </a:rPr>
              <a:t>if (age &lt;= 13) {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000">
                <a:latin typeface="Arial" panose="020B0604020202020204" pitchFamily="34" charset="0"/>
              </a:rPr>
              <a:t>		print(“Elementary Student: ”)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000">
                <a:latin typeface="Arial" panose="020B0604020202020204" pitchFamily="34" charset="0"/>
              </a:rPr>
              <a:t>		</a:t>
            </a:r>
            <a:r>
              <a:rPr lang="en-US" altLang="ko-KR" sz="2000">
                <a:solidFill>
                  <a:srgbClr val="C00000"/>
                </a:solidFill>
                <a:latin typeface="Arial" panose="020B0604020202020204" pitchFamily="34" charset="0"/>
              </a:rPr>
              <a:t>name  </a:t>
            </a:r>
            <a:r>
              <a:rPr lang="en-US" altLang="ko-KR" sz="2000" i="1">
                <a:solidFill>
                  <a:srgbClr val="00B050"/>
                </a:solidFill>
                <a:latin typeface="Arial" panose="020B0604020202020204" pitchFamily="34" charset="0"/>
              </a:rPr>
              <a:t>// </a:t>
            </a:r>
            <a:r>
              <a:rPr lang="ko-KR" altLang="en-US" sz="2000" i="1">
                <a:solidFill>
                  <a:srgbClr val="00B050"/>
                </a:solidFill>
                <a:latin typeface="Arial" panose="020B0604020202020204" pitchFamily="34" charset="0"/>
              </a:rPr>
              <a:t>변수에 저장되는 값</a:t>
            </a:r>
            <a:endParaRPr lang="en-US" altLang="ko-KR" sz="2000" i="1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000">
                <a:latin typeface="Arial" panose="020B0604020202020204" pitchFamily="34" charset="0"/>
              </a:rPr>
              <a:t>	</a:t>
            </a:r>
            <a:r>
              <a:rPr lang="en-US" altLang="ko-KR" sz="2000" b="1">
                <a:latin typeface="Arial" panose="020B0604020202020204" pitchFamily="34" charset="0"/>
              </a:rPr>
              <a:t>} else if (age &lt;= 16) {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000">
                <a:latin typeface="Arial" panose="020B0604020202020204" pitchFamily="34" charset="0"/>
              </a:rPr>
              <a:t>		print(“Middle School Student: ”)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000">
                <a:latin typeface="Arial" panose="020B0604020202020204" pitchFamily="34" charset="0"/>
              </a:rPr>
              <a:t>		</a:t>
            </a:r>
            <a:r>
              <a:rPr lang="en-US" altLang="ko-KR" sz="2000">
                <a:solidFill>
                  <a:srgbClr val="C00000"/>
                </a:solidFill>
                <a:latin typeface="Arial" panose="020B0604020202020204" pitchFamily="34" charset="0"/>
              </a:rPr>
              <a:t>name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000">
                <a:latin typeface="Arial" panose="020B0604020202020204" pitchFamily="34" charset="0"/>
              </a:rPr>
              <a:t>	</a:t>
            </a:r>
            <a:r>
              <a:rPr lang="en-US" altLang="ko-KR" sz="2000" b="1">
                <a:latin typeface="Arial" panose="020B0604020202020204" pitchFamily="34" charset="0"/>
              </a:rPr>
              <a:t>} else {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000">
                <a:latin typeface="Arial" panose="020B0604020202020204" pitchFamily="34" charset="0"/>
              </a:rPr>
              <a:t>		print(“High School Student:”)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000">
                <a:latin typeface="Arial" panose="020B0604020202020204" pitchFamily="34" charset="0"/>
              </a:rPr>
              <a:t>		</a:t>
            </a:r>
            <a:r>
              <a:rPr lang="en-US" altLang="ko-KR" sz="2000">
                <a:solidFill>
                  <a:srgbClr val="C00000"/>
                </a:solidFill>
                <a:latin typeface="Arial" panose="020B0604020202020204" pitchFamily="34" charset="0"/>
              </a:rPr>
              <a:t>name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000">
                <a:latin typeface="Arial" panose="020B0604020202020204" pitchFamily="34" charset="0"/>
              </a:rPr>
              <a:t>	</a:t>
            </a:r>
            <a:r>
              <a:rPr lang="en-US" altLang="ko-KR" sz="2000" b="1">
                <a:latin typeface="Arial" panose="020B0604020202020204" pitchFamily="34" charset="0"/>
              </a:rPr>
              <a:t>}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000">
                <a:latin typeface="Arial" panose="020B0604020202020204" pitchFamily="34" charset="0"/>
              </a:rPr>
              <a:t>	println(student_name)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000"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379315-4AC1-4907-9081-5476E54494B3}"/>
              </a:ext>
            </a:extLst>
          </p:cNvPr>
          <p:cNvSpPr txBox="1"/>
          <p:nvPr/>
        </p:nvSpPr>
        <p:spPr>
          <a:xfrm>
            <a:off x="361214" y="34129"/>
            <a:ext cx="70599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여러 줄의 </a:t>
            </a:r>
            <a:r>
              <a:rPr lang="en-US" altLang="ko-KR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if </a:t>
            </a:r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문의 결과를 변수에 저장</a:t>
            </a:r>
          </a:p>
        </p:txBody>
      </p:sp>
    </p:spTree>
    <p:extLst>
      <p:ext uri="{BB962C8B-B14F-4D97-AF65-F5344CB8AC3E}">
        <p14:creationId xmlns:p14="http://schemas.microsoft.com/office/powerpoint/2010/main" val="1666930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214" y="34129"/>
            <a:ext cx="2390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When </a:t>
            </a:r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조건문</a:t>
            </a:r>
          </a:p>
        </p:txBody>
      </p:sp>
      <p:sp>
        <p:nvSpPr>
          <p:cNvPr id="10" name="Rectangle 1"/>
          <p:cNvSpPr txBox="1">
            <a:spLocks noChangeArrowheads="1"/>
          </p:cNvSpPr>
          <p:nvPr/>
        </p:nvSpPr>
        <p:spPr bwMode="auto">
          <a:xfrm>
            <a:off x="611560" y="1340768"/>
            <a:ext cx="7992888" cy="483209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fun main() {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   var grade = 'B'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   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   </a:t>
            </a:r>
            <a:r>
              <a:rPr lang="en-US" altLang="ko-KR" sz="2800" b="1">
                <a:latin typeface="Arial" panose="020B0604020202020204" pitchFamily="34" charset="0"/>
              </a:rPr>
              <a:t>when(grade)</a:t>
            </a:r>
            <a:r>
              <a:rPr lang="en-US" altLang="ko-KR" sz="2800">
                <a:latin typeface="Arial" panose="020B0604020202020204" pitchFamily="34" charset="0"/>
              </a:rPr>
              <a:t> </a:t>
            </a:r>
            <a:r>
              <a:rPr lang="en-US" altLang="ko-KR" sz="2800" b="1">
                <a:latin typeface="Arial" panose="020B0604020202020204" pitchFamily="34" charset="0"/>
              </a:rPr>
              <a:t>{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	</a:t>
            </a:r>
            <a:r>
              <a:rPr lang="en-US" altLang="ko-KR" sz="2800" b="1">
                <a:latin typeface="Arial" panose="020B0604020202020204" pitchFamily="34" charset="0"/>
              </a:rPr>
              <a:t>'A' </a:t>
            </a:r>
            <a:r>
              <a:rPr lang="en-US" altLang="ko-KR" sz="2800" b="1">
                <a:latin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altLang="ko-KR" sz="2800">
                <a:latin typeface="Arial" panose="020B0604020202020204" pitchFamily="34" charset="0"/>
                <a:sym typeface="Wingdings" panose="05000000000000000000" pitchFamily="2" charset="2"/>
              </a:rPr>
              <a:t>println(“</a:t>
            </a:r>
            <a:r>
              <a:rPr lang="ko-KR" altLang="en-US" sz="2800">
                <a:latin typeface="Arial" panose="020B0604020202020204" pitchFamily="34" charset="0"/>
                <a:sym typeface="Wingdings" panose="05000000000000000000" pitchFamily="2" charset="2"/>
              </a:rPr>
              <a:t>당신의 성적은 </a:t>
            </a:r>
            <a:r>
              <a:rPr lang="en-US" altLang="ko-KR" sz="2800">
                <a:latin typeface="Arial" panose="020B0604020202020204" pitchFamily="34" charset="0"/>
                <a:sym typeface="Wingdings" panose="05000000000000000000" pitchFamily="2" charset="2"/>
              </a:rPr>
              <a:t>A</a:t>
            </a:r>
            <a:r>
              <a:rPr lang="ko-KR" altLang="en-US" sz="2800">
                <a:latin typeface="Arial" panose="020B0604020202020204" pitchFamily="34" charset="0"/>
                <a:sym typeface="Wingdings" panose="05000000000000000000" pitchFamily="2" charset="2"/>
              </a:rPr>
              <a:t>입니다</a:t>
            </a:r>
            <a:r>
              <a:rPr lang="en-US" altLang="ko-KR" sz="2800">
                <a:latin typeface="Arial" panose="020B0604020202020204" pitchFamily="34" charset="0"/>
                <a:sym typeface="Wingdings" panose="05000000000000000000" pitchFamily="2" charset="2"/>
              </a:rPr>
              <a:t>.”)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	</a:t>
            </a:r>
            <a:r>
              <a:rPr lang="en-US" altLang="ko-KR" sz="2800" b="1">
                <a:latin typeface="Arial" panose="020B0604020202020204" pitchFamily="34" charset="0"/>
              </a:rPr>
              <a:t>'B' </a:t>
            </a:r>
            <a:r>
              <a:rPr lang="en-US" altLang="ko-KR" sz="2800" b="1">
                <a:latin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altLang="ko-KR" sz="2800">
                <a:latin typeface="Arial" panose="020B0604020202020204" pitchFamily="34" charset="0"/>
                <a:sym typeface="Wingdings" panose="05000000000000000000" pitchFamily="2" charset="2"/>
              </a:rPr>
              <a:t>println(“</a:t>
            </a:r>
            <a:r>
              <a:rPr lang="ko-KR" altLang="en-US" sz="2800">
                <a:latin typeface="Arial" panose="020B0604020202020204" pitchFamily="34" charset="0"/>
                <a:sym typeface="Wingdings" panose="05000000000000000000" pitchFamily="2" charset="2"/>
              </a:rPr>
              <a:t>당신의 성적은 </a:t>
            </a:r>
            <a:r>
              <a:rPr lang="en-US" altLang="ko-KR" sz="2800">
                <a:latin typeface="Arial" panose="020B0604020202020204" pitchFamily="34" charset="0"/>
                <a:sym typeface="Wingdings" panose="05000000000000000000" pitchFamily="2" charset="2"/>
              </a:rPr>
              <a:t>B</a:t>
            </a:r>
            <a:r>
              <a:rPr lang="ko-KR" altLang="en-US" sz="2800">
                <a:latin typeface="Arial" panose="020B0604020202020204" pitchFamily="34" charset="0"/>
                <a:sym typeface="Wingdings" panose="05000000000000000000" pitchFamily="2" charset="2"/>
              </a:rPr>
              <a:t>입니다</a:t>
            </a:r>
            <a:r>
              <a:rPr lang="en-US" altLang="ko-KR" sz="2800">
                <a:latin typeface="Arial" panose="020B0604020202020204" pitchFamily="34" charset="0"/>
                <a:sym typeface="Wingdings" panose="05000000000000000000" pitchFamily="2" charset="2"/>
              </a:rPr>
              <a:t>.”)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	</a:t>
            </a:r>
            <a:r>
              <a:rPr lang="en-US" altLang="ko-KR" sz="2800" b="1">
                <a:latin typeface="Arial" panose="020B0604020202020204" pitchFamily="34" charset="0"/>
              </a:rPr>
              <a:t>'C' </a:t>
            </a:r>
            <a:r>
              <a:rPr lang="en-US" altLang="ko-KR" sz="2800" b="1">
                <a:latin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altLang="ko-KR" sz="2800">
                <a:latin typeface="Arial" panose="020B0604020202020204" pitchFamily="34" charset="0"/>
                <a:sym typeface="Wingdings" panose="05000000000000000000" pitchFamily="2" charset="2"/>
              </a:rPr>
              <a:t>println(“</a:t>
            </a:r>
            <a:r>
              <a:rPr lang="ko-KR" altLang="en-US" sz="2800">
                <a:latin typeface="Arial" panose="020B0604020202020204" pitchFamily="34" charset="0"/>
                <a:sym typeface="Wingdings" panose="05000000000000000000" pitchFamily="2" charset="2"/>
              </a:rPr>
              <a:t>당신의 성적은 </a:t>
            </a:r>
            <a:r>
              <a:rPr lang="en-US" altLang="ko-KR" sz="2800">
                <a:latin typeface="Arial" panose="020B0604020202020204" pitchFamily="34" charset="0"/>
                <a:sym typeface="Wingdings" panose="05000000000000000000" pitchFamily="2" charset="2"/>
              </a:rPr>
              <a:t>C</a:t>
            </a:r>
            <a:r>
              <a:rPr lang="ko-KR" altLang="en-US" sz="2800">
                <a:latin typeface="Arial" panose="020B0604020202020204" pitchFamily="34" charset="0"/>
                <a:sym typeface="Wingdings" panose="05000000000000000000" pitchFamily="2" charset="2"/>
              </a:rPr>
              <a:t>입니다</a:t>
            </a:r>
            <a:r>
              <a:rPr lang="en-US" altLang="ko-KR" sz="2800">
                <a:latin typeface="Arial" panose="020B0604020202020204" pitchFamily="34" charset="0"/>
                <a:sym typeface="Wingdings" panose="05000000000000000000" pitchFamily="2" charset="2"/>
              </a:rPr>
              <a:t>.”)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	</a:t>
            </a:r>
            <a:r>
              <a:rPr lang="en-US" altLang="ko-KR" sz="2800" b="1">
                <a:latin typeface="Arial" panose="020B0604020202020204" pitchFamily="34" charset="0"/>
              </a:rPr>
              <a:t>'D' </a:t>
            </a:r>
            <a:r>
              <a:rPr lang="en-US" altLang="ko-KR" sz="2800" b="1">
                <a:latin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altLang="ko-KR" sz="2800">
                <a:latin typeface="Arial" panose="020B0604020202020204" pitchFamily="34" charset="0"/>
                <a:sym typeface="Wingdings" panose="05000000000000000000" pitchFamily="2" charset="2"/>
              </a:rPr>
              <a:t>println(“</a:t>
            </a:r>
            <a:r>
              <a:rPr lang="ko-KR" altLang="en-US" sz="2800">
                <a:latin typeface="Arial" panose="020B0604020202020204" pitchFamily="34" charset="0"/>
                <a:sym typeface="Wingdings" panose="05000000000000000000" pitchFamily="2" charset="2"/>
              </a:rPr>
              <a:t>당신의 성적은 </a:t>
            </a:r>
            <a:r>
              <a:rPr lang="en-US" altLang="ko-KR" sz="2800">
                <a:latin typeface="Arial" panose="020B0604020202020204" pitchFamily="34" charset="0"/>
                <a:sym typeface="Wingdings" panose="05000000000000000000" pitchFamily="2" charset="2"/>
              </a:rPr>
              <a:t>D</a:t>
            </a:r>
            <a:r>
              <a:rPr lang="ko-KR" altLang="en-US" sz="2800">
                <a:latin typeface="Arial" panose="020B0604020202020204" pitchFamily="34" charset="0"/>
                <a:sym typeface="Wingdings" panose="05000000000000000000" pitchFamily="2" charset="2"/>
              </a:rPr>
              <a:t>입니다</a:t>
            </a:r>
            <a:r>
              <a:rPr lang="en-US" altLang="ko-KR" sz="2800">
                <a:latin typeface="Arial" panose="020B0604020202020204" pitchFamily="34" charset="0"/>
                <a:sym typeface="Wingdings" panose="05000000000000000000" pitchFamily="2" charset="2"/>
              </a:rPr>
              <a:t>.”)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800">
                <a:latin typeface="Arial" panose="020B0604020202020204" pitchFamily="34" charset="0"/>
              </a:rPr>
              <a:t> 	</a:t>
            </a:r>
            <a:r>
              <a:rPr lang="en-US" altLang="ko-KR" sz="2800" b="1">
                <a:latin typeface="Arial" panose="020B0604020202020204" pitchFamily="34" charset="0"/>
              </a:rPr>
              <a:t>'F' </a:t>
            </a:r>
            <a:r>
              <a:rPr lang="en-US" altLang="ko-KR" sz="2800" b="1">
                <a:latin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altLang="ko-KR" sz="2800">
                <a:latin typeface="Arial" panose="020B0604020202020204" pitchFamily="34" charset="0"/>
                <a:sym typeface="Wingdings" panose="05000000000000000000" pitchFamily="2" charset="2"/>
              </a:rPr>
              <a:t>println(“</a:t>
            </a:r>
            <a:r>
              <a:rPr lang="ko-KR" altLang="en-US" sz="2800">
                <a:latin typeface="Arial" panose="020B0604020202020204" pitchFamily="34" charset="0"/>
                <a:sym typeface="Wingdings" panose="05000000000000000000" pitchFamily="2" charset="2"/>
              </a:rPr>
              <a:t>당신의 성적은 </a:t>
            </a:r>
            <a:r>
              <a:rPr lang="en-US" altLang="ko-KR" sz="2800">
                <a:latin typeface="Arial" panose="020B0604020202020204" pitchFamily="34" charset="0"/>
                <a:sym typeface="Wingdings" panose="05000000000000000000" pitchFamily="2" charset="2"/>
              </a:rPr>
              <a:t>F</a:t>
            </a:r>
            <a:r>
              <a:rPr lang="ko-KR" altLang="en-US" sz="2800">
                <a:latin typeface="Arial" panose="020B0604020202020204" pitchFamily="34" charset="0"/>
                <a:sym typeface="Wingdings" panose="05000000000000000000" pitchFamily="2" charset="2"/>
              </a:rPr>
              <a:t>입니다</a:t>
            </a:r>
            <a:r>
              <a:rPr lang="en-US" altLang="ko-KR" sz="2800">
                <a:latin typeface="Arial" panose="020B0604020202020204" pitchFamily="34" charset="0"/>
                <a:sym typeface="Wingdings" panose="05000000000000000000" pitchFamily="2" charset="2"/>
              </a:rPr>
              <a:t>.”)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 b="1">
                <a:latin typeface="Arial" panose="020B0604020202020204" pitchFamily="34" charset="0"/>
                <a:sym typeface="Wingdings" panose="05000000000000000000" pitchFamily="2" charset="2"/>
              </a:rPr>
              <a:t>    }</a:t>
            </a:r>
            <a:endParaRPr lang="en-US" altLang="ko-KR" sz="2800" b="1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01236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214" y="34129"/>
            <a:ext cx="4166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조건식을 콤마로 구분</a:t>
            </a:r>
            <a:endParaRPr lang="en-US" altLang="ko-KR" sz="3200" b="1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코어 고딕 E 9 Black" panose="020B0A03030302020204" pitchFamily="34" charset="-127"/>
              <a:ea typeface="코어 고딕 E 9 Black" panose="020B0A03030302020204" pitchFamily="34" charset="-127"/>
              <a:cs typeface="Arial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잉크 8"/>
              <p14:cNvContentPartPr/>
              <p14:nvPr/>
            </p14:nvContentPartPr>
            <p14:xfrm>
              <a:off x="4075182" y="1501480"/>
              <a:ext cx="0" cy="6480"/>
            </p14:xfrm>
          </p:contentPart>
        </mc:Choice>
        <mc:Fallback xmlns="">
          <p:pic>
            <p:nvPicPr>
              <p:cNvPr id="9" name="잉크 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0" cy="648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1"/>
          <p:cNvSpPr txBox="1">
            <a:spLocks noChangeArrowheads="1"/>
          </p:cNvSpPr>
          <p:nvPr/>
        </p:nvSpPr>
        <p:spPr bwMode="auto">
          <a:xfrm>
            <a:off x="467544" y="1772817"/>
            <a:ext cx="8165670" cy="397031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fun main() {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   var grade = 'B'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   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   </a:t>
            </a:r>
            <a:r>
              <a:rPr lang="en-US" altLang="ko-KR" sz="2800" b="1">
                <a:latin typeface="Arial" panose="020B0604020202020204" pitchFamily="34" charset="0"/>
              </a:rPr>
              <a:t>when(grade)</a:t>
            </a:r>
            <a:r>
              <a:rPr lang="en-US" altLang="ko-KR" sz="2800">
                <a:latin typeface="Arial" panose="020B0604020202020204" pitchFamily="34" charset="0"/>
              </a:rPr>
              <a:t> </a:t>
            </a:r>
            <a:r>
              <a:rPr lang="en-US" altLang="ko-KR" sz="2800" b="1">
                <a:latin typeface="Arial" panose="020B0604020202020204" pitchFamily="34" charset="0"/>
              </a:rPr>
              <a:t>{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	'A', 'B'</a:t>
            </a:r>
            <a:r>
              <a:rPr lang="en-US" altLang="ko-KR" sz="2800" b="1">
                <a:latin typeface="Arial" panose="020B0604020202020204" pitchFamily="34" charset="0"/>
              </a:rPr>
              <a:t> </a:t>
            </a:r>
            <a:r>
              <a:rPr lang="en-US" altLang="ko-KR" sz="2800" b="1">
                <a:latin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altLang="ko-KR" sz="2800">
                <a:latin typeface="Arial" panose="020B0604020202020204" pitchFamily="34" charset="0"/>
                <a:sym typeface="Wingdings" panose="05000000000000000000" pitchFamily="2" charset="2"/>
              </a:rPr>
              <a:t>println(“</a:t>
            </a:r>
            <a:r>
              <a:rPr lang="ko-KR" altLang="en-US" sz="2800">
                <a:latin typeface="Arial" panose="020B0604020202020204" pitchFamily="34" charset="0"/>
                <a:sym typeface="Wingdings" panose="05000000000000000000" pitchFamily="2" charset="2"/>
              </a:rPr>
              <a:t>당신의 성적은 상위권</a:t>
            </a:r>
            <a:r>
              <a:rPr lang="en-US" altLang="ko-KR" sz="2800">
                <a:latin typeface="Arial" panose="020B0604020202020204" pitchFamily="34" charset="0"/>
                <a:sym typeface="Wingdings" panose="05000000000000000000" pitchFamily="2" charset="2"/>
              </a:rPr>
              <a:t>”)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800">
                <a:latin typeface="Arial" panose="020B0604020202020204" pitchFamily="34" charset="0"/>
              </a:rPr>
              <a:t> 	'C', 'D'</a:t>
            </a:r>
            <a:r>
              <a:rPr lang="en-US" altLang="ko-KR" sz="2800" b="1">
                <a:latin typeface="Arial" panose="020B0604020202020204" pitchFamily="34" charset="0"/>
              </a:rPr>
              <a:t> </a:t>
            </a:r>
            <a:r>
              <a:rPr lang="en-US" altLang="ko-KR" sz="2800" b="1">
                <a:latin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altLang="ko-KR" sz="2800">
                <a:latin typeface="Arial" panose="020B0604020202020204" pitchFamily="34" charset="0"/>
                <a:sym typeface="Wingdings" panose="05000000000000000000" pitchFamily="2" charset="2"/>
              </a:rPr>
              <a:t>println(“</a:t>
            </a:r>
            <a:r>
              <a:rPr lang="ko-KR" altLang="en-US" sz="2800">
                <a:latin typeface="Arial" panose="020B0604020202020204" pitchFamily="34" charset="0"/>
                <a:sym typeface="Wingdings" panose="05000000000000000000" pitchFamily="2" charset="2"/>
              </a:rPr>
              <a:t>당신의 성적은 중위권</a:t>
            </a:r>
            <a:r>
              <a:rPr lang="en-US" altLang="ko-KR" sz="2800">
                <a:latin typeface="Arial" panose="020B0604020202020204" pitchFamily="34" charset="0"/>
                <a:sym typeface="Wingdings" panose="05000000000000000000" pitchFamily="2" charset="2"/>
              </a:rPr>
              <a:t>”)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800">
                <a:latin typeface="Arial" panose="020B0604020202020204" pitchFamily="34" charset="0"/>
              </a:rPr>
              <a:t> 	'F'</a:t>
            </a:r>
            <a:r>
              <a:rPr lang="en-US" altLang="ko-KR" sz="2800" b="1">
                <a:latin typeface="Arial" panose="020B0604020202020204" pitchFamily="34" charset="0"/>
              </a:rPr>
              <a:t> </a:t>
            </a:r>
            <a:r>
              <a:rPr lang="en-US" altLang="ko-KR" sz="2800" b="1">
                <a:latin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altLang="ko-KR" sz="2800">
                <a:latin typeface="Arial" panose="020B0604020202020204" pitchFamily="34" charset="0"/>
                <a:sym typeface="Wingdings" panose="05000000000000000000" pitchFamily="2" charset="2"/>
              </a:rPr>
              <a:t>println(“</a:t>
            </a:r>
            <a:r>
              <a:rPr lang="ko-KR" altLang="en-US" sz="2800">
                <a:latin typeface="Arial" panose="020B0604020202020204" pitchFamily="34" charset="0"/>
                <a:sym typeface="Wingdings" panose="05000000000000000000" pitchFamily="2" charset="2"/>
              </a:rPr>
              <a:t>당신의 성적은 하위권</a:t>
            </a:r>
            <a:r>
              <a:rPr lang="en-US" altLang="ko-KR" sz="2800">
                <a:latin typeface="Arial" panose="020B0604020202020204" pitchFamily="34" charset="0"/>
                <a:sym typeface="Wingdings" panose="05000000000000000000" pitchFamily="2" charset="2"/>
              </a:rPr>
              <a:t>”)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 b="1">
                <a:latin typeface="Arial" panose="020B0604020202020204" pitchFamily="34" charset="0"/>
                <a:sym typeface="Wingdings" panose="05000000000000000000" pitchFamily="2" charset="2"/>
              </a:rPr>
              <a:t>    }</a:t>
            </a:r>
            <a:endParaRPr lang="en-US" altLang="ko-KR" sz="2800" b="1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29189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7952</TotalTime>
  <Words>1229</Words>
  <Application>Microsoft Office PowerPoint</Application>
  <PresentationFormat>화면 슬라이드 쇼(4:3)</PresentationFormat>
  <Paragraphs>220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맑은 고딕</vt:lpstr>
      <vt:lpstr>코어 고딕 E 6 Bold</vt:lpstr>
      <vt:lpstr>코어 고딕 E 9 Black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위드웹</dc:creator>
  <cp:lastModifiedBy>Sangil Choi</cp:lastModifiedBy>
  <cp:revision>488</cp:revision>
  <dcterms:created xsi:type="dcterms:W3CDTF">2013-03-13T02:07:51Z</dcterms:created>
  <dcterms:modified xsi:type="dcterms:W3CDTF">2023-09-18T05:05:03Z</dcterms:modified>
</cp:coreProperties>
</file>