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349" r:id="rId3"/>
    <p:sldId id="350" r:id="rId4"/>
    <p:sldId id="351" r:id="rId5"/>
    <p:sldId id="352" r:id="rId6"/>
    <p:sldId id="353" r:id="rId7"/>
    <p:sldId id="324" r:id="rId8"/>
    <p:sldId id="327" r:id="rId9"/>
    <p:sldId id="326" r:id="rId10"/>
    <p:sldId id="354" r:id="rId11"/>
    <p:sldId id="355" r:id="rId12"/>
    <p:sldId id="356" r:id="rId13"/>
    <p:sldId id="357" r:id="rId14"/>
    <p:sldId id="358" r:id="rId15"/>
    <p:sldId id="359" r:id="rId16"/>
    <p:sldId id="360" r:id="rId17"/>
    <p:sldId id="361" r:id="rId18"/>
    <p:sldId id="362" r:id="rId19"/>
    <p:sldId id="363" r:id="rId2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87DC5"/>
    <a:srgbClr val="5F5F5F"/>
    <a:srgbClr val="769535"/>
    <a:srgbClr val="2787A0"/>
    <a:srgbClr val="2C5D98"/>
    <a:srgbClr val="1D6579"/>
    <a:srgbClr val="1F41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130" autoAdjust="0"/>
    <p:restoredTop sz="96400" autoAdjust="0"/>
  </p:normalViewPr>
  <p:slideViewPr>
    <p:cSldViewPr>
      <p:cViewPr varScale="1">
        <p:scale>
          <a:sx n="117" d="100"/>
          <a:sy n="117" d="100"/>
        </p:scale>
        <p:origin x="797" y="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512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42.91702" units="1/cm"/>
          <inkml:channelProperty channel="Y" name="resolution" value="42.85714" units="1/cm"/>
          <inkml:channelProperty channel="T" name="resolution" value="1" units="1/dev"/>
        </inkml:channelProperties>
      </inkml:inkSource>
      <inkml:timestamp xml:id="ts0" timeString="2022-03-22T02:53:59.290"/>
    </inkml:context>
    <inkml:brush xml:id="br0">
      <inkml:brushProperty name="width" value="0.05292" units="cm"/>
      <inkml:brushProperty name="height" value="0.10583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16 0,'0'-16'0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016B08-DB7C-4AF2-A556-79E80A6CE81E}" type="datetimeFigureOut">
              <a:rPr lang="ko-KR" altLang="en-US" smtClean="0"/>
              <a:t>2023-11-09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30D320-083E-4ACF-8139-F55D22F00D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8196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AB17C-9C0F-4C93-BF61-942341A00EED}" type="datetimeFigureOut">
              <a:rPr lang="ko-KR" altLang="en-US" smtClean="0"/>
              <a:t>2023-11-09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3370C-5503-4F3F-8B58-25BA57B33F81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8" name="Picture 3" descr="C:\Users\위드웹\Desktop\nn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4171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1"/>
            <a:ext cx="9143998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AB17C-9C0F-4C93-BF61-942341A00EED}" type="datetimeFigureOut">
              <a:rPr lang="ko-KR" altLang="en-US" smtClean="0"/>
              <a:t>2023-11-09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3370C-5503-4F3F-8B58-25BA57B33F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792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AB17C-9C0F-4C93-BF61-942341A00EED}" type="datetimeFigureOut">
              <a:rPr lang="ko-KR" altLang="en-US" smtClean="0"/>
              <a:t>2023-11-09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3370C-5503-4F3F-8B58-25BA57B33F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3800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3999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6AB17C-9C0F-4C93-BF61-942341A00EED}" type="datetimeFigureOut">
              <a:rPr lang="ko-KR" altLang="en-US" smtClean="0"/>
              <a:t>2023-11-09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13370C-5503-4F3F-8B58-25BA57B33F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730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5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microsoft.com/office/2007/relationships/hdphoto" Target="../media/hdphoto1.wdp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73961" y="1945707"/>
            <a:ext cx="61350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코어 고딕 E 9 Black" panose="020B0A03030302020204" pitchFamily="34" charset="-127"/>
                <a:ea typeface="코어 고딕 E 9 Black" panose="020B0A03030302020204" pitchFamily="34" charset="-127"/>
                <a:cs typeface="Arial" pitchFamily="34" charset="0"/>
              </a:rPr>
              <a:t>8. </a:t>
            </a:r>
            <a:r>
              <a:rPr lang="ko-KR" altLang="en-US" sz="4400" b="1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코어 고딕 E 9 Black" panose="020B0A03030302020204" pitchFamily="34" charset="-127"/>
                <a:ea typeface="코어 고딕 E 9 Black" panose="020B0A03030302020204" pitchFamily="34" charset="-127"/>
                <a:cs typeface="Arial" pitchFamily="34" charset="0"/>
              </a:rPr>
              <a:t>객체지향 프로그래밍</a:t>
            </a:r>
          </a:p>
        </p:txBody>
      </p:sp>
      <p:pic>
        <p:nvPicPr>
          <p:cNvPr id="5" name="Picture 4" descr="C:\Users\위드웹\Desktop\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2512" y="2761456"/>
            <a:ext cx="3011488" cy="1335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C:\Users\위드웹\Desktop\gg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368" y="1844824"/>
            <a:ext cx="847725" cy="1341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C:\Users\위드웹\Desktop\gewga.png"/>
          <p:cNvPicPr>
            <a:picLocks noChangeAspect="1" noChangeArrowheads="1"/>
          </p:cNvPicPr>
          <p:nvPr/>
        </p:nvPicPr>
        <p:blipFill rotWithShape="1">
          <a:blip r:embed="rId4">
            <a:duotone>
              <a:prstClr val="black"/>
              <a:schemeClr val="tx1">
                <a:lumMod val="95000"/>
                <a:lumOff val="5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37723"/>
          <a:stretch/>
        </p:blipFill>
        <p:spPr bwMode="auto">
          <a:xfrm>
            <a:off x="5867335" y="3476752"/>
            <a:ext cx="1102574" cy="3284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C:\Users\위드웹\Desktop\gewga.png"/>
          <p:cNvPicPr>
            <a:picLocks noChangeAspect="1" noChangeArrowheads="1"/>
          </p:cNvPicPr>
          <p:nvPr/>
        </p:nvPicPr>
        <p:blipFill rotWithShape="1">
          <a:blip r:embed="rId6">
            <a:duotone>
              <a:prstClr val="black"/>
              <a:schemeClr val="tx1">
                <a:lumMod val="95000"/>
                <a:lumOff val="5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" b="53429"/>
          <a:stretch/>
        </p:blipFill>
        <p:spPr bwMode="auto">
          <a:xfrm rot="10800000">
            <a:off x="-2057" y="0"/>
            <a:ext cx="1102574" cy="2456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68410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1214" y="34129"/>
            <a:ext cx="51026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코어 고딕 E 9 Black" panose="020B0A03030302020204" pitchFamily="34" charset="-127"/>
                <a:ea typeface="코어 고딕 E 9 Black" panose="020B0A03030302020204" pitchFamily="34" charset="-127"/>
                <a:cs typeface="Arial" pitchFamily="34" charset="0"/>
              </a:rPr>
              <a:t>주 생성자와 부 생성자 연결</a:t>
            </a:r>
          </a:p>
        </p:txBody>
      </p:sp>
      <p:sp>
        <p:nvSpPr>
          <p:cNvPr id="19" name="Rectangle 1"/>
          <p:cNvSpPr txBox="1">
            <a:spLocks noChangeArrowheads="1"/>
          </p:cNvSpPr>
          <p:nvPr/>
        </p:nvSpPr>
        <p:spPr bwMode="auto">
          <a:xfrm>
            <a:off x="286975" y="2068916"/>
            <a:ext cx="8619966" cy="2308324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400">
                <a:latin typeface="Arial" panose="020B0604020202020204" pitchFamily="34" charset="0"/>
              </a:rPr>
              <a:t>class Kclass(id: String) { </a:t>
            </a:r>
            <a:r>
              <a:rPr lang="en-US" altLang="ko-KR" sz="2400" i="1">
                <a:solidFill>
                  <a:srgbClr val="00B050"/>
                </a:solidFill>
                <a:latin typeface="Arial" panose="020B0604020202020204" pitchFamily="34" charset="0"/>
              </a:rPr>
              <a:t>// </a:t>
            </a:r>
            <a:r>
              <a:rPr lang="ko-KR" altLang="en-US" sz="2400" i="1">
                <a:solidFill>
                  <a:srgbClr val="00B050"/>
                </a:solidFill>
                <a:latin typeface="Arial" panose="020B0604020202020204" pitchFamily="34" charset="0"/>
              </a:rPr>
              <a:t>주 생성자</a:t>
            </a:r>
            <a:endParaRPr lang="en-US" altLang="ko-KR" sz="2400" i="1">
              <a:solidFill>
                <a:srgbClr val="00B050"/>
              </a:solidFill>
              <a:latin typeface="Arial" panose="020B0604020202020204" pitchFamily="34" charset="0"/>
            </a:endParaRP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400">
                <a:latin typeface="Arial" panose="020B0604020202020204" pitchFamily="34" charset="0"/>
              </a:rPr>
              <a:t>    </a:t>
            </a:r>
            <a:r>
              <a:rPr lang="en-US" altLang="ko-KR" sz="2400" i="1">
                <a:solidFill>
                  <a:srgbClr val="00B050"/>
                </a:solidFill>
                <a:latin typeface="Arial" panose="020B0604020202020204" pitchFamily="34" charset="0"/>
              </a:rPr>
              <a:t>// </a:t>
            </a:r>
            <a:r>
              <a:rPr lang="ko-KR" altLang="en-US" sz="2400" i="1">
                <a:solidFill>
                  <a:srgbClr val="00B050"/>
                </a:solidFill>
                <a:latin typeface="Arial" panose="020B0604020202020204" pitchFamily="34" charset="0"/>
              </a:rPr>
              <a:t>부 생성자</a:t>
            </a:r>
            <a:endParaRPr lang="en-US" altLang="ko-KR" sz="2400" i="1">
              <a:solidFill>
                <a:srgbClr val="00B050"/>
              </a:solidFill>
              <a:latin typeface="Arial" panose="020B0604020202020204" pitchFamily="34" charset="0"/>
            </a:endParaRP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400">
                <a:latin typeface="Arial" panose="020B0604020202020204" pitchFamily="34" charset="0"/>
              </a:rPr>
              <a:t>    constructor(id: String, pw: String) { </a:t>
            </a:r>
            <a:r>
              <a:rPr lang="en-US" altLang="ko-KR" sz="2400" i="1">
                <a:solidFill>
                  <a:srgbClr val="FF0000"/>
                </a:solidFill>
                <a:latin typeface="Arial" panose="020B0604020202020204" pitchFamily="34" charset="0"/>
              </a:rPr>
              <a:t>// </a:t>
            </a:r>
            <a:r>
              <a:rPr lang="ko-KR" altLang="en-US" sz="2400" i="1">
                <a:solidFill>
                  <a:srgbClr val="FF0000"/>
                </a:solidFill>
                <a:latin typeface="Arial" panose="020B0604020202020204" pitchFamily="34" charset="0"/>
              </a:rPr>
              <a:t>오류</a:t>
            </a:r>
            <a:endParaRPr lang="en-US" altLang="ko-KR" sz="2400" i="1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400">
                <a:latin typeface="Arial" panose="020B0604020202020204" pitchFamily="34" charset="0"/>
              </a:rPr>
              <a:t>		...</a:t>
            </a: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400">
                <a:latin typeface="Arial" panose="020B0604020202020204" pitchFamily="34" charset="0"/>
              </a:rPr>
              <a:t>    }</a:t>
            </a: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400">
                <a:latin typeface="Arial" panose="020B0604020202020204" pitchFamily="34" charset="0"/>
              </a:rPr>
              <a:t>}    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281712" y="736517"/>
            <a:ext cx="8625229" cy="1254703"/>
            <a:chOff x="467544" y="980727"/>
            <a:chExt cx="8152378" cy="1254703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D5CC1D01-69FE-4B36-955B-FF7B90D72B24}"/>
                </a:ext>
              </a:extLst>
            </p:cNvPr>
            <p:cNvSpPr/>
            <p:nvPr/>
          </p:nvSpPr>
          <p:spPr>
            <a:xfrm>
              <a:off x="467544" y="980728"/>
              <a:ext cx="8152378" cy="12547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  <a:spcBef>
                  <a:spcPct val="0"/>
                </a:spcBef>
                <a:tabLst>
                  <a:tab pos="355600" algn="l"/>
                </a:tabLst>
                <a:defRPr/>
              </a:pPr>
              <a:endParaRPr lang="en-US" altLang="ko-KR" sz="1500" b="1" spc="-15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indent="177800">
                <a:lnSpc>
                  <a:spcPct val="120000"/>
                </a:lnSpc>
                <a:spcBef>
                  <a:spcPct val="0"/>
                </a:spcBef>
                <a:spcAft>
                  <a:spcPts val="1000"/>
                </a:spcAft>
                <a:tabLst>
                  <a:tab pos="355600" algn="l"/>
                </a:tabLst>
                <a:defRPr/>
              </a:pPr>
              <a:endParaRPr lang="en-US" altLang="ko-KR" sz="100" b="1" spc="-100">
                <a:ln>
                  <a:solidFill>
                    <a:srgbClr val="0070C0">
                      <a:alpha val="30000"/>
                    </a:srgbClr>
                  </a:solidFill>
                </a:ln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>
                <a:spcBef>
                  <a:spcPct val="0"/>
                </a:spcBef>
                <a:tabLst>
                  <a:tab pos="355600" algn="l"/>
                </a:tabLst>
                <a:defRPr/>
              </a:pPr>
              <a:r>
                <a:rPr lang="ko-KR" altLang="en-US" sz="2400" b="1" spc="-100">
                  <a:ln>
                    <a:solidFill>
                      <a:srgbClr val="0070C0">
                        <a:alpha val="30000"/>
                      </a:srgbClr>
                    </a:solidFill>
                  </a:ln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주 생성자와 부 생성자가 모두 있을 경우 부 생성자에서 주 생성자를 호출해야 함</a:t>
              </a:r>
              <a:endParaRPr lang="en-US" altLang="ko-KR" sz="2400" b="1" spc="-100">
                <a:ln>
                  <a:solidFill>
                    <a:srgbClr val="0070C0">
                      <a:alpha val="30000"/>
                    </a:srgbClr>
                  </a:solidFill>
                </a:ln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4EA9474A-FB61-41E0-8BEE-E4D3D8C4EADE}"/>
                </a:ext>
              </a:extLst>
            </p:cNvPr>
            <p:cNvSpPr/>
            <p:nvPr/>
          </p:nvSpPr>
          <p:spPr>
            <a:xfrm>
              <a:off x="467544" y="980727"/>
              <a:ext cx="3168352" cy="322421"/>
            </a:xfrm>
            <a:prstGeom prst="rect">
              <a:avLst/>
            </a:prstGeom>
            <a:solidFill>
              <a:srgbClr val="2C5D98"/>
            </a:solidFill>
            <a:ln>
              <a:solidFill>
                <a:schemeClr val="accent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ko-KR" altLang="en-US" sz="1400" b="1" spc="-15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코어 고딕 E 6 Bold" panose="020B0703030302020204" pitchFamily="34" charset="-127"/>
                  <a:ea typeface="코어 고딕 E 6 Bold" panose="020B0703030302020204" pitchFamily="34" charset="-127"/>
                </a:rPr>
                <a:t>주 생성자와 부 생성자 연결 실패의 원인</a:t>
              </a:r>
            </a:p>
          </p:txBody>
        </p:sp>
      </p:grpSp>
      <p:sp>
        <p:nvSpPr>
          <p:cNvPr id="8" name="Rectangle 1"/>
          <p:cNvSpPr txBox="1">
            <a:spLocks noChangeArrowheads="1"/>
          </p:cNvSpPr>
          <p:nvPr/>
        </p:nvSpPr>
        <p:spPr bwMode="auto">
          <a:xfrm>
            <a:off x="286975" y="4436921"/>
            <a:ext cx="8619966" cy="2308324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400">
                <a:latin typeface="Arial" panose="020B0604020202020204" pitchFamily="34" charset="0"/>
              </a:rPr>
              <a:t>class Kclass(id: String) { </a:t>
            </a:r>
            <a:r>
              <a:rPr lang="en-US" altLang="ko-KR" sz="2400" i="1">
                <a:solidFill>
                  <a:srgbClr val="00B050"/>
                </a:solidFill>
                <a:latin typeface="Arial" panose="020B0604020202020204" pitchFamily="34" charset="0"/>
              </a:rPr>
              <a:t>// </a:t>
            </a:r>
            <a:r>
              <a:rPr lang="ko-KR" altLang="en-US" sz="2400" i="1">
                <a:solidFill>
                  <a:srgbClr val="00B050"/>
                </a:solidFill>
                <a:latin typeface="Arial" panose="020B0604020202020204" pitchFamily="34" charset="0"/>
              </a:rPr>
              <a:t>주 생성자</a:t>
            </a:r>
            <a:endParaRPr lang="en-US" altLang="ko-KR" sz="2400" i="1">
              <a:solidFill>
                <a:srgbClr val="00B050"/>
              </a:solidFill>
              <a:latin typeface="Arial" panose="020B0604020202020204" pitchFamily="34" charset="0"/>
            </a:endParaRP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400">
                <a:latin typeface="Arial" panose="020B0604020202020204" pitchFamily="34" charset="0"/>
              </a:rPr>
              <a:t>    </a:t>
            </a:r>
            <a:r>
              <a:rPr lang="en-US" altLang="ko-KR" sz="2400" i="1">
                <a:solidFill>
                  <a:srgbClr val="00B050"/>
                </a:solidFill>
                <a:latin typeface="Arial" panose="020B0604020202020204" pitchFamily="34" charset="0"/>
              </a:rPr>
              <a:t>// </a:t>
            </a:r>
            <a:r>
              <a:rPr lang="ko-KR" altLang="en-US" sz="2400" i="1">
                <a:solidFill>
                  <a:srgbClr val="00B050"/>
                </a:solidFill>
                <a:latin typeface="Arial" panose="020B0604020202020204" pitchFamily="34" charset="0"/>
              </a:rPr>
              <a:t>부 생성자</a:t>
            </a:r>
            <a:endParaRPr lang="en-US" altLang="ko-KR" sz="2400" i="1">
              <a:solidFill>
                <a:srgbClr val="00B050"/>
              </a:solidFill>
              <a:latin typeface="Arial" panose="020B0604020202020204" pitchFamily="34" charset="0"/>
            </a:endParaRP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400">
                <a:latin typeface="Arial" panose="020B0604020202020204" pitchFamily="34" charset="0"/>
              </a:rPr>
              <a:t>    constructor(id: String, pw: String): </a:t>
            </a:r>
            <a:r>
              <a:rPr lang="en-US" altLang="ko-KR" sz="2400" b="1">
                <a:latin typeface="Arial" panose="020B0604020202020204" pitchFamily="34" charset="0"/>
              </a:rPr>
              <a:t>this(id)</a:t>
            </a:r>
            <a:r>
              <a:rPr lang="en-US" altLang="ko-KR" sz="2400">
                <a:latin typeface="Arial" panose="020B0604020202020204" pitchFamily="34" charset="0"/>
              </a:rPr>
              <a:t> { </a:t>
            </a:r>
            <a:r>
              <a:rPr lang="en-US" altLang="ko-KR" sz="2400" i="1">
                <a:solidFill>
                  <a:srgbClr val="FF0000"/>
                </a:solidFill>
                <a:latin typeface="Arial" panose="020B0604020202020204" pitchFamily="34" charset="0"/>
              </a:rPr>
              <a:t>// </a:t>
            </a:r>
            <a:r>
              <a:rPr lang="ko-KR" altLang="en-US" sz="2400" i="1">
                <a:solidFill>
                  <a:srgbClr val="FF0000"/>
                </a:solidFill>
                <a:latin typeface="Arial" panose="020B0604020202020204" pitchFamily="34" charset="0"/>
              </a:rPr>
              <a:t>오류 해결</a:t>
            </a:r>
            <a:endParaRPr lang="en-US" altLang="ko-KR" sz="2400" i="1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400">
                <a:latin typeface="Arial" panose="020B0604020202020204" pitchFamily="34" charset="0"/>
              </a:rPr>
              <a:t>		...</a:t>
            </a: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400">
                <a:latin typeface="Arial" panose="020B0604020202020204" pitchFamily="34" charset="0"/>
              </a:rPr>
              <a:t>    }</a:t>
            </a: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400">
                <a:latin typeface="Arial" panose="020B0604020202020204" pitchFamily="34" charset="0"/>
              </a:rPr>
              <a:t>}    </a:t>
            </a:r>
          </a:p>
        </p:txBody>
      </p:sp>
    </p:spTree>
    <p:extLst>
      <p:ext uri="{BB962C8B-B14F-4D97-AF65-F5344CB8AC3E}">
        <p14:creationId xmlns:p14="http://schemas.microsoft.com/office/powerpoint/2010/main" val="20614713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DDA4897-E640-43C9-BDF7-C73261C77B6C}"/>
              </a:ext>
            </a:extLst>
          </p:cNvPr>
          <p:cNvSpPr txBox="1"/>
          <p:nvPr/>
        </p:nvSpPr>
        <p:spPr>
          <a:xfrm>
            <a:off x="361214" y="34129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코어 고딕 E 9 Black" panose="020B0A03030302020204" pitchFamily="34" charset="-127"/>
                <a:ea typeface="코어 고딕 E 9 Black" panose="020B0A03030302020204" pitchFamily="34" charset="-127"/>
                <a:cs typeface="Arial" pitchFamily="34" charset="0"/>
              </a:rPr>
              <a:t>상속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CCB307-63D9-483D-87F4-4816DE57F671}"/>
              </a:ext>
            </a:extLst>
          </p:cNvPr>
          <p:cNvSpPr txBox="1"/>
          <p:nvPr/>
        </p:nvSpPr>
        <p:spPr>
          <a:xfrm>
            <a:off x="4355976" y="3140968"/>
            <a:ext cx="724878" cy="52322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800"/>
              <a:t>Car</a:t>
            </a:r>
            <a:endParaRPr lang="ko-KR" altLang="en-US" sz="28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737B02-3392-4AE6-A103-8D41660E57F7}"/>
              </a:ext>
            </a:extLst>
          </p:cNvPr>
          <p:cNvSpPr txBox="1"/>
          <p:nvPr/>
        </p:nvSpPr>
        <p:spPr>
          <a:xfrm>
            <a:off x="2983563" y="4797152"/>
            <a:ext cx="859531" cy="52322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800"/>
              <a:t>SUV</a:t>
            </a:r>
            <a:endParaRPr lang="ko-KR" altLang="en-US" sz="28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7C7FCD-2956-4F89-9F36-5C5C93C1914B}"/>
              </a:ext>
            </a:extLst>
          </p:cNvPr>
          <p:cNvSpPr txBox="1"/>
          <p:nvPr/>
        </p:nvSpPr>
        <p:spPr>
          <a:xfrm>
            <a:off x="5431835" y="4797152"/>
            <a:ext cx="1183337" cy="52322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800"/>
              <a:t>Sedan</a:t>
            </a:r>
            <a:endParaRPr lang="ko-KR" altLang="en-US" sz="280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2D06E063-6B48-4993-8BEB-ABCBFCD6DC70}"/>
              </a:ext>
            </a:extLst>
          </p:cNvPr>
          <p:cNvCxnSpPr>
            <a:stCxn id="5" idx="0"/>
          </p:cNvCxnSpPr>
          <p:nvPr/>
        </p:nvCxnSpPr>
        <p:spPr>
          <a:xfrm flipH="1" flipV="1">
            <a:off x="3413328" y="4365104"/>
            <a:ext cx="1" cy="43204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CBF426FA-9458-4F49-BFE1-ACBB3822306B}"/>
              </a:ext>
            </a:extLst>
          </p:cNvPr>
          <p:cNvCxnSpPr>
            <a:cxnSpLocks/>
          </p:cNvCxnSpPr>
          <p:nvPr/>
        </p:nvCxnSpPr>
        <p:spPr>
          <a:xfrm>
            <a:off x="3413328" y="4365104"/>
            <a:ext cx="261017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15B5ADDC-5617-487C-840F-398D040E87E7}"/>
              </a:ext>
            </a:extLst>
          </p:cNvPr>
          <p:cNvCxnSpPr>
            <a:endCxn id="6" idx="0"/>
          </p:cNvCxnSpPr>
          <p:nvPr/>
        </p:nvCxnSpPr>
        <p:spPr>
          <a:xfrm>
            <a:off x="6023503" y="4365104"/>
            <a:ext cx="1" cy="43204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2B0463A8-E66F-413F-ADA3-42F30E81215E}"/>
              </a:ext>
            </a:extLst>
          </p:cNvPr>
          <p:cNvCxnSpPr>
            <a:endCxn id="4" idx="2"/>
          </p:cNvCxnSpPr>
          <p:nvPr/>
        </p:nvCxnSpPr>
        <p:spPr>
          <a:xfrm flipV="1">
            <a:off x="4718415" y="3664188"/>
            <a:ext cx="0" cy="70091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5FBE2E9C-146A-4EEA-BEAC-9248EA3819F6}"/>
              </a:ext>
            </a:extLst>
          </p:cNvPr>
          <p:cNvGrpSpPr/>
          <p:nvPr/>
        </p:nvGrpSpPr>
        <p:grpSpPr>
          <a:xfrm>
            <a:off x="281712" y="736517"/>
            <a:ext cx="8625229" cy="1624035"/>
            <a:chOff x="467544" y="980727"/>
            <a:chExt cx="8152378" cy="1624035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4CC2582B-4CB3-42FD-A724-5910CC12BBBF}"/>
                </a:ext>
              </a:extLst>
            </p:cNvPr>
            <p:cNvSpPr/>
            <p:nvPr/>
          </p:nvSpPr>
          <p:spPr>
            <a:xfrm>
              <a:off x="467544" y="980728"/>
              <a:ext cx="8152378" cy="162403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  <a:spcBef>
                  <a:spcPct val="0"/>
                </a:spcBef>
                <a:tabLst>
                  <a:tab pos="355600" algn="l"/>
                </a:tabLst>
                <a:defRPr/>
              </a:pPr>
              <a:endParaRPr lang="en-US" altLang="ko-KR" sz="1500" b="1" spc="-15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indent="177800">
                <a:lnSpc>
                  <a:spcPct val="120000"/>
                </a:lnSpc>
                <a:spcBef>
                  <a:spcPct val="0"/>
                </a:spcBef>
                <a:spcAft>
                  <a:spcPts val="1000"/>
                </a:spcAft>
                <a:tabLst>
                  <a:tab pos="355600" algn="l"/>
                </a:tabLst>
                <a:defRPr/>
              </a:pPr>
              <a:endParaRPr lang="en-US" altLang="ko-KR" sz="100" b="1" spc="-100">
                <a:ln>
                  <a:solidFill>
                    <a:srgbClr val="0070C0">
                      <a:alpha val="30000"/>
                    </a:srgbClr>
                  </a:solidFill>
                </a:ln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>
                <a:spcBef>
                  <a:spcPct val="0"/>
                </a:spcBef>
                <a:tabLst>
                  <a:tab pos="355600" algn="l"/>
                </a:tabLst>
                <a:defRPr/>
              </a:pPr>
              <a:r>
                <a:rPr lang="en-US" altLang="ko-KR" sz="2400" b="1" spc="-100">
                  <a:ln>
                    <a:solidFill>
                      <a:srgbClr val="0070C0">
                        <a:alpha val="30000"/>
                      </a:srgbClr>
                    </a:solidFill>
                  </a:ln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- </a:t>
              </a:r>
              <a:r>
                <a:rPr lang="ko-KR" altLang="en-US" sz="2400" b="1" spc="-100">
                  <a:ln>
                    <a:solidFill>
                      <a:srgbClr val="0070C0">
                        <a:alpha val="30000"/>
                      </a:srgbClr>
                    </a:solidFill>
                  </a:ln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코드의 재사용성과 밀접하게 연관됨</a:t>
              </a:r>
              <a:endParaRPr lang="en-US" altLang="ko-KR" sz="2400" b="1" spc="-100">
                <a:ln>
                  <a:solidFill>
                    <a:srgbClr val="0070C0">
                      <a:alpha val="30000"/>
                    </a:srgbClr>
                  </a:solidFill>
                </a:ln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>
                <a:spcBef>
                  <a:spcPct val="0"/>
                </a:spcBef>
                <a:tabLst>
                  <a:tab pos="355600" algn="l"/>
                </a:tabLst>
                <a:defRPr/>
              </a:pPr>
              <a:r>
                <a:rPr lang="en-US" altLang="ko-KR" sz="2400" b="1" spc="-100">
                  <a:ln>
                    <a:solidFill>
                      <a:srgbClr val="0070C0">
                        <a:alpha val="30000"/>
                      </a:srgbClr>
                    </a:solidFill>
                  </a:ln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- </a:t>
              </a:r>
              <a:r>
                <a:rPr lang="ko-KR" altLang="en-US" sz="2400" b="1" spc="-100">
                  <a:ln>
                    <a:solidFill>
                      <a:srgbClr val="0070C0">
                        <a:alpha val="30000"/>
                      </a:srgbClr>
                    </a:solidFill>
                  </a:ln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기존의 코드로부터 새로운 코드를 만드는 개념</a:t>
              </a:r>
              <a:endParaRPr lang="en-US" altLang="ko-KR" sz="2400" b="1" spc="-100">
                <a:ln>
                  <a:solidFill>
                    <a:srgbClr val="0070C0">
                      <a:alpha val="30000"/>
                    </a:srgbClr>
                  </a:solidFill>
                </a:ln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>
                <a:spcBef>
                  <a:spcPct val="0"/>
                </a:spcBef>
                <a:tabLst>
                  <a:tab pos="355600" algn="l"/>
                </a:tabLst>
                <a:defRPr/>
              </a:pPr>
              <a:r>
                <a:rPr lang="en-US" altLang="ko-KR" sz="2400" b="1" spc="-100">
                  <a:ln>
                    <a:solidFill>
                      <a:srgbClr val="0070C0">
                        <a:alpha val="30000"/>
                      </a:srgbClr>
                    </a:solidFill>
                  </a:ln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- </a:t>
              </a:r>
              <a:r>
                <a:rPr lang="ko-KR" altLang="en-US" sz="2400" b="1" spc="-100">
                  <a:ln>
                    <a:solidFill>
                      <a:srgbClr val="0070C0">
                        <a:alpha val="30000"/>
                      </a:srgbClr>
                    </a:solidFill>
                  </a:ln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기존 코드를 부모 클래스</a:t>
              </a:r>
              <a:r>
                <a:rPr lang="en-US" altLang="ko-KR" sz="2400" b="1" spc="-100">
                  <a:ln>
                    <a:solidFill>
                      <a:srgbClr val="0070C0">
                        <a:alpha val="30000"/>
                      </a:srgbClr>
                    </a:solidFill>
                  </a:ln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2400" b="1" spc="-100">
                  <a:ln>
                    <a:solidFill>
                      <a:srgbClr val="0070C0">
                        <a:alpha val="30000"/>
                      </a:srgbClr>
                    </a:solidFill>
                  </a:ln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파생된 코드를 자식 클래스라고 부름</a:t>
              </a:r>
              <a:endParaRPr lang="en-US" altLang="ko-KR" sz="2400" b="1" spc="-100">
                <a:ln>
                  <a:solidFill>
                    <a:srgbClr val="0070C0">
                      <a:alpha val="30000"/>
                    </a:srgbClr>
                  </a:solidFill>
                </a:ln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C680E55D-394A-448F-89F6-3CFA0DDE1CF2}"/>
                </a:ext>
              </a:extLst>
            </p:cNvPr>
            <p:cNvSpPr/>
            <p:nvPr/>
          </p:nvSpPr>
          <p:spPr>
            <a:xfrm>
              <a:off x="467545" y="980727"/>
              <a:ext cx="1060429" cy="322421"/>
            </a:xfrm>
            <a:prstGeom prst="rect">
              <a:avLst/>
            </a:prstGeom>
            <a:solidFill>
              <a:srgbClr val="2C5D98"/>
            </a:solidFill>
            <a:ln>
              <a:solidFill>
                <a:schemeClr val="accent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ko-KR" altLang="en-US" sz="1400" b="1" spc="-15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코어 고딕 E 6 Bold" panose="020B0703030302020204" pitchFamily="34" charset="-127"/>
                  <a:ea typeface="코어 고딕 E 6 Bold" panose="020B0703030302020204" pitchFamily="34" charset="-127"/>
                </a:rPr>
                <a:t>상속의 개념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50253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31AB16E-0570-4361-B006-9ADCA74EFAC8}"/>
              </a:ext>
            </a:extLst>
          </p:cNvPr>
          <p:cNvSpPr txBox="1"/>
          <p:nvPr/>
        </p:nvSpPr>
        <p:spPr>
          <a:xfrm>
            <a:off x="373101" y="1628800"/>
            <a:ext cx="8496944" cy="415498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2400" b="1">
                <a:solidFill>
                  <a:srgbClr val="0070C0"/>
                </a:solidFill>
              </a:rPr>
              <a:t>open</a:t>
            </a:r>
            <a:r>
              <a:rPr lang="en-US" altLang="ko-KR" sz="2400"/>
              <a:t> class </a:t>
            </a:r>
            <a:r>
              <a:rPr lang="en-US" altLang="ko-KR" sz="2400" b="1"/>
              <a:t>Car</a:t>
            </a:r>
            <a:r>
              <a:rPr lang="en-US" altLang="ko-KR" sz="2400"/>
              <a:t> constructor(var modelName: String, </a:t>
            </a:r>
          </a:p>
          <a:p>
            <a:r>
              <a:rPr lang="en-US" altLang="ko-KR" sz="2400"/>
              <a:t>                                   var makeYear: String, </a:t>
            </a:r>
          </a:p>
          <a:p>
            <a:r>
              <a:rPr lang="en-US" altLang="ko-KR" sz="2400"/>
              <a:t>                                   var vinNumber: String,</a:t>
            </a:r>
          </a:p>
          <a:p>
            <a:r>
              <a:rPr lang="en-US" altLang="ko-KR" sz="2400"/>
              <a:t>                                   var color: String, </a:t>
            </a:r>
          </a:p>
          <a:p>
            <a:r>
              <a:rPr lang="en-US" altLang="ko-KR" sz="2400"/>
              <a:t>                                   var maker: String) {</a:t>
            </a:r>
          </a:p>
          <a:p>
            <a:r>
              <a:rPr lang="en-US" altLang="ko-KR" sz="2400"/>
              <a:t>      </a:t>
            </a:r>
          </a:p>
          <a:p>
            <a:r>
              <a:rPr lang="en-US" altLang="ko-KR" sz="2400"/>
              <a:t>   fun move() = println(“Car moves”)</a:t>
            </a:r>
          </a:p>
          <a:p>
            <a:r>
              <a:rPr lang="en-US" altLang="ko-KR" sz="2400"/>
              <a:t>   fun stop() = println(“Car stops”)</a:t>
            </a:r>
          </a:p>
          <a:p>
            <a:r>
              <a:rPr lang="en-US" altLang="ko-KR" sz="2400"/>
              <a:t>   fun changeGear( gearNum: Int ) = println(“Gear Number: $gearNum”)</a:t>
            </a:r>
          </a:p>
          <a:p>
            <a:r>
              <a:rPr lang="en-US" altLang="ko-KR" sz="2400"/>
              <a:t>}</a:t>
            </a:r>
            <a:endParaRPr lang="ko-KR" altLang="en-US" sz="24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941278-94F7-4393-8D58-082DB57C8E1D}"/>
              </a:ext>
            </a:extLst>
          </p:cNvPr>
          <p:cNvSpPr txBox="1"/>
          <p:nvPr/>
        </p:nvSpPr>
        <p:spPr>
          <a:xfrm>
            <a:off x="361214" y="34129"/>
            <a:ext cx="22076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코어 고딕 E 9 Black" panose="020B0A03030302020204" pitchFamily="34" charset="-127"/>
                <a:ea typeface="코어 고딕 E 9 Black" panose="020B0A03030302020204" pitchFamily="34" charset="-127"/>
                <a:cs typeface="Arial" pitchFamily="34" charset="0"/>
              </a:rPr>
              <a:t>Car </a:t>
            </a:r>
            <a:r>
              <a:rPr lang="ko-KR" altLang="en-US" sz="3200" b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코어 고딕 E 9 Black" panose="020B0A03030302020204" pitchFamily="34" charset="-127"/>
                <a:ea typeface="코어 고딕 E 9 Black" panose="020B0A03030302020204" pitchFamily="34" charset="-127"/>
                <a:cs typeface="Arial" pitchFamily="34" charset="0"/>
              </a:rPr>
              <a:t>클래스</a:t>
            </a:r>
          </a:p>
        </p:txBody>
      </p:sp>
    </p:spTree>
    <p:extLst>
      <p:ext uri="{BB962C8B-B14F-4D97-AF65-F5344CB8AC3E}">
        <p14:creationId xmlns:p14="http://schemas.microsoft.com/office/powerpoint/2010/main" val="31647306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1C0D15B-026A-4C5A-8D72-8D26D71082F6}"/>
              </a:ext>
            </a:extLst>
          </p:cNvPr>
          <p:cNvSpPr txBox="1"/>
          <p:nvPr/>
        </p:nvSpPr>
        <p:spPr>
          <a:xfrm>
            <a:off x="361214" y="34129"/>
            <a:ext cx="23679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코어 고딕 E 9 Black" panose="020B0A03030302020204" pitchFamily="34" charset="-127"/>
                <a:ea typeface="코어 고딕 E 9 Black" panose="020B0A03030302020204" pitchFamily="34" charset="-127"/>
                <a:cs typeface="Arial" pitchFamily="34" charset="0"/>
              </a:rPr>
              <a:t>SUV </a:t>
            </a:r>
            <a:r>
              <a:rPr lang="ko-KR" altLang="en-US" sz="3200" b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코어 고딕 E 9 Black" panose="020B0A03030302020204" pitchFamily="34" charset="-127"/>
                <a:ea typeface="코어 고딕 E 9 Black" panose="020B0A03030302020204" pitchFamily="34" charset="-127"/>
                <a:cs typeface="Arial" pitchFamily="34" charset="0"/>
              </a:rPr>
              <a:t>클래스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CA0A7D-D835-4648-A665-44546929FF39}"/>
              </a:ext>
            </a:extLst>
          </p:cNvPr>
          <p:cNvSpPr txBox="1"/>
          <p:nvPr/>
        </p:nvSpPr>
        <p:spPr>
          <a:xfrm>
            <a:off x="521550" y="908720"/>
            <a:ext cx="8100900" cy="563231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2400"/>
              <a:t>class </a:t>
            </a:r>
            <a:r>
              <a:rPr lang="en-US" altLang="ko-KR" sz="2400" b="1"/>
              <a:t>SUV : Car </a:t>
            </a:r>
            <a:r>
              <a:rPr lang="en-US" altLang="ko-KR" sz="2400"/>
              <a:t>{</a:t>
            </a:r>
          </a:p>
          <a:p>
            <a:r>
              <a:rPr lang="en-US" altLang="ko-KR" sz="2400"/>
              <a:t>            </a:t>
            </a:r>
            <a:r>
              <a:rPr lang="en-US" altLang="ko-KR" sz="2400" i="1"/>
              <a:t>var seatNumber: Int</a:t>
            </a:r>
          </a:p>
          <a:p>
            <a:endParaRPr lang="en-US" altLang="ko-KR" sz="2400"/>
          </a:p>
          <a:p>
            <a:r>
              <a:rPr lang="en-US" altLang="ko-KR" sz="2400"/>
              <a:t>            constructor(</a:t>
            </a:r>
          </a:p>
          <a:p>
            <a:r>
              <a:rPr lang="en-US" altLang="ko-KR" sz="2400"/>
              <a:t>                modelName: String,</a:t>
            </a:r>
          </a:p>
          <a:p>
            <a:r>
              <a:rPr lang="en-US" altLang="ko-KR" sz="2400"/>
              <a:t>                makeYear: String,</a:t>
            </a:r>
          </a:p>
          <a:p>
            <a:r>
              <a:rPr lang="en-US" altLang="ko-KR" sz="2400"/>
              <a:t>                vinNumber: String,</a:t>
            </a:r>
          </a:p>
          <a:p>
            <a:r>
              <a:rPr lang="en-US" altLang="ko-KR" sz="2400"/>
              <a:t>                color: String,</a:t>
            </a:r>
          </a:p>
          <a:p>
            <a:r>
              <a:rPr lang="en-US" altLang="ko-KR" sz="2400"/>
              <a:t>                maker: String,</a:t>
            </a:r>
          </a:p>
          <a:p>
            <a:r>
              <a:rPr lang="en-US" altLang="ko-KR" sz="2400"/>
              <a:t>                seatNumber: Int</a:t>
            </a:r>
          </a:p>
          <a:p>
            <a:r>
              <a:rPr lang="en-US" altLang="ko-KR" sz="2400"/>
              <a:t>            ) : super(modelName, makeYear, vinNumber, color, maker) {</a:t>
            </a:r>
          </a:p>
          <a:p>
            <a:r>
              <a:rPr lang="en-US" altLang="ko-KR" sz="2400"/>
              <a:t>                this.seatNumber = seatNumber</a:t>
            </a:r>
          </a:p>
          <a:p>
            <a:r>
              <a:rPr lang="en-US" altLang="ko-KR" sz="2400"/>
              <a:t>            }</a:t>
            </a:r>
          </a:p>
          <a:p>
            <a:r>
              <a:rPr lang="en-US" altLang="ko-KR" sz="2400"/>
              <a:t>}</a:t>
            </a:r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5878869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4A155EC-5DC6-4451-B29F-9A567163220E}"/>
              </a:ext>
            </a:extLst>
          </p:cNvPr>
          <p:cNvSpPr txBox="1"/>
          <p:nvPr/>
        </p:nvSpPr>
        <p:spPr>
          <a:xfrm>
            <a:off x="361214" y="34129"/>
            <a:ext cx="27478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코어 고딕 E 9 Black" panose="020B0A03030302020204" pitchFamily="34" charset="-127"/>
                <a:ea typeface="코어 고딕 E 9 Black" panose="020B0A03030302020204" pitchFamily="34" charset="-127"/>
                <a:cs typeface="Arial" pitchFamily="34" charset="0"/>
              </a:rPr>
              <a:t>Sedan </a:t>
            </a:r>
            <a:r>
              <a:rPr lang="ko-KR" altLang="en-US" sz="3200" b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코어 고딕 E 9 Black" panose="020B0A03030302020204" pitchFamily="34" charset="-127"/>
                <a:ea typeface="코어 고딕 E 9 Black" panose="020B0A03030302020204" pitchFamily="34" charset="-127"/>
                <a:cs typeface="Arial" pitchFamily="34" charset="0"/>
              </a:rPr>
              <a:t>클래스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4D362A-F4E1-4FA5-9DB5-E9CBB6D3E68F}"/>
              </a:ext>
            </a:extLst>
          </p:cNvPr>
          <p:cNvSpPr txBox="1"/>
          <p:nvPr/>
        </p:nvSpPr>
        <p:spPr>
          <a:xfrm>
            <a:off x="143508" y="908720"/>
            <a:ext cx="8856984" cy="563231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2400"/>
              <a:t>class </a:t>
            </a:r>
            <a:r>
              <a:rPr lang="en-US" altLang="ko-KR" sz="2400" b="1"/>
              <a:t>Sedan : Car</a:t>
            </a:r>
            <a:r>
              <a:rPr lang="en-US" altLang="ko-KR" sz="2400"/>
              <a:t> {</a:t>
            </a:r>
          </a:p>
          <a:p>
            <a:r>
              <a:rPr lang="en-US" altLang="ko-KR" sz="2400" i="1"/>
              <a:t>            var doorNumber: Int</a:t>
            </a:r>
          </a:p>
          <a:p>
            <a:endParaRPr lang="en-US" altLang="ko-KR" sz="2400"/>
          </a:p>
          <a:p>
            <a:r>
              <a:rPr lang="en-US" altLang="ko-KR" sz="2400"/>
              <a:t>            constructor(</a:t>
            </a:r>
          </a:p>
          <a:p>
            <a:r>
              <a:rPr lang="en-US" altLang="ko-KR" sz="2400"/>
              <a:t>                modelName: String,</a:t>
            </a:r>
          </a:p>
          <a:p>
            <a:r>
              <a:rPr lang="en-US" altLang="ko-KR" sz="2400"/>
              <a:t>                makeYear: String,</a:t>
            </a:r>
          </a:p>
          <a:p>
            <a:r>
              <a:rPr lang="en-US" altLang="ko-KR" sz="2400"/>
              <a:t>                vinNumber: String,</a:t>
            </a:r>
          </a:p>
          <a:p>
            <a:r>
              <a:rPr lang="en-US" altLang="ko-KR" sz="2400"/>
              <a:t>                color: String,</a:t>
            </a:r>
          </a:p>
          <a:p>
            <a:r>
              <a:rPr lang="en-US" altLang="ko-KR" sz="2400"/>
              <a:t>                maker: String,</a:t>
            </a:r>
          </a:p>
          <a:p>
            <a:r>
              <a:rPr lang="en-US" altLang="ko-KR" sz="2400"/>
              <a:t>                doorNumber: Int</a:t>
            </a:r>
          </a:p>
          <a:p>
            <a:r>
              <a:rPr lang="en-US" altLang="ko-KR" sz="2400"/>
              <a:t>            ) : super(modelName, makeYear, vinNumber, color, maker) {</a:t>
            </a:r>
          </a:p>
          <a:p>
            <a:r>
              <a:rPr lang="en-US" altLang="ko-KR" sz="2400"/>
              <a:t>                this.doorNumber = doorNumber</a:t>
            </a:r>
          </a:p>
          <a:p>
            <a:r>
              <a:rPr lang="en-US" altLang="ko-KR" sz="2400"/>
              <a:t>            }</a:t>
            </a:r>
          </a:p>
          <a:p>
            <a:r>
              <a:rPr lang="en-US" altLang="ko-KR" sz="2400"/>
              <a:t>}</a:t>
            </a:r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1550480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683D56-2D57-4336-AD27-1297AF7F8E13}"/>
              </a:ext>
            </a:extLst>
          </p:cNvPr>
          <p:cNvSpPr txBox="1"/>
          <p:nvPr/>
        </p:nvSpPr>
        <p:spPr>
          <a:xfrm>
            <a:off x="361214" y="34129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코어 고딕 E 9 Black" panose="020B0A03030302020204" pitchFamily="34" charset="-127"/>
                <a:ea typeface="코어 고딕 E 9 Black" panose="020B0A03030302020204" pitchFamily="34" charset="-127"/>
                <a:cs typeface="Arial" pitchFamily="34" charset="0"/>
              </a:rPr>
              <a:t>다형성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28513BBD-D2C9-4A42-9A52-695244B9CD39}"/>
              </a:ext>
            </a:extLst>
          </p:cNvPr>
          <p:cNvGrpSpPr/>
          <p:nvPr/>
        </p:nvGrpSpPr>
        <p:grpSpPr>
          <a:xfrm>
            <a:off x="281712" y="736517"/>
            <a:ext cx="8625229" cy="1624035"/>
            <a:chOff x="467544" y="980727"/>
            <a:chExt cx="8152378" cy="1624035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7016FD59-2303-4C2B-A7AB-ADA1C9F3658F}"/>
                </a:ext>
              </a:extLst>
            </p:cNvPr>
            <p:cNvSpPr/>
            <p:nvPr/>
          </p:nvSpPr>
          <p:spPr>
            <a:xfrm>
              <a:off x="467544" y="980728"/>
              <a:ext cx="8152378" cy="162403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  <a:spcBef>
                  <a:spcPct val="0"/>
                </a:spcBef>
                <a:tabLst>
                  <a:tab pos="355600" algn="l"/>
                </a:tabLst>
                <a:defRPr/>
              </a:pPr>
              <a:endParaRPr lang="en-US" altLang="ko-KR" sz="1500" b="1" spc="-15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indent="177800">
                <a:lnSpc>
                  <a:spcPct val="120000"/>
                </a:lnSpc>
                <a:spcBef>
                  <a:spcPct val="0"/>
                </a:spcBef>
                <a:spcAft>
                  <a:spcPts val="1000"/>
                </a:spcAft>
                <a:tabLst>
                  <a:tab pos="355600" algn="l"/>
                </a:tabLst>
                <a:defRPr/>
              </a:pPr>
              <a:endParaRPr lang="en-US" altLang="ko-KR" sz="100" b="1" spc="-100">
                <a:ln>
                  <a:solidFill>
                    <a:srgbClr val="0070C0">
                      <a:alpha val="30000"/>
                    </a:srgbClr>
                  </a:solidFill>
                </a:ln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>
                <a:spcBef>
                  <a:spcPct val="0"/>
                </a:spcBef>
                <a:tabLst>
                  <a:tab pos="355600" algn="l"/>
                </a:tabLst>
                <a:defRPr/>
              </a:pPr>
              <a:r>
                <a:rPr lang="en-US" altLang="ko-KR" sz="2400" b="1" spc="-100">
                  <a:ln>
                    <a:solidFill>
                      <a:srgbClr val="0070C0">
                        <a:alpha val="30000"/>
                      </a:srgbClr>
                    </a:solidFill>
                  </a:ln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- '</a:t>
              </a:r>
              <a:r>
                <a:rPr lang="ko-KR" altLang="en-US" sz="2400" b="1" spc="-100">
                  <a:ln>
                    <a:solidFill>
                      <a:srgbClr val="0070C0">
                        <a:alpha val="30000"/>
                      </a:srgbClr>
                    </a:solidFill>
                  </a:ln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여러 개의 모습을 갖는다</a:t>
              </a:r>
              <a:r>
                <a:rPr lang="en-US" altLang="ko-KR" sz="2400" b="1" spc="-100">
                  <a:ln>
                    <a:solidFill>
                      <a:srgbClr val="0070C0">
                        <a:alpha val="30000"/>
                      </a:srgbClr>
                    </a:solidFill>
                  </a:ln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' </a:t>
              </a:r>
              <a:r>
                <a:rPr lang="ko-KR" altLang="en-US" sz="2400" b="1" spc="-100">
                  <a:ln>
                    <a:solidFill>
                      <a:srgbClr val="0070C0">
                        <a:alpha val="30000"/>
                      </a:srgbClr>
                    </a:solidFill>
                  </a:ln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라는 의미를 가짐 </a:t>
              </a:r>
              <a:r>
                <a:rPr lang="en-US" altLang="ko-KR" sz="2400" b="1" spc="-100">
                  <a:ln>
                    <a:solidFill>
                      <a:srgbClr val="0070C0">
                        <a:alpha val="30000"/>
                      </a:srgbClr>
                    </a:solidFill>
                  </a:ln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2400" b="1" spc="-100">
                  <a:ln>
                    <a:solidFill>
                      <a:srgbClr val="0070C0">
                        <a:alpha val="30000"/>
                      </a:srgbClr>
                    </a:solidFill>
                  </a:ln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그리어 유래</a:t>
              </a:r>
              <a:r>
                <a:rPr lang="en-US" altLang="ko-KR" sz="2400" b="1" spc="-100">
                  <a:ln>
                    <a:solidFill>
                      <a:srgbClr val="0070C0">
                        <a:alpha val="30000"/>
                      </a:srgbClr>
                    </a:solidFill>
                  </a:ln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</a:p>
            <a:p>
              <a:pPr>
                <a:spcBef>
                  <a:spcPct val="0"/>
                </a:spcBef>
                <a:tabLst>
                  <a:tab pos="355600" algn="l"/>
                </a:tabLst>
                <a:defRPr/>
              </a:pPr>
              <a:r>
                <a:rPr lang="en-US" altLang="ko-KR" sz="2400" b="1" spc="-100">
                  <a:ln>
                    <a:solidFill>
                      <a:srgbClr val="0070C0">
                        <a:alpha val="30000"/>
                      </a:srgbClr>
                    </a:solidFill>
                  </a:ln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- </a:t>
              </a:r>
              <a:r>
                <a:rPr lang="ko-KR" altLang="en-US" sz="2400" b="1" spc="-100">
                  <a:ln>
                    <a:solidFill>
                      <a:srgbClr val="0070C0">
                        <a:alpha val="30000"/>
                      </a:srgbClr>
                    </a:solidFill>
                  </a:ln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오버로딩</a:t>
              </a:r>
              <a:r>
                <a:rPr lang="en-US" altLang="ko-KR" sz="2400" b="1" spc="-100">
                  <a:ln>
                    <a:solidFill>
                      <a:srgbClr val="0070C0">
                        <a:alpha val="30000"/>
                      </a:srgbClr>
                    </a:solidFill>
                  </a:ln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: </a:t>
              </a:r>
              <a:r>
                <a:rPr lang="ko-KR" altLang="en-US" sz="2400" b="1" spc="-100">
                  <a:ln>
                    <a:solidFill>
                      <a:srgbClr val="0070C0">
                        <a:alpha val="30000"/>
                      </a:srgbClr>
                    </a:solidFill>
                  </a:ln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메서드 중복 정의</a:t>
              </a:r>
              <a:endParaRPr lang="en-US" altLang="ko-KR" sz="2400" b="1" spc="-100">
                <a:ln>
                  <a:solidFill>
                    <a:srgbClr val="0070C0">
                      <a:alpha val="30000"/>
                    </a:srgbClr>
                  </a:solidFill>
                </a:ln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>
                <a:spcBef>
                  <a:spcPct val="0"/>
                </a:spcBef>
                <a:tabLst>
                  <a:tab pos="355600" algn="l"/>
                </a:tabLst>
                <a:defRPr/>
              </a:pPr>
              <a:r>
                <a:rPr lang="en-US" altLang="ko-KR" sz="2400" b="1" spc="-100">
                  <a:ln>
                    <a:solidFill>
                      <a:srgbClr val="0070C0">
                        <a:alpha val="30000"/>
                      </a:srgbClr>
                    </a:solidFill>
                  </a:ln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- </a:t>
              </a:r>
              <a:r>
                <a:rPr lang="ko-KR" altLang="en-US" sz="2400" b="1" spc="-100">
                  <a:ln>
                    <a:solidFill>
                      <a:srgbClr val="0070C0">
                        <a:alpha val="30000"/>
                      </a:srgbClr>
                    </a:solidFill>
                  </a:ln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오버라이딩</a:t>
              </a:r>
              <a:r>
                <a:rPr lang="en-US" altLang="ko-KR" sz="2400" b="1" spc="-100">
                  <a:ln>
                    <a:solidFill>
                      <a:srgbClr val="0070C0">
                        <a:alpha val="30000"/>
                      </a:srgbClr>
                    </a:solidFill>
                  </a:ln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: </a:t>
              </a:r>
              <a:r>
                <a:rPr lang="ko-KR" altLang="en-US" sz="2400" b="1" spc="-100">
                  <a:ln>
                    <a:solidFill>
                      <a:srgbClr val="0070C0">
                        <a:alpha val="30000"/>
                      </a:srgbClr>
                    </a:solidFill>
                  </a:ln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메서드 재정의 </a:t>
              </a:r>
              <a:endParaRPr lang="en-US" altLang="ko-KR" sz="2400" b="1" spc="-100">
                <a:ln>
                  <a:solidFill>
                    <a:srgbClr val="0070C0">
                      <a:alpha val="30000"/>
                    </a:srgbClr>
                  </a:solidFill>
                </a:ln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9F8511B3-7C35-4220-8369-CAE41A79F39C}"/>
                </a:ext>
              </a:extLst>
            </p:cNvPr>
            <p:cNvSpPr/>
            <p:nvPr/>
          </p:nvSpPr>
          <p:spPr>
            <a:xfrm>
              <a:off x="467544" y="980727"/>
              <a:ext cx="1264610" cy="322421"/>
            </a:xfrm>
            <a:prstGeom prst="rect">
              <a:avLst/>
            </a:prstGeom>
            <a:solidFill>
              <a:srgbClr val="2C5D98"/>
            </a:solidFill>
            <a:ln>
              <a:solidFill>
                <a:schemeClr val="accent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ko-KR" altLang="en-US" sz="1400" b="1" spc="-15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코어 고딕 E 6 Bold" panose="020B0703030302020204" pitchFamily="34" charset="-127"/>
                  <a:ea typeface="코어 고딕 E 6 Bold" panose="020B0703030302020204" pitchFamily="34" charset="-127"/>
                </a:rPr>
                <a:t>다형성의 개념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948071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9EADD56-63AB-4CA3-A3C9-712A04224D26}"/>
              </a:ext>
            </a:extLst>
          </p:cNvPr>
          <p:cNvSpPr txBox="1"/>
          <p:nvPr/>
        </p:nvSpPr>
        <p:spPr>
          <a:xfrm>
            <a:off x="361214" y="34129"/>
            <a:ext cx="41665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코어 고딕 E 9 Black" panose="020B0A03030302020204" pitchFamily="34" charset="-127"/>
                <a:ea typeface="코어 고딕 E 9 Black" panose="020B0A03030302020204" pitchFamily="34" charset="-127"/>
                <a:cs typeface="Arial" pitchFamily="34" charset="0"/>
              </a:rPr>
              <a:t>오버로딩이 적용된 예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53B346-9921-42E1-8A8C-AE5C2F106A9F}"/>
              </a:ext>
            </a:extLst>
          </p:cNvPr>
          <p:cNvSpPr txBox="1"/>
          <p:nvPr/>
        </p:nvSpPr>
        <p:spPr>
          <a:xfrm>
            <a:off x="1187624" y="1351508"/>
            <a:ext cx="7344816" cy="415498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2400"/>
              <a:t>fun </a:t>
            </a:r>
            <a:r>
              <a:rPr lang="en-US" altLang="ko-KR" sz="2400" b="1"/>
              <a:t>square</a:t>
            </a:r>
            <a:r>
              <a:rPr lang="en-US" altLang="ko-KR" sz="2400"/>
              <a:t>(a: Int): Int {</a:t>
            </a:r>
          </a:p>
          <a:p>
            <a:r>
              <a:rPr lang="en-US" altLang="ko-KR" sz="2400"/>
              <a:t>    return a * a</a:t>
            </a:r>
          </a:p>
          <a:p>
            <a:r>
              <a:rPr lang="en-US" altLang="ko-KR" sz="2400"/>
              <a:t>}</a:t>
            </a:r>
          </a:p>
          <a:p>
            <a:endParaRPr lang="en-US" altLang="ko-KR" sz="2400"/>
          </a:p>
          <a:p>
            <a:r>
              <a:rPr lang="en-US" altLang="ko-KR" sz="2400"/>
              <a:t>fun </a:t>
            </a:r>
            <a:r>
              <a:rPr lang="en-US" altLang="ko-KR" sz="2400" b="1"/>
              <a:t>square</a:t>
            </a:r>
            <a:r>
              <a:rPr lang="en-US" altLang="ko-KR" sz="2400"/>
              <a:t>(a: Double): Double {</a:t>
            </a:r>
          </a:p>
          <a:p>
            <a:r>
              <a:rPr lang="en-US" altLang="ko-KR" sz="2400"/>
              <a:t>    return a * a</a:t>
            </a:r>
          </a:p>
          <a:p>
            <a:r>
              <a:rPr lang="en-US" altLang="ko-KR" sz="2400"/>
              <a:t>}</a:t>
            </a:r>
          </a:p>
          <a:p>
            <a:endParaRPr lang="en-US" altLang="ko-KR" sz="2400"/>
          </a:p>
          <a:p>
            <a:r>
              <a:rPr lang="en-US" altLang="ko-KR" sz="2400"/>
              <a:t>fun </a:t>
            </a:r>
            <a:r>
              <a:rPr lang="en-US" altLang="ko-KR" sz="2400" b="1"/>
              <a:t>square</a:t>
            </a:r>
            <a:r>
              <a:rPr lang="en-US" altLang="ko-KR" sz="2400"/>
              <a:t>(a: Int, b: Int): Int {</a:t>
            </a:r>
          </a:p>
          <a:p>
            <a:r>
              <a:rPr lang="en-US" altLang="ko-KR" sz="2400"/>
              <a:t>    return (a*a)+(b*b)</a:t>
            </a:r>
          </a:p>
          <a:p>
            <a:r>
              <a:rPr lang="en-US" altLang="ko-KR" sz="2400"/>
              <a:t>}</a:t>
            </a:r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38014816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D4C4089-6C84-47ED-9A15-CAE62965BFEF}"/>
              </a:ext>
            </a:extLst>
          </p:cNvPr>
          <p:cNvSpPr txBox="1"/>
          <p:nvPr/>
        </p:nvSpPr>
        <p:spPr>
          <a:xfrm>
            <a:off x="361214" y="34129"/>
            <a:ext cx="45768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코어 고딕 E 9 Black" panose="020B0A03030302020204" pitchFamily="34" charset="-127"/>
                <a:ea typeface="코어 고딕 E 9 Black" panose="020B0A03030302020204" pitchFamily="34" charset="-127"/>
                <a:cs typeface="Arial" pitchFamily="34" charset="0"/>
              </a:rPr>
              <a:t>오버라이딩이 적용된 예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7D39D6-0AD9-4C14-BD30-66CAEF50BB4E}"/>
              </a:ext>
            </a:extLst>
          </p:cNvPr>
          <p:cNvSpPr txBox="1"/>
          <p:nvPr/>
        </p:nvSpPr>
        <p:spPr>
          <a:xfrm>
            <a:off x="373101" y="1628800"/>
            <a:ext cx="8496944" cy="415498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2400" b="1">
                <a:solidFill>
                  <a:srgbClr val="0070C0"/>
                </a:solidFill>
              </a:rPr>
              <a:t>open</a:t>
            </a:r>
            <a:r>
              <a:rPr lang="en-US" altLang="ko-KR" sz="2400"/>
              <a:t> class </a:t>
            </a:r>
            <a:r>
              <a:rPr lang="en-US" altLang="ko-KR" sz="2400" b="1"/>
              <a:t>Car</a:t>
            </a:r>
            <a:r>
              <a:rPr lang="en-US" altLang="ko-KR" sz="2400"/>
              <a:t> constructor(var modelName: String, </a:t>
            </a:r>
          </a:p>
          <a:p>
            <a:r>
              <a:rPr lang="en-US" altLang="ko-KR" sz="2400"/>
              <a:t>                                   var makeYear: String, </a:t>
            </a:r>
          </a:p>
          <a:p>
            <a:r>
              <a:rPr lang="en-US" altLang="ko-KR" sz="2400"/>
              <a:t>                                   var vinNumber: String,</a:t>
            </a:r>
          </a:p>
          <a:p>
            <a:r>
              <a:rPr lang="en-US" altLang="ko-KR" sz="2400"/>
              <a:t>                                   var color: String, </a:t>
            </a:r>
          </a:p>
          <a:p>
            <a:r>
              <a:rPr lang="en-US" altLang="ko-KR" sz="2400"/>
              <a:t>                                   var maker: String) {</a:t>
            </a:r>
          </a:p>
          <a:p>
            <a:r>
              <a:rPr lang="en-US" altLang="ko-KR" sz="2400"/>
              <a:t>      </a:t>
            </a:r>
          </a:p>
          <a:p>
            <a:r>
              <a:rPr lang="en-US" altLang="ko-KR" sz="2400"/>
              <a:t>   fun move() = println(“Car moves”)</a:t>
            </a:r>
          </a:p>
          <a:p>
            <a:r>
              <a:rPr lang="en-US" altLang="ko-KR" sz="2400"/>
              <a:t>   fun stop() = println(“Car stops”)</a:t>
            </a:r>
          </a:p>
          <a:p>
            <a:r>
              <a:rPr lang="en-US" altLang="ko-KR" sz="2400"/>
              <a:t>   </a:t>
            </a:r>
            <a:r>
              <a:rPr lang="en-US" altLang="ko-KR" sz="2400" b="1">
                <a:solidFill>
                  <a:srgbClr val="0070C0"/>
                </a:solidFill>
              </a:rPr>
              <a:t>open</a:t>
            </a:r>
            <a:r>
              <a:rPr lang="en-US" altLang="ko-KR" sz="2400"/>
              <a:t> </a:t>
            </a:r>
            <a:r>
              <a:rPr lang="en-US" altLang="ko-KR" sz="2400" b="1"/>
              <a:t>fun changeGear</a:t>
            </a:r>
            <a:r>
              <a:rPr lang="en-US" altLang="ko-KR" sz="2400"/>
              <a:t>( gearNum: Int ) = println(“Gear Number: $gearNum”)</a:t>
            </a:r>
          </a:p>
          <a:p>
            <a:r>
              <a:rPr lang="en-US" altLang="ko-KR" sz="2400"/>
              <a:t>}</a:t>
            </a:r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12820439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7DFC2F6-862E-42A6-8936-7BE07914FB2E}"/>
              </a:ext>
            </a:extLst>
          </p:cNvPr>
          <p:cNvSpPr txBox="1"/>
          <p:nvPr/>
        </p:nvSpPr>
        <p:spPr>
          <a:xfrm>
            <a:off x="361214" y="34129"/>
            <a:ext cx="58368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코어 고딕 E 9 Black" panose="020B0A03030302020204" pitchFamily="34" charset="-127"/>
                <a:ea typeface="코어 고딕 E 9 Black" panose="020B0A03030302020204" pitchFamily="34" charset="-127"/>
                <a:cs typeface="Arial" pitchFamily="34" charset="0"/>
              </a:rPr>
              <a:t>오버라이딩이 적용된 예 </a:t>
            </a:r>
            <a:r>
              <a:rPr lang="en-US" altLang="ko-KR" sz="3200" b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코어 고딕 E 9 Black" panose="020B0A03030302020204" pitchFamily="34" charset="-127"/>
                <a:ea typeface="코어 고딕 E 9 Black" panose="020B0A03030302020204" pitchFamily="34" charset="-127"/>
                <a:cs typeface="Arial" pitchFamily="34" charset="0"/>
              </a:rPr>
              <a:t>(</a:t>
            </a:r>
            <a:r>
              <a:rPr lang="ko-KR" altLang="en-US" sz="3200" b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코어 고딕 E 9 Black" panose="020B0A03030302020204" pitchFamily="34" charset="-127"/>
                <a:ea typeface="코어 고딕 E 9 Black" panose="020B0A03030302020204" pitchFamily="34" charset="-127"/>
                <a:cs typeface="Arial" pitchFamily="34" charset="0"/>
              </a:rPr>
              <a:t>계속</a:t>
            </a:r>
            <a:r>
              <a:rPr lang="en-US" altLang="ko-KR" sz="3200" b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코어 고딕 E 9 Black" panose="020B0A03030302020204" pitchFamily="34" charset="-127"/>
                <a:ea typeface="코어 고딕 E 9 Black" panose="020B0A03030302020204" pitchFamily="34" charset="-127"/>
                <a:cs typeface="Arial" pitchFamily="34" charset="0"/>
              </a:rPr>
              <a:t>)</a:t>
            </a:r>
            <a:endParaRPr lang="ko-KR" altLang="en-US" sz="3200" b="1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bg1"/>
              </a:solidFill>
              <a:latin typeface="코어 고딕 E 9 Black" panose="020B0A03030302020204" pitchFamily="34" charset="-127"/>
              <a:ea typeface="코어 고딕 E 9 Black" panose="020B0A03030302020204" pitchFamily="34" charset="-127"/>
              <a:cs typeface="Arial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C50CC5-BA17-4B5A-B9F0-AC23A3B437C7}"/>
              </a:ext>
            </a:extLst>
          </p:cNvPr>
          <p:cNvSpPr txBox="1"/>
          <p:nvPr/>
        </p:nvSpPr>
        <p:spPr>
          <a:xfrm>
            <a:off x="323528" y="908720"/>
            <a:ext cx="8496944" cy="501675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2000"/>
              <a:t>class </a:t>
            </a:r>
            <a:r>
              <a:rPr lang="en-US" altLang="ko-KR" sz="2000" b="1"/>
              <a:t>SUV : Car </a:t>
            </a:r>
            <a:r>
              <a:rPr lang="en-US" altLang="ko-KR" sz="2000"/>
              <a:t>{</a:t>
            </a:r>
          </a:p>
          <a:p>
            <a:r>
              <a:rPr lang="en-US" altLang="ko-KR" sz="2000"/>
              <a:t>            </a:t>
            </a:r>
            <a:r>
              <a:rPr lang="en-US" altLang="ko-KR" sz="2000" i="1"/>
              <a:t>var seatNumber: Int</a:t>
            </a:r>
          </a:p>
          <a:p>
            <a:endParaRPr lang="en-US" altLang="ko-KR" sz="2000"/>
          </a:p>
          <a:p>
            <a:r>
              <a:rPr lang="en-US" altLang="ko-KR" sz="2000"/>
              <a:t>            constructor(</a:t>
            </a:r>
          </a:p>
          <a:p>
            <a:r>
              <a:rPr lang="en-US" altLang="ko-KR" sz="2000"/>
              <a:t>                modelName: String,</a:t>
            </a:r>
          </a:p>
          <a:p>
            <a:r>
              <a:rPr lang="en-US" altLang="ko-KR" sz="2000"/>
              <a:t>                makeYear: String,</a:t>
            </a:r>
          </a:p>
          <a:p>
            <a:r>
              <a:rPr lang="en-US" altLang="ko-KR" sz="2000"/>
              <a:t>                vinNumber: String,</a:t>
            </a:r>
          </a:p>
          <a:p>
            <a:r>
              <a:rPr lang="en-US" altLang="ko-KR" sz="2000"/>
              <a:t>                color: String,</a:t>
            </a:r>
          </a:p>
          <a:p>
            <a:r>
              <a:rPr lang="en-US" altLang="ko-KR" sz="2000"/>
              <a:t>                maker: String,</a:t>
            </a:r>
          </a:p>
          <a:p>
            <a:r>
              <a:rPr lang="en-US" altLang="ko-KR" sz="2000"/>
              <a:t>                seatNumber: Int</a:t>
            </a:r>
          </a:p>
          <a:p>
            <a:r>
              <a:rPr lang="en-US" altLang="ko-KR" sz="2000"/>
              <a:t>            ) : super(modelName, makeYear, vinNumber, color, maker) {</a:t>
            </a:r>
          </a:p>
          <a:p>
            <a:r>
              <a:rPr lang="en-US" altLang="ko-KR" sz="2000"/>
              <a:t>                this.seatNumber = seatNumber</a:t>
            </a:r>
          </a:p>
          <a:p>
            <a:r>
              <a:rPr lang="en-US" altLang="ko-KR" sz="2000"/>
              <a:t>            }</a:t>
            </a:r>
          </a:p>
          <a:p>
            <a:r>
              <a:rPr lang="en-US" altLang="ko-KR" sz="2000"/>
              <a:t>            </a:t>
            </a:r>
            <a:r>
              <a:rPr lang="en-US" altLang="ko-KR" sz="2000" b="1">
                <a:solidFill>
                  <a:srgbClr val="0070C0"/>
                </a:solidFill>
              </a:rPr>
              <a:t>override</a:t>
            </a:r>
            <a:r>
              <a:rPr lang="en-US" altLang="ko-KR" sz="2000"/>
              <a:t> </a:t>
            </a:r>
            <a:r>
              <a:rPr lang="en-US" altLang="ko-KR" sz="2000" b="1"/>
              <a:t>fun changeGear</a:t>
            </a:r>
            <a:r>
              <a:rPr lang="en-US" altLang="ko-KR" sz="2000"/>
              <a:t>(gearNum: Int) = println("SUV gear number: $gearNum")</a:t>
            </a:r>
          </a:p>
          <a:p>
            <a:r>
              <a:rPr lang="en-US" altLang="ko-KR" sz="2000"/>
              <a:t>}</a:t>
            </a:r>
            <a:endParaRPr lang="ko-KR" altLang="en-US" sz="2000"/>
          </a:p>
        </p:txBody>
      </p:sp>
    </p:spTree>
    <p:extLst>
      <p:ext uri="{BB962C8B-B14F-4D97-AF65-F5344CB8AC3E}">
        <p14:creationId xmlns:p14="http://schemas.microsoft.com/office/powerpoint/2010/main" val="5527661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2FFA2EF-2878-4908-B14B-CA4266372074}"/>
              </a:ext>
            </a:extLst>
          </p:cNvPr>
          <p:cNvSpPr txBox="1"/>
          <p:nvPr/>
        </p:nvSpPr>
        <p:spPr>
          <a:xfrm>
            <a:off x="431540" y="2492896"/>
            <a:ext cx="8280920" cy="193899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2400"/>
              <a:t>class MainActivity : AppCompatActivity() {</a:t>
            </a:r>
          </a:p>
          <a:p>
            <a:r>
              <a:rPr lang="en-US" altLang="ko-KR" sz="2400"/>
              <a:t>    </a:t>
            </a:r>
            <a:r>
              <a:rPr lang="en-US" altLang="ko-KR" sz="2400" b="1">
                <a:solidFill>
                  <a:srgbClr val="0070C0"/>
                </a:solidFill>
              </a:rPr>
              <a:t>override</a:t>
            </a:r>
            <a:r>
              <a:rPr lang="en-US" altLang="ko-KR" sz="2400"/>
              <a:t> fun </a:t>
            </a:r>
            <a:r>
              <a:rPr lang="en-US" altLang="ko-KR" sz="2400" b="1"/>
              <a:t>onCreate</a:t>
            </a:r>
            <a:r>
              <a:rPr lang="en-US" altLang="ko-KR" sz="2400"/>
              <a:t>(savedInstanceState: Bundle?) {</a:t>
            </a:r>
          </a:p>
          <a:p>
            <a:r>
              <a:rPr lang="en-US" altLang="ko-KR" sz="2400"/>
              <a:t>        super.onCreate(savedInstanceState)</a:t>
            </a:r>
          </a:p>
          <a:p>
            <a:r>
              <a:rPr lang="en-US" altLang="ko-KR" sz="2400"/>
              <a:t>        setContentView(R.layout.activity_main)</a:t>
            </a:r>
          </a:p>
          <a:p>
            <a:r>
              <a:rPr lang="en-US" altLang="ko-KR" sz="2400"/>
              <a:t>                      </a:t>
            </a:r>
            <a:r>
              <a:rPr lang="ko-KR" altLang="en-US" sz="2400"/>
              <a:t>：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E2C6F4-9861-40E9-901D-C5323D6CF4B9}"/>
              </a:ext>
            </a:extLst>
          </p:cNvPr>
          <p:cNvSpPr txBox="1"/>
          <p:nvPr/>
        </p:nvSpPr>
        <p:spPr>
          <a:xfrm>
            <a:off x="361214" y="34129"/>
            <a:ext cx="75793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코어 고딕 E 9 Black" panose="020B0A03030302020204" pitchFamily="34" charset="-127"/>
                <a:ea typeface="코어 고딕 E 9 Black" panose="020B0A03030302020204" pitchFamily="34" charset="-127"/>
                <a:cs typeface="Arial" pitchFamily="34" charset="0"/>
              </a:rPr>
              <a:t>MainActivity</a:t>
            </a:r>
            <a:r>
              <a:rPr lang="ko-KR" altLang="en-US" sz="3200" b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코어 고딕 E 9 Black" panose="020B0A03030302020204" pitchFamily="34" charset="-127"/>
                <a:ea typeface="코어 고딕 E 9 Black" panose="020B0A03030302020204" pitchFamily="34" charset="-127"/>
                <a:cs typeface="Arial" pitchFamily="34" charset="0"/>
              </a:rPr>
              <a:t> 클래스의 오버라이딩 예제</a:t>
            </a:r>
          </a:p>
        </p:txBody>
      </p:sp>
    </p:spTree>
    <p:extLst>
      <p:ext uri="{BB962C8B-B14F-4D97-AF65-F5344CB8AC3E}">
        <p14:creationId xmlns:p14="http://schemas.microsoft.com/office/powerpoint/2010/main" val="4224022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1214" y="34129"/>
            <a:ext cx="27478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코어 고딕 E 9 Black" panose="020B0A03030302020204" pitchFamily="34" charset="-127"/>
                <a:ea typeface="코어 고딕 E 9 Black" panose="020B0A03030302020204" pitchFamily="34" charset="-127"/>
                <a:cs typeface="Arial" pitchFamily="34" charset="0"/>
              </a:rPr>
              <a:t>클래스 만들기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467544" y="872776"/>
            <a:ext cx="8152378" cy="1624035"/>
            <a:chOff x="467544" y="980727"/>
            <a:chExt cx="8152378" cy="1624035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D5CC1D01-69FE-4B36-955B-FF7B90D72B24}"/>
                </a:ext>
              </a:extLst>
            </p:cNvPr>
            <p:cNvSpPr/>
            <p:nvPr/>
          </p:nvSpPr>
          <p:spPr>
            <a:xfrm>
              <a:off x="467544" y="980728"/>
              <a:ext cx="8152378" cy="162403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  <a:spcBef>
                  <a:spcPct val="0"/>
                </a:spcBef>
                <a:tabLst>
                  <a:tab pos="355600" algn="l"/>
                </a:tabLst>
                <a:defRPr/>
              </a:pPr>
              <a:endParaRPr lang="en-US" altLang="ko-KR" sz="1500" b="1" spc="-15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indent="177800">
                <a:lnSpc>
                  <a:spcPct val="120000"/>
                </a:lnSpc>
                <a:spcBef>
                  <a:spcPct val="0"/>
                </a:spcBef>
                <a:spcAft>
                  <a:spcPts val="1000"/>
                </a:spcAft>
                <a:tabLst>
                  <a:tab pos="355600" algn="l"/>
                </a:tabLst>
                <a:defRPr/>
              </a:pPr>
              <a:endParaRPr lang="en-US" altLang="ko-KR" sz="100" b="1" spc="-100">
                <a:ln>
                  <a:solidFill>
                    <a:srgbClr val="0070C0">
                      <a:alpha val="30000"/>
                    </a:srgbClr>
                  </a:solidFill>
                </a:ln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342900" indent="-342900">
                <a:spcBef>
                  <a:spcPct val="0"/>
                </a:spcBef>
                <a:buFontTx/>
                <a:buChar char="-"/>
                <a:tabLst>
                  <a:tab pos="355600" algn="l"/>
                </a:tabLst>
                <a:defRPr/>
              </a:pPr>
              <a:r>
                <a:rPr lang="ko-KR" altLang="en-US" sz="2400" b="1" spc="-100">
                  <a:ln>
                    <a:solidFill>
                      <a:srgbClr val="0070C0">
                        <a:alpha val="30000"/>
                      </a:srgbClr>
                    </a:solidFill>
                  </a:ln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클래스는 </a:t>
              </a:r>
              <a:r>
                <a:rPr lang="en-US" altLang="ko-KR" sz="2400" b="1" spc="-100">
                  <a:ln>
                    <a:solidFill>
                      <a:srgbClr val="0070C0">
                        <a:alpha val="30000"/>
                      </a:srgbClr>
                    </a:solidFill>
                  </a:ln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class </a:t>
              </a:r>
              <a:r>
                <a:rPr lang="ko-KR" altLang="en-US" sz="2400" b="1" spc="-100">
                  <a:ln>
                    <a:solidFill>
                      <a:srgbClr val="0070C0">
                        <a:alpha val="30000"/>
                      </a:srgbClr>
                    </a:solidFill>
                  </a:ln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키워드로 선언</a:t>
              </a:r>
              <a:endParaRPr lang="en-US" altLang="ko-KR" sz="2400" b="1" spc="-100">
                <a:ln>
                  <a:solidFill>
                    <a:srgbClr val="0070C0">
                      <a:alpha val="30000"/>
                    </a:srgbClr>
                  </a:solidFill>
                </a:ln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342900" indent="-342900">
                <a:spcBef>
                  <a:spcPct val="0"/>
                </a:spcBef>
                <a:buFontTx/>
                <a:buChar char="-"/>
                <a:tabLst>
                  <a:tab pos="355600" algn="l"/>
                </a:tabLst>
                <a:defRPr/>
              </a:pPr>
              <a:r>
                <a:rPr lang="ko-KR" altLang="en-US" sz="2400" b="1" spc="-100">
                  <a:ln>
                    <a:solidFill>
                      <a:srgbClr val="0070C0">
                        <a:alpha val="30000"/>
                      </a:srgbClr>
                    </a:solidFill>
                  </a:ln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클래스 몸체는 중괄호 </a:t>
              </a:r>
              <a:r>
                <a:rPr lang="en-US" altLang="ko-KR" sz="2400" b="1" spc="-100">
                  <a:ln>
                    <a:solidFill>
                      <a:srgbClr val="0070C0">
                        <a:alpha val="30000"/>
                      </a:srgbClr>
                    </a:solidFill>
                  </a:ln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{ }</a:t>
              </a:r>
              <a:r>
                <a:rPr lang="ko-KR" altLang="en-US" sz="2400" b="1" spc="-100">
                  <a:ln>
                    <a:solidFill>
                      <a:srgbClr val="0070C0">
                        <a:alpha val="30000"/>
                      </a:srgbClr>
                    </a:solidFill>
                  </a:ln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안에 표현</a:t>
              </a:r>
              <a:endParaRPr lang="en-US" altLang="ko-KR" sz="2400" b="1" spc="-100">
                <a:ln>
                  <a:solidFill>
                    <a:srgbClr val="0070C0">
                      <a:alpha val="30000"/>
                    </a:srgbClr>
                  </a:solidFill>
                </a:ln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342900" indent="-342900">
                <a:spcBef>
                  <a:spcPct val="0"/>
                </a:spcBef>
                <a:buFontTx/>
                <a:buChar char="-"/>
                <a:tabLst>
                  <a:tab pos="355600" algn="l"/>
                </a:tabLst>
                <a:defRPr/>
              </a:pPr>
              <a:r>
                <a:rPr lang="ko-KR" altLang="en-US" sz="2400" b="1" spc="-100">
                  <a:ln>
                    <a:solidFill>
                      <a:srgbClr val="0070C0">
                        <a:alpha val="30000"/>
                      </a:srgbClr>
                    </a:solidFill>
                  </a:ln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클래스 몸체가 없다면 중괄호 생략 가능</a:t>
              </a:r>
              <a:endParaRPr lang="en-US" altLang="ko-KR" sz="2400" b="1" spc="-100">
                <a:ln>
                  <a:solidFill>
                    <a:srgbClr val="0070C0">
                      <a:alpha val="30000"/>
                    </a:srgbClr>
                  </a:solidFill>
                </a:ln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4EA9474A-FB61-41E0-8BEE-E4D3D8C4EADE}"/>
                </a:ext>
              </a:extLst>
            </p:cNvPr>
            <p:cNvSpPr/>
            <p:nvPr/>
          </p:nvSpPr>
          <p:spPr>
            <a:xfrm>
              <a:off x="467544" y="980727"/>
              <a:ext cx="1584176" cy="322421"/>
            </a:xfrm>
            <a:prstGeom prst="rect">
              <a:avLst/>
            </a:prstGeom>
            <a:solidFill>
              <a:srgbClr val="2C5D98"/>
            </a:solidFill>
            <a:ln>
              <a:solidFill>
                <a:schemeClr val="accent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ko-KR" altLang="en-US" sz="1600" b="1" spc="-15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코어 고딕 E 6 Bold" panose="020B0703030302020204" pitchFamily="34" charset="-127"/>
                  <a:ea typeface="코어 고딕 E 6 Bold" panose="020B0703030302020204" pitchFamily="34" charset="-127"/>
                </a:rPr>
                <a:t>클래스 선언</a:t>
              </a:r>
              <a:endParaRPr lang="ko-KR" altLang="en-US" sz="1400" b="1" spc="-15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코어 고딕 E 6 Bold" panose="020B0703030302020204" pitchFamily="34" charset="-127"/>
                <a:ea typeface="코어 고딕 E 6 Bold" panose="020B0703030302020204" pitchFamily="34" charset="-127"/>
              </a:endParaRPr>
            </a:p>
          </p:txBody>
        </p:sp>
      </p:grpSp>
      <p:sp>
        <p:nvSpPr>
          <p:cNvPr id="15" name="Rectangle 1"/>
          <p:cNvSpPr txBox="1">
            <a:spLocks noChangeArrowheads="1"/>
          </p:cNvSpPr>
          <p:nvPr/>
        </p:nvSpPr>
        <p:spPr bwMode="auto">
          <a:xfrm>
            <a:off x="467544" y="2636912"/>
            <a:ext cx="8152378" cy="3754874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000">
                <a:latin typeface="Arial" panose="020B0604020202020204" pitchFamily="34" charset="0"/>
              </a:rPr>
              <a:t> class Car {</a:t>
            </a: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1800" b="1" i="1">
                <a:solidFill>
                  <a:srgbClr val="00B050"/>
                </a:solidFill>
                <a:latin typeface="Arial" panose="020B0604020202020204" pitchFamily="34" charset="0"/>
              </a:rPr>
              <a:t>    // </a:t>
            </a:r>
            <a:r>
              <a:rPr lang="ko-KR" altLang="en-US" sz="1800" b="1" i="1">
                <a:solidFill>
                  <a:srgbClr val="00B050"/>
                </a:solidFill>
                <a:latin typeface="Arial" panose="020B0604020202020204" pitchFamily="34" charset="0"/>
              </a:rPr>
              <a:t>클래스의 멤버변수는 반드시 초기화해야 함</a:t>
            </a:r>
            <a:endParaRPr lang="en-US" altLang="ko-KR" sz="1800" b="1" i="1">
              <a:solidFill>
                <a:srgbClr val="00B050"/>
              </a:solidFill>
              <a:latin typeface="Arial" panose="020B0604020202020204" pitchFamily="34" charset="0"/>
            </a:endParaRP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000">
                <a:latin typeface="Arial" panose="020B0604020202020204" pitchFamily="34" charset="0"/>
              </a:rPr>
              <a:t>    var modelName: String = ""</a:t>
            </a: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000">
                <a:latin typeface="Arial" panose="020B0604020202020204" pitchFamily="34" charset="0"/>
              </a:rPr>
              <a:t>    var makeYear: String = ""</a:t>
            </a: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000">
                <a:latin typeface="Arial" panose="020B0604020202020204" pitchFamily="34" charset="0"/>
              </a:rPr>
              <a:t>    var vinNumber: String = ""</a:t>
            </a: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000">
                <a:latin typeface="Arial" panose="020B0604020202020204" pitchFamily="34" charset="0"/>
              </a:rPr>
              <a:t>    var color: String = ""</a:t>
            </a: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000">
                <a:latin typeface="Arial" panose="020B0604020202020204" pitchFamily="34" charset="0"/>
              </a:rPr>
              <a:t>    var maker: String = ""</a:t>
            </a: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000" b="1" i="1">
                <a:solidFill>
                  <a:srgbClr val="00B050"/>
                </a:solidFill>
                <a:latin typeface="Arial" panose="020B0604020202020204" pitchFamily="34" charset="0"/>
              </a:rPr>
              <a:t>    // </a:t>
            </a:r>
            <a:r>
              <a:rPr lang="ko-KR" altLang="en-US" sz="2000" b="1" i="1">
                <a:solidFill>
                  <a:srgbClr val="00B050"/>
                </a:solidFill>
                <a:latin typeface="Arial" panose="020B0604020202020204" pitchFamily="34" charset="0"/>
              </a:rPr>
              <a:t>메서드 선언</a:t>
            </a:r>
            <a:endParaRPr lang="en-US" altLang="ko-KR" sz="2000" b="1" i="1">
              <a:solidFill>
                <a:srgbClr val="00B050"/>
              </a:solidFill>
              <a:latin typeface="Arial" panose="020B0604020202020204" pitchFamily="34" charset="0"/>
            </a:endParaRP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000">
                <a:latin typeface="Arial" panose="020B0604020202020204" pitchFamily="34" charset="0"/>
              </a:rPr>
              <a:t>    fun move() = println("Car moves")</a:t>
            </a: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000">
                <a:latin typeface="Arial" panose="020B0604020202020204" pitchFamily="34" charset="0"/>
              </a:rPr>
              <a:t>    fun stop() = println("Car stops")</a:t>
            </a: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000">
                <a:latin typeface="Arial" panose="020B0604020202020204" pitchFamily="34" charset="0"/>
              </a:rPr>
              <a:t>    fun changeGear(gearNum: Int) = println("Gear Number: $gearNum)</a:t>
            </a: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000">
                <a:latin typeface="Arial" panose="020B0604020202020204" pitchFamily="34" charset="0"/>
              </a:rPr>
              <a:t>}</a:t>
            </a:r>
            <a:endParaRPr lang="ko-KR" altLang="ko-KR" sz="20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8447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1214" y="34129"/>
            <a:ext cx="35686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코어 고딕 E 9 Black" panose="020B0A03030302020204" pitchFamily="34" charset="-127"/>
                <a:ea typeface="코어 고딕 E 9 Black" panose="020B0A03030302020204" pitchFamily="34" charset="-127"/>
                <a:cs typeface="Arial" pitchFamily="34" charset="0"/>
              </a:rPr>
              <a:t>클래스의 구성요소</a:t>
            </a:r>
          </a:p>
        </p:txBody>
      </p:sp>
      <p:grpSp>
        <p:nvGrpSpPr>
          <p:cNvPr id="8" name="그룹 7"/>
          <p:cNvGrpSpPr/>
          <p:nvPr/>
        </p:nvGrpSpPr>
        <p:grpSpPr>
          <a:xfrm>
            <a:off x="467544" y="872776"/>
            <a:ext cx="8152378" cy="1624035"/>
            <a:chOff x="467544" y="980727"/>
            <a:chExt cx="8152378" cy="1624035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D5CC1D01-69FE-4B36-955B-FF7B90D72B24}"/>
                </a:ext>
              </a:extLst>
            </p:cNvPr>
            <p:cNvSpPr/>
            <p:nvPr/>
          </p:nvSpPr>
          <p:spPr>
            <a:xfrm>
              <a:off x="467544" y="980728"/>
              <a:ext cx="8152378" cy="162403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  <a:spcBef>
                  <a:spcPct val="0"/>
                </a:spcBef>
                <a:tabLst>
                  <a:tab pos="355600" algn="l"/>
                </a:tabLst>
                <a:defRPr/>
              </a:pPr>
              <a:endParaRPr lang="en-US" altLang="ko-KR" sz="1500" b="1" spc="-15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indent="177800">
                <a:lnSpc>
                  <a:spcPct val="120000"/>
                </a:lnSpc>
                <a:spcBef>
                  <a:spcPct val="0"/>
                </a:spcBef>
                <a:spcAft>
                  <a:spcPts val="1000"/>
                </a:spcAft>
                <a:tabLst>
                  <a:tab pos="355600" algn="l"/>
                </a:tabLst>
                <a:defRPr/>
              </a:pPr>
              <a:endParaRPr lang="en-US" altLang="ko-KR" sz="100" b="1" spc="-100">
                <a:ln>
                  <a:solidFill>
                    <a:srgbClr val="0070C0">
                      <a:alpha val="30000"/>
                    </a:srgbClr>
                  </a:solidFill>
                </a:ln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342900" indent="-342900">
                <a:spcBef>
                  <a:spcPct val="0"/>
                </a:spcBef>
                <a:buFontTx/>
                <a:buChar char="-"/>
                <a:tabLst>
                  <a:tab pos="355600" algn="l"/>
                </a:tabLst>
                <a:defRPr/>
              </a:pPr>
              <a:r>
                <a:rPr lang="ko-KR" altLang="en-US" sz="2400" b="1" spc="-100">
                  <a:ln>
                    <a:solidFill>
                      <a:srgbClr val="0070C0">
                        <a:alpha val="30000"/>
                      </a:srgbClr>
                    </a:solidFill>
                  </a:ln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부 생성자</a:t>
              </a:r>
              <a:r>
                <a:rPr lang="en-US" altLang="ko-KR" sz="2400" b="1" spc="-100">
                  <a:ln>
                    <a:solidFill>
                      <a:srgbClr val="0070C0">
                        <a:alpha val="30000"/>
                      </a:srgbClr>
                    </a:solidFill>
                  </a:ln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: constructor </a:t>
              </a:r>
              <a:r>
                <a:rPr lang="ko-KR" altLang="en-US" sz="2400" b="1" spc="-100">
                  <a:ln>
                    <a:solidFill>
                      <a:srgbClr val="0070C0">
                        <a:alpha val="30000"/>
                      </a:srgbClr>
                    </a:solidFill>
                  </a:ln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키워드로 선언하는 함수</a:t>
              </a:r>
              <a:endParaRPr lang="en-US" altLang="ko-KR" sz="2400" b="1" spc="-100">
                <a:ln>
                  <a:solidFill>
                    <a:srgbClr val="0070C0">
                      <a:alpha val="30000"/>
                    </a:srgbClr>
                  </a:solidFill>
                </a:ln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342900" indent="-342900">
                <a:spcBef>
                  <a:spcPct val="0"/>
                </a:spcBef>
                <a:buFontTx/>
                <a:buChar char="-"/>
                <a:tabLst>
                  <a:tab pos="355600" algn="l"/>
                </a:tabLst>
                <a:defRPr/>
              </a:pPr>
              <a:r>
                <a:rPr lang="ko-KR" altLang="en-US" sz="2400" b="1" spc="-100">
                  <a:ln>
                    <a:solidFill>
                      <a:srgbClr val="0070C0">
                        <a:alpha val="30000"/>
                      </a:srgbClr>
                    </a:solidFill>
                  </a:ln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멤버변수</a:t>
              </a:r>
              <a:endParaRPr lang="en-US" altLang="ko-KR" sz="2400" b="1" spc="-100">
                <a:ln>
                  <a:solidFill>
                    <a:srgbClr val="0070C0">
                      <a:alpha val="30000"/>
                    </a:srgbClr>
                  </a:solidFill>
                </a:ln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342900" indent="-342900">
                <a:spcBef>
                  <a:spcPct val="0"/>
                </a:spcBef>
                <a:buFontTx/>
                <a:buChar char="-"/>
                <a:tabLst>
                  <a:tab pos="355600" algn="l"/>
                </a:tabLst>
                <a:defRPr/>
              </a:pPr>
              <a:r>
                <a:rPr lang="ko-KR" altLang="en-US" sz="2400" b="1" spc="-100">
                  <a:ln>
                    <a:solidFill>
                      <a:srgbClr val="0070C0">
                        <a:alpha val="30000"/>
                      </a:srgbClr>
                    </a:solidFill>
                  </a:ln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함수</a:t>
              </a:r>
              <a:r>
                <a:rPr lang="en-US" altLang="ko-KR" sz="2400" b="1" spc="-100">
                  <a:ln>
                    <a:solidFill>
                      <a:srgbClr val="0070C0">
                        <a:alpha val="30000"/>
                      </a:srgbClr>
                    </a:solidFill>
                  </a:ln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2400" b="1" spc="-100">
                  <a:ln>
                    <a:solidFill>
                      <a:srgbClr val="0070C0">
                        <a:alpha val="30000"/>
                      </a:srgbClr>
                    </a:solidFill>
                  </a:ln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메서드</a:t>
              </a:r>
              <a:r>
                <a:rPr lang="en-US" altLang="ko-KR" sz="2400" b="1" spc="-100">
                  <a:ln>
                    <a:solidFill>
                      <a:srgbClr val="0070C0">
                        <a:alpha val="30000"/>
                      </a:srgbClr>
                    </a:solidFill>
                  </a:ln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r>
                <a:rPr lang="ko-KR" altLang="en-US" sz="2400" b="1" spc="-100">
                  <a:ln>
                    <a:solidFill>
                      <a:srgbClr val="0070C0">
                        <a:alpha val="30000"/>
                      </a:srgbClr>
                    </a:solidFill>
                  </a:ln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또는 다른 클래스</a:t>
              </a:r>
              <a:endParaRPr lang="en-US" altLang="ko-KR" sz="2400" b="1" spc="-100">
                <a:ln>
                  <a:solidFill>
                    <a:srgbClr val="0070C0">
                      <a:alpha val="30000"/>
                    </a:srgbClr>
                  </a:solidFill>
                </a:ln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4EA9474A-FB61-41E0-8BEE-E4D3D8C4EADE}"/>
                </a:ext>
              </a:extLst>
            </p:cNvPr>
            <p:cNvSpPr/>
            <p:nvPr/>
          </p:nvSpPr>
          <p:spPr>
            <a:xfrm>
              <a:off x="467544" y="980727"/>
              <a:ext cx="2016224" cy="322421"/>
            </a:xfrm>
            <a:prstGeom prst="rect">
              <a:avLst/>
            </a:prstGeom>
            <a:solidFill>
              <a:srgbClr val="2C5D98"/>
            </a:solidFill>
            <a:ln>
              <a:solidFill>
                <a:schemeClr val="accent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ko-KR" altLang="en-US" sz="1600" b="1" spc="-15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코어 고딕 E 6 Bold" panose="020B0703030302020204" pitchFamily="34" charset="-127"/>
                  <a:ea typeface="코어 고딕 E 6 Bold" panose="020B0703030302020204" pitchFamily="34" charset="-127"/>
                </a:rPr>
                <a:t>클래스의 멤버 종류</a:t>
              </a:r>
              <a:endParaRPr lang="ko-KR" altLang="en-US" sz="1400" b="1" spc="-15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코어 고딕 E 6 Bold" panose="020B0703030302020204" pitchFamily="34" charset="-127"/>
                <a:ea typeface="코어 고딕 E 6 Bold" panose="020B0703030302020204" pitchFamily="34" charset="-127"/>
              </a:endParaRPr>
            </a:p>
          </p:txBody>
        </p:sp>
      </p:grpSp>
      <p:sp>
        <p:nvSpPr>
          <p:cNvPr id="11" name="Rectangle 1"/>
          <p:cNvSpPr txBox="1">
            <a:spLocks noChangeArrowheads="1"/>
          </p:cNvSpPr>
          <p:nvPr/>
        </p:nvSpPr>
        <p:spPr bwMode="auto">
          <a:xfrm>
            <a:off x="465657" y="2750684"/>
            <a:ext cx="8152378" cy="378565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400">
                <a:latin typeface="Arial" panose="020B0604020202020204" pitchFamily="34" charset="0"/>
              </a:rPr>
              <a:t> </a:t>
            </a:r>
            <a:r>
              <a:rPr lang="en-US" altLang="ko-KR" sz="2400" b="1">
                <a:latin typeface="Arial" panose="020B0604020202020204" pitchFamily="34" charset="0"/>
              </a:rPr>
              <a:t>class</a:t>
            </a:r>
            <a:r>
              <a:rPr lang="en-US" altLang="ko-KR" sz="2400">
                <a:latin typeface="Arial" panose="020B0604020202020204" pitchFamily="34" charset="0"/>
              </a:rPr>
              <a:t> Kclass {</a:t>
            </a: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400">
                <a:latin typeface="Arial" panose="020B0604020202020204" pitchFamily="34" charset="0"/>
              </a:rPr>
              <a:t>    var id: String = “smith”  </a:t>
            </a:r>
            <a:r>
              <a:rPr lang="en-US" altLang="ko-KR" sz="2400" b="1" i="1">
                <a:solidFill>
                  <a:srgbClr val="00B050"/>
                </a:solidFill>
                <a:latin typeface="Arial" panose="020B0604020202020204" pitchFamily="34" charset="0"/>
              </a:rPr>
              <a:t>// </a:t>
            </a:r>
            <a:r>
              <a:rPr lang="ko-KR" altLang="en-US" sz="2400" b="1" i="1">
                <a:solidFill>
                  <a:srgbClr val="00B050"/>
                </a:solidFill>
                <a:latin typeface="Arial" panose="020B0604020202020204" pitchFamily="34" charset="0"/>
              </a:rPr>
              <a:t>멤버변수</a:t>
            </a:r>
            <a:endParaRPr lang="en-US" altLang="ko-KR" sz="2400" b="1" i="1">
              <a:solidFill>
                <a:srgbClr val="00B050"/>
              </a:solidFill>
              <a:latin typeface="Arial" panose="020B0604020202020204" pitchFamily="34" charset="0"/>
            </a:endParaRP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ko-KR" sz="2400">
              <a:latin typeface="Arial" panose="020B0604020202020204" pitchFamily="34" charset="0"/>
            </a:endParaRP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400">
                <a:latin typeface="Arial" panose="020B0604020202020204" pitchFamily="34" charset="0"/>
              </a:rPr>
              <a:t>    </a:t>
            </a:r>
            <a:r>
              <a:rPr lang="en-US" altLang="ko-KR" sz="2400" b="1">
                <a:latin typeface="Arial" panose="020B0604020202020204" pitchFamily="34" charset="0"/>
              </a:rPr>
              <a:t>constructor</a:t>
            </a:r>
            <a:r>
              <a:rPr lang="en-US" altLang="ko-KR" sz="2400">
                <a:latin typeface="Arial" panose="020B0604020202020204" pitchFamily="34" charset="0"/>
              </a:rPr>
              <a:t>(id: String) {  </a:t>
            </a:r>
            <a:r>
              <a:rPr lang="en-US" altLang="ko-KR" sz="2400" b="1" i="1">
                <a:solidFill>
                  <a:srgbClr val="00B050"/>
                </a:solidFill>
                <a:latin typeface="Arial" panose="020B0604020202020204" pitchFamily="34" charset="0"/>
              </a:rPr>
              <a:t>// </a:t>
            </a:r>
            <a:r>
              <a:rPr lang="ko-KR" altLang="en-US" sz="2400" b="1" i="1">
                <a:solidFill>
                  <a:srgbClr val="00B050"/>
                </a:solidFill>
                <a:latin typeface="Arial" panose="020B0604020202020204" pitchFamily="34" charset="0"/>
              </a:rPr>
              <a:t>생성자</a:t>
            </a:r>
            <a:r>
              <a:rPr lang="en-US" altLang="ko-KR" sz="2400" b="1" i="1">
                <a:solidFill>
                  <a:srgbClr val="00B050"/>
                </a:solidFill>
                <a:latin typeface="Arial" panose="020B0604020202020204" pitchFamily="34" charset="0"/>
              </a:rPr>
              <a:t>(</a:t>
            </a:r>
            <a:r>
              <a:rPr lang="ko-KR" altLang="en-US" sz="2400" b="1" i="1">
                <a:solidFill>
                  <a:srgbClr val="00B050"/>
                </a:solidFill>
                <a:latin typeface="Arial" panose="020B0604020202020204" pitchFamily="34" charset="0"/>
              </a:rPr>
              <a:t>부 생성자</a:t>
            </a:r>
            <a:r>
              <a:rPr lang="en-US" altLang="ko-KR" sz="2400" b="1" i="1">
                <a:solidFill>
                  <a:srgbClr val="00B050"/>
                </a:solidFill>
                <a:latin typeface="Arial" panose="020B0604020202020204" pitchFamily="34" charset="0"/>
              </a:rPr>
              <a:t>)</a:t>
            </a: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400">
                <a:latin typeface="Arial" panose="020B0604020202020204" pitchFamily="34" charset="0"/>
              </a:rPr>
              <a:t>        this.id = id</a:t>
            </a: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400">
                <a:latin typeface="Arial" panose="020B0604020202020204" pitchFamily="34" charset="0"/>
              </a:rPr>
              <a:t>    }</a:t>
            </a: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400">
                <a:latin typeface="Arial" panose="020B0604020202020204" pitchFamily="34" charset="0"/>
              </a:rPr>
              <a:t>    fun printID() {		</a:t>
            </a:r>
            <a:r>
              <a:rPr lang="en-US" altLang="ko-KR" sz="2400" b="1" i="1">
                <a:solidFill>
                  <a:srgbClr val="00B050"/>
                </a:solidFill>
                <a:latin typeface="Arial" panose="020B0604020202020204" pitchFamily="34" charset="0"/>
              </a:rPr>
              <a:t>// </a:t>
            </a:r>
            <a:r>
              <a:rPr lang="ko-KR" altLang="en-US" sz="2400" b="1" i="1">
                <a:solidFill>
                  <a:srgbClr val="00B050"/>
                </a:solidFill>
                <a:latin typeface="Arial" panose="020B0604020202020204" pitchFamily="34" charset="0"/>
              </a:rPr>
              <a:t>함수</a:t>
            </a:r>
            <a:endParaRPr lang="en-US" altLang="ko-KR" sz="2400" b="1" i="1">
              <a:solidFill>
                <a:srgbClr val="00B050"/>
              </a:solidFill>
              <a:latin typeface="Arial" panose="020B0604020202020204" pitchFamily="34" charset="0"/>
            </a:endParaRP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400">
                <a:latin typeface="Arial" panose="020B0604020202020204" pitchFamily="34" charset="0"/>
              </a:rPr>
              <a:t>        println(“ID: $id”)	</a:t>
            </a: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400">
                <a:latin typeface="Arial" panose="020B0604020202020204" pitchFamily="34" charset="0"/>
              </a:rPr>
              <a:t>    }</a:t>
            </a: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400">
                <a:latin typeface="Arial" panose="020B0604020202020204" pitchFamily="34" charset="0"/>
              </a:rPr>
              <a:t>}</a:t>
            </a:r>
            <a:endParaRPr lang="ko-KR" altLang="ko-KR" sz="24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0878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1214" y="34129"/>
            <a:ext cx="36695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코어 고딕 E 9 Black" panose="020B0A03030302020204" pitchFamily="34" charset="-127"/>
                <a:ea typeface="코어 고딕 E 9 Black" panose="020B0A03030302020204" pitchFamily="34" charset="-127"/>
                <a:cs typeface="Arial" pitchFamily="34" charset="0"/>
              </a:rPr>
              <a:t>클래스의 객체 생성</a:t>
            </a:r>
          </a:p>
        </p:txBody>
      </p:sp>
      <p:grpSp>
        <p:nvGrpSpPr>
          <p:cNvPr id="16" name="그룹 15"/>
          <p:cNvGrpSpPr/>
          <p:nvPr/>
        </p:nvGrpSpPr>
        <p:grpSpPr>
          <a:xfrm>
            <a:off x="467544" y="872776"/>
            <a:ext cx="8152378" cy="1624035"/>
            <a:chOff x="467544" y="980727"/>
            <a:chExt cx="8152378" cy="1624035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D5CC1D01-69FE-4B36-955B-FF7B90D72B24}"/>
                </a:ext>
              </a:extLst>
            </p:cNvPr>
            <p:cNvSpPr/>
            <p:nvPr/>
          </p:nvSpPr>
          <p:spPr>
            <a:xfrm>
              <a:off x="467544" y="980728"/>
              <a:ext cx="8152378" cy="162403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  <a:spcBef>
                  <a:spcPct val="0"/>
                </a:spcBef>
                <a:tabLst>
                  <a:tab pos="355600" algn="l"/>
                </a:tabLst>
                <a:defRPr/>
              </a:pPr>
              <a:endParaRPr lang="en-US" altLang="ko-KR" sz="1500" b="1" spc="-15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indent="177800">
                <a:lnSpc>
                  <a:spcPct val="120000"/>
                </a:lnSpc>
                <a:spcBef>
                  <a:spcPct val="0"/>
                </a:spcBef>
                <a:spcAft>
                  <a:spcPts val="1000"/>
                </a:spcAft>
                <a:tabLst>
                  <a:tab pos="355600" algn="l"/>
                </a:tabLst>
                <a:defRPr/>
              </a:pPr>
              <a:endParaRPr lang="en-US" altLang="ko-KR" sz="100" b="1" spc="-100">
                <a:ln>
                  <a:solidFill>
                    <a:srgbClr val="0070C0">
                      <a:alpha val="30000"/>
                    </a:srgbClr>
                  </a:solidFill>
                </a:ln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342900" indent="-342900">
                <a:spcBef>
                  <a:spcPct val="0"/>
                </a:spcBef>
                <a:buFontTx/>
                <a:buChar char="-"/>
                <a:tabLst>
                  <a:tab pos="355600" algn="l"/>
                </a:tabLst>
                <a:defRPr/>
              </a:pPr>
              <a:r>
                <a:rPr lang="ko-KR" altLang="en-US" sz="2400" b="1" spc="-100">
                  <a:ln>
                    <a:solidFill>
                      <a:srgbClr val="0070C0">
                        <a:alpha val="30000"/>
                      </a:srgbClr>
                    </a:solidFill>
                  </a:ln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객체 생성시 </a:t>
              </a:r>
              <a:r>
                <a:rPr lang="en-US" altLang="ko-KR" sz="2400" b="1" spc="-100">
                  <a:ln>
                    <a:solidFill>
                      <a:srgbClr val="0070C0">
                        <a:alpha val="30000"/>
                      </a:srgbClr>
                    </a:solidFill>
                  </a:ln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new </a:t>
              </a:r>
              <a:r>
                <a:rPr lang="ko-KR" altLang="en-US" sz="2400" b="1" spc="-100">
                  <a:ln>
                    <a:solidFill>
                      <a:srgbClr val="0070C0">
                        <a:alpha val="30000"/>
                      </a:srgbClr>
                    </a:solidFill>
                  </a:ln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키워드 사용하지 않음</a:t>
              </a:r>
              <a:endParaRPr lang="en-US" altLang="ko-KR" sz="2400" b="1" spc="-100">
                <a:ln>
                  <a:solidFill>
                    <a:srgbClr val="0070C0">
                      <a:alpha val="30000"/>
                    </a:srgbClr>
                  </a:solidFill>
                </a:ln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342900" indent="-342900">
                <a:spcBef>
                  <a:spcPct val="0"/>
                </a:spcBef>
                <a:buFontTx/>
                <a:buChar char="-"/>
                <a:tabLst>
                  <a:tab pos="355600" algn="l"/>
                </a:tabLst>
                <a:defRPr/>
              </a:pPr>
              <a:r>
                <a:rPr lang="ko-KR" altLang="en-US" sz="2400" b="1" u="sng" spc="-100">
                  <a:ln>
                    <a:solidFill>
                      <a:srgbClr val="0070C0">
                        <a:alpha val="30000"/>
                      </a:srgbClr>
                    </a:solidFill>
                  </a:ln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클래스 이름과 같은 함수</a:t>
              </a:r>
              <a:r>
                <a:rPr lang="ko-KR" altLang="en-US" sz="2400" b="1" spc="-100">
                  <a:ln>
                    <a:solidFill>
                      <a:srgbClr val="0070C0">
                        <a:alpha val="30000"/>
                      </a:srgbClr>
                    </a:solidFill>
                  </a:ln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를 호출하여 객체 생성</a:t>
              </a:r>
              <a:endParaRPr lang="en-US" altLang="ko-KR" sz="2400" b="1" spc="-100">
                <a:ln>
                  <a:solidFill>
                    <a:srgbClr val="0070C0">
                      <a:alpha val="30000"/>
                    </a:srgbClr>
                  </a:solidFill>
                </a:ln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342900" indent="-342900">
                <a:spcBef>
                  <a:spcPct val="0"/>
                </a:spcBef>
                <a:buFontTx/>
                <a:buChar char="-"/>
                <a:tabLst>
                  <a:tab pos="355600" algn="l"/>
                </a:tabLst>
                <a:defRPr/>
              </a:pPr>
              <a:r>
                <a:rPr lang="ko-KR" altLang="en-US" sz="2400" b="1" spc="-100">
                  <a:ln>
                    <a:solidFill>
                      <a:srgbClr val="0070C0">
                        <a:alpha val="30000"/>
                      </a:srgbClr>
                    </a:solidFill>
                  </a:ln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객체 생성할 때 생성자가 자동으로 호출</a:t>
              </a:r>
              <a:endParaRPr lang="en-US" altLang="ko-KR" sz="2400" b="1" spc="-100">
                <a:ln>
                  <a:solidFill>
                    <a:srgbClr val="0070C0">
                      <a:alpha val="30000"/>
                    </a:srgbClr>
                  </a:solidFill>
                </a:ln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4EA9474A-FB61-41E0-8BEE-E4D3D8C4EADE}"/>
                </a:ext>
              </a:extLst>
            </p:cNvPr>
            <p:cNvSpPr/>
            <p:nvPr/>
          </p:nvSpPr>
          <p:spPr>
            <a:xfrm>
              <a:off x="467544" y="980727"/>
              <a:ext cx="2016224" cy="322421"/>
            </a:xfrm>
            <a:prstGeom prst="rect">
              <a:avLst/>
            </a:prstGeom>
            <a:solidFill>
              <a:srgbClr val="2C5D98"/>
            </a:solidFill>
            <a:ln>
              <a:solidFill>
                <a:schemeClr val="accent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ko-KR" altLang="en-US" sz="1600" b="1" spc="-15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코어 고딕 E 6 Bold" panose="020B0703030302020204" pitchFamily="34" charset="-127"/>
                  <a:ea typeface="코어 고딕 E 6 Bold" panose="020B0703030302020204" pitchFamily="34" charset="-127"/>
                </a:rPr>
                <a:t>객체 생성 및 멤버 접근</a:t>
              </a:r>
              <a:endParaRPr lang="ko-KR" altLang="en-US" sz="1400" b="1" spc="-15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코어 고딕 E 6 Bold" panose="020B0703030302020204" pitchFamily="34" charset="-127"/>
                <a:ea typeface="코어 고딕 E 6 Bold" panose="020B0703030302020204" pitchFamily="34" charset="-127"/>
              </a:endParaRPr>
            </a:p>
          </p:txBody>
        </p:sp>
      </p:grpSp>
      <p:sp>
        <p:nvSpPr>
          <p:cNvPr id="19" name="Rectangle 1"/>
          <p:cNvSpPr txBox="1">
            <a:spLocks noChangeArrowheads="1"/>
          </p:cNvSpPr>
          <p:nvPr/>
        </p:nvSpPr>
        <p:spPr bwMode="auto">
          <a:xfrm>
            <a:off x="139855" y="2852936"/>
            <a:ext cx="3888432" cy="378565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400">
                <a:latin typeface="Arial" panose="020B0604020202020204" pitchFamily="34" charset="0"/>
              </a:rPr>
              <a:t>class Kclass {</a:t>
            </a: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400">
                <a:latin typeface="Arial" panose="020B0604020202020204" pitchFamily="34" charset="0"/>
              </a:rPr>
              <a:t>   var id: String = “smith”  </a:t>
            </a:r>
            <a:endParaRPr lang="en-US" altLang="ko-KR" sz="2400" b="1" i="1">
              <a:solidFill>
                <a:srgbClr val="00B050"/>
              </a:solidFill>
              <a:latin typeface="Arial" panose="020B0604020202020204" pitchFamily="34" charset="0"/>
            </a:endParaRP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ko-KR" sz="2400">
              <a:latin typeface="Arial" panose="020B0604020202020204" pitchFamily="34" charset="0"/>
            </a:endParaRP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400">
                <a:latin typeface="Arial" panose="020B0604020202020204" pitchFamily="34" charset="0"/>
              </a:rPr>
              <a:t>   constructor(id: String) {  </a:t>
            </a:r>
            <a:endParaRPr lang="en-US" altLang="ko-KR" sz="2400" b="1" i="1">
              <a:solidFill>
                <a:srgbClr val="00B050"/>
              </a:solidFill>
              <a:latin typeface="Arial" panose="020B0604020202020204" pitchFamily="34" charset="0"/>
            </a:endParaRP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400">
                <a:latin typeface="Arial" panose="020B0604020202020204" pitchFamily="34" charset="0"/>
              </a:rPr>
              <a:t>       this.id = id</a:t>
            </a: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400">
                <a:latin typeface="Arial" panose="020B0604020202020204" pitchFamily="34" charset="0"/>
              </a:rPr>
              <a:t>   }</a:t>
            </a: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400">
                <a:latin typeface="Arial" panose="020B0604020202020204" pitchFamily="34" charset="0"/>
              </a:rPr>
              <a:t>   fun printID() {		</a:t>
            </a: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400">
                <a:latin typeface="Arial" panose="020B0604020202020204" pitchFamily="34" charset="0"/>
              </a:rPr>
              <a:t>       println(“ID: $id”)	</a:t>
            </a: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400">
                <a:latin typeface="Arial" panose="020B0604020202020204" pitchFamily="34" charset="0"/>
              </a:rPr>
              <a:t>   }</a:t>
            </a: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400">
                <a:latin typeface="Arial" panose="020B0604020202020204" pitchFamily="34" charset="0"/>
              </a:rPr>
              <a:t>}</a:t>
            </a:r>
            <a:endParaRPr lang="ko-KR" altLang="ko-KR" sz="2400">
              <a:latin typeface="Arial" panose="020B0604020202020204" pitchFamily="34" charset="0"/>
            </a:endParaRPr>
          </a:p>
        </p:txBody>
      </p:sp>
      <p:sp>
        <p:nvSpPr>
          <p:cNvPr id="21" name="Rectangle 1"/>
          <p:cNvSpPr txBox="1">
            <a:spLocks noChangeArrowheads="1"/>
          </p:cNvSpPr>
          <p:nvPr/>
        </p:nvSpPr>
        <p:spPr bwMode="auto">
          <a:xfrm>
            <a:off x="4067944" y="2852936"/>
            <a:ext cx="4968552" cy="2308324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ko-KR" sz="2400">
              <a:latin typeface="Arial" panose="020B0604020202020204" pitchFamily="34" charset="0"/>
            </a:endParaRP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400">
                <a:latin typeface="Arial" panose="020B0604020202020204" pitchFamily="34" charset="0"/>
              </a:rPr>
              <a:t>fun main() {</a:t>
            </a: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400">
                <a:latin typeface="Arial" panose="020B0604020202020204" pitchFamily="34" charset="0"/>
              </a:rPr>
              <a:t>   </a:t>
            </a:r>
            <a:r>
              <a:rPr lang="en-US" altLang="ko-KR" sz="2400" b="1">
                <a:latin typeface="Arial" panose="020B0604020202020204" pitchFamily="34" charset="0"/>
              </a:rPr>
              <a:t>var cls : Kclass = Kclass(“joy”)</a:t>
            </a: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400">
                <a:latin typeface="Arial" panose="020B0604020202020204" pitchFamily="34" charset="0"/>
              </a:rPr>
              <a:t>   </a:t>
            </a:r>
            <a:r>
              <a:rPr lang="en-US" altLang="ko-KR" sz="2400" b="1">
                <a:latin typeface="Arial" panose="020B0604020202020204" pitchFamily="34" charset="0"/>
              </a:rPr>
              <a:t>cls.printID()</a:t>
            </a: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400">
                <a:latin typeface="Arial" panose="020B0604020202020204" pitchFamily="34" charset="0"/>
              </a:rPr>
              <a:t>}</a:t>
            </a: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ko-KR" altLang="ko-KR" sz="24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184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1214" y="34129"/>
            <a:ext cx="37705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코어 고딕 E 9 Black" panose="020B0A03030302020204" pitchFamily="34" charset="-127"/>
                <a:ea typeface="코어 고딕 E 9 Black" panose="020B0A03030302020204" pitchFamily="34" charset="-127"/>
                <a:cs typeface="Arial" pitchFamily="34" charset="0"/>
              </a:rPr>
              <a:t>코틀린의 주 생성자</a:t>
            </a:r>
          </a:p>
        </p:txBody>
      </p:sp>
      <p:grpSp>
        <p:nvGrpSpPr>
          <p:cNvPr id="10" name="그룹 9"/>
          <p:cNvGrpSpPr/>
          <p:nvPr/>
        </p:nvGrpSpPr>
        <p:grpSpPr>
          <a:xfrm>
            <a:off x="467544" y="872776"/>
            <a:ext cx="8152378" cy="1569661"/>
            <a:chOff x="467544" y="980727"/>
            <a:chExt cx="8152378" cy="1569661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D5CC1D01-69FE-4B36-955B-FF7B90D72B24}"/>
                </a:ext>
              </a:extLst>
            </p:cNvPr>
            <p:cNvSpPr/>
            <p:nvPr/>
          </p:nvSpPr>
          <p:spPr>
            <a:xfrm>
              <a:off x="467544" y="980728"/>
              <a:ext cx="8152378" cy="156966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  <a:spcBef>
                  <a:spcPct val="0"/>
                </a:spcBef>
                <a:tabLst>
                  <a:tab pos="355600" algn="l"/>
                </a:tabLst>
                <a:defRPr/>
              </a:pPr>
              <a:endParaRPr lang="en-US" altLang="ko-KR" sz="1500" b="1" spc="-15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>
                <a:spcBef>
                  <a:spcPct val="0"/>
                </a:spcBef>
                <a:tabLst>
                  <a:tab pos="355600" algn="l"/>
                </a:tabLst>
                <a:defRPr/>
              </a:pPr>
              <a:endParaRPr lang="en-US" altLang="ko-KR" sz="100" b="1" spc="-100">
                <a:ln>
                  <a:solidFill>
                    <a:srgbClr val="0070C0">
                      <a:alpha val="30000"/>
                    </a:srgbClr>
                  </a:solidFill>
                </a:ln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>
                <a:spcBef>
                  <a:spcPct val="0"/>
                </a:spcBef>
                <a:tabLst>
                  <a:tab pos="355600" algn="l"/>
                </a:tabLst>
                <a:defRPr/>
              </a:pPr>
              <a:endParaRPr lang="en-US" altLang="ko-KR" sz="100" b="1" spc="-100">
                <a:ln>
                  <a:solidFill>
                    <a:srgbClr val="0070C0">
                      <a:alpha val="30000"/>
                    </a:srgbClr>
                  </a:solidFill>
                </a:ln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>
                <a:spcBef>
                  <a:spcPct val="0"/>
                </a:spcBef>
                <a:tabLst>
                  <a:tab pos="355600" algn="l"/>
                </a:tabLst>
                <a:defRPr/>
              </a:pPr>
              <a:endParaRPr lang="en-US" altLang="ko-KR" sz="100" b="1" spc="-100">
                <a:ln>
                  <a:solidFill>
                    <a:srgbClr val="0070C0">
                      <a:alpha val="30000"/>
                    </a:srgbClr>
                  </a:solidFill>
                </a:ln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>
                <a:spcBef>
                  <a:spcPct val="0"/>
                </a:spcBef>
                <a:tabLst>
                  <a:tab pos="355600" algn="l"/>
                </a:tabLst>
                <a:defRPr/>
              </a:pPr>
              <a:endParaRPr lang="en-US" altLang="ko-KR" sz="100" b="1" spc="-100">
                <a:ln>
                  <a:solidFill>
                    <a:srgbClr val="0070C0">
                      <a:alpha val="30000"/>
                    </a:srgbClr>
                  </a:solidFill>
                </a:ln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>
                <a:spcBef>
                  <a:spcPct val="0"/>
                </a:spcBef>
                <a:tabLst>
                  <a:tab pos="355600" algn="l"/>
                </a:tabLst>
                <a:defRPr/>
              </a:pPr>
              <a:endParaRPr lang="en-US" altLang="ko-KR" sz="100" b="1" spc="-100">
                <a:ln>
                  <a:solidFill>
                    <a:srgbClr val="0070C0">
                      <a:alpha val="30000"/>
                    </a:srgbClr>
                  </a:solidFill>
                </a:ln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>
                <a:spcBef>
                  <a:spcPct val="0"/>
                </a:spcBef>
                <a:tabLst>
                  <a:tab pos="355600" algn="l"/>
                </a:tabLst>
                <a:defRPr/>
              </a:pPr>
              <a:endParaRPr lang="en-US" altLang="ko-KR" sz="100" b="1" spc="-100">
                <a:ln>
                  <a:solidFill>
                    <a:srgbClr val="0070C0">
                      <a:alpha val="30000"/>
                    </a:srgbClr>
                  </a:solidFill>
                </a:ln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>
                <a:spcBef>
                  <a:spcPct val="0"/>
                </a:spcBef>
                <a:tabLst>
                  <a:tab pos="355600" algn="l"/>
                </a:tabLst>
                <a:defRPr/>
              </a:pPr>
              <a:r>
                <a:rPr lang="en-US" altLang="ko-KR" sz="2400" b="1" spc="-100">
                  <a:ln>
                    <a:solidFill>
                      <a:srgbClr val="0070C0">
                        <a:alpha val="30000"/>
                      </a:srgbClr>
                    </a:solidFill>
                  </a:ln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- constructor </a:t>
              </a:r>
              <a:r>
                <a:rPr lang="ko-KR" altLang="en-US" sz="2400" b="1" spc="-100">
                  <a:ln>
                    <a:solidFill>
                      <a:srgbClr val="0070C0">
                        <a:alpha val="30000"/>
                      </a:srgbClr>
                    </a:solidFill>
                  </a:ln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키워드로 클래스 선언부에 선언</a:t>
              </a:r>
              <a:endParaRPr lang="en-US" altLang="ko-KR" sz="2400" b="1" spc="-100">
                <a:ln>
                  <a:solidFill>
                    <a:srgbClr val="0070C0">
                      <a:alpha val="30000"/>
                    </a:srgbClr>
                  </a:solidFill>
                </a:ln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>
                <a:spcBef>
                  <a:spcPct val="0"/>
                </a:spcBef>
                <a:tabLst>
                  <a:tab pos="355600" algn="l"/>
                </a:tabLst>
                <a:defRPr/>
              </a:pPr>
              <a:r>
                <a:rPr lang="en-US" altLang="ko-KR" sz="2400" b="1" spc="-100">
                  <a:ln>
                    <a:solidFill>
                      <a:srgbClr val="0070C0">
                        <a:alpha val="30000"/>
                      </a:srgbClr>
                    </a:solidFill>
                  </a:ln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- </a:t>
              </a:r>
              <a:r>
                <a:rPr lang="ko-KR" altLang="en-US" sz="2400" b="1" spc="-100">
                  <a:ln>
                    <a:solidFill>
                      <a:srgbClr val="0070C0">
                        <a:alpha val="30000"/>
                      </a:srgbClr>
                    </a:solidFill>
                  </a:ln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한 클래스에 한 개의 주 생성자만 가능</a:t>
              </a:r>
              <a:endParaRPr lang="en-US" altLang="ko-KR" sz="2400" b="1" spc="-100">
                <a:ln>
                  <a:solidFill>
                    <a:srgbClr val="0070C0">
                      <a:alpha val="30000"/>
                    </a:srgbClr>
                  </a:solidFill>
                </a:ln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>
                <a:spcBef>
                  <a:spcPct val="0"/>
                </a:spcBef>
                <a:tabLst>
                  <a:tab pos="355600" algn="l"/>
                </a:tabLst>
                <a:defRPr/>
              </a:pPr>
              <a:r>
                <a:rPr lang="en-US" altLang="ko-KR" sz="2400" b="1" spc="-100">
                  <a:ln>
                    <a:solidFill>
                      <a:srgbClr val="0070C0">
                        <a:alpha val="30000"/>
                      </a:srgbClr>
                    </a:solidFill>
                  </a:ln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- </a:t>
              </a:r>
              <a:r>
                <a:rPr lang="ko-KR" altLang="en-US" sz="2400" b="1" spc="-100">
                  <a:ln>
                    <a:solidFill>
                      <a:srgbClr val="0070C0">
                        <a:alpha val="30000"/>
                      </a:srgbClr>
                    </a:solidFill>
                  </a:ln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주 생성자 키워드는 생략 가능</a:t>
              </a:r>
              <a:endParaRPr lang="en-US" altLang="ko-KR" sz="2400" b="1" spc="-100">
                <a:ln>
                  <a:solidFill>
                    <a:srgbClr val="0070C0">
                      <a:alpha val="30000"/>
                    </a:srgbClr>
                  </a:solidFill>
                </a:ln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4EA9474A-FB61-41E0-8BEE-E4D3D8C4EADE}"/>
                </a:ext>
              </a:extLst>
            </p:cNvPr>
            <p:cNvSpPr/>
            <p:nvPr/>
          </p:nvSpPr>
          <p:spPr>
            <a:xfrm>
              <a:off x="467544" y="980727"/>
              <a:ext cx="2016224" cy="322421"/>
            </a:xfrm>
            <a:prstGeom prst="rect">
              <a:avLst/>
            </a:prstGeom>
            <a:solidFill>
              <a:srgbClr val="2C5D98"/>
            </a:solidFill>
            <a:ln>
              <a:solidFill>
                <a:schemeClr val="accent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ko-KR" altLang="en-US" sz="1600" b="1" spc="-15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코어 고딕 E 6 Bold" panose="020B0703030302020204" pitchFamily="34" charset="-127"/>
                  <a:ea typeface="코어 고딕 E 6 Bold" panose="020B0703030302020204" pitchFamily="34" charset="-127"/>
                </a:rPr>
                <a:t>코틀린 주 생성자</a:t>
              </a:r>
              <a:endParaRPr lang="ko-KR" altLang="en-US" sz="1400" b="1" spc="-15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코어 고딕 E 6 Bold" panose="020B0703030302020204" pitchFamily="34" charset="-127"/>
                <a:ea typeface="코어 고딕 E 6 Bold" panose="020B0703030302020204" pitchFamily="34" charset="-127"/>
              </a:endParaRPr>
            </a:p>
          </p:txBody>
        </p:sp>
      </p:grpSp>
      <p:sp>
        <p:nvSpPr>
          <p:cNvPr id="13" name="Rectangle 1"/>
          <p:cNvSpPr txBox="1">
            <a:spLocks noChangeArrowheads="1"/>
          </p:cNvSpPr>
          <p:nvPr/>
        </p:nvSpPr>
        <p:spPr bwMode="auto">
          <a:xfrm>
            <a:off x="467544" y="2696310"/>
            <a:ext cx="8152378" cy="378565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000">
                <a:latin typeface="Arial" panose="020B0604020202020204" pitchFamily="34" charset="0"/>
              </a:rPr>
              <a:t>class Kclass </a:t>
            </a:r>
            <a:r>
              <a:rPr lang="en-US" altLang="ko-KR" sz="2000" b="1">
                <a:latin typeface="Arial" panose="020B0604020202020204" pitchFamily="34" charset="0"/>
              </a:rPr>
              <a:t>constructor() </a:t>
            </a:r>
            <a:r>
              <a:rPr lang="en-US" altLang="ko-KR" sz="2000">
                <a:latin typeface="Arial" panose="020B0604020202020204" pitchFamily="34" charset="0"/>
              </a:rPr>
              <a:t>{  </a:t>
            </a:r>
            <a:r>
              <a:rPr lang="en-US" altLang="ko-KR" sz="2000" b="1" i="1">
                <a:solidFill>
                  <a:srgbClr val="00B050"/>
                </a:solidFill>
                <a:latin typeface="Arial" panose="020B0604020202020204" pitchFamily="34" charset="0"/>
              </a:rPr>
              <a:t>// </a:t>
            </a:r>
            <a:r>
              <a:rPr lang="ko-KR" altLang="en-US" sz="2000" b="1" i="1">
                <a:solidFill>
                  <a:srgbClr val="00B050"/>
                </a:solidFill>
                <a:latin typeface="Arial" panose="020B0604020202020204" pitchFamily="34" charset="0"/>
              </a:rPr>
              <a:t>주 생성자 선언</a:t>
            </a:r>
            <a:endParaRPr lang="en-US" altLang="ko-KR" sz="2000" b="1" i="1">
              <a:solidFill>
                <a:srgbClr val="00B050"/>
              </a:solidFill>
              <a:latin typeface="Arial" panose="020B0604020202020204" pitchFamily="34" charset="0"/>
            </a:endParaRP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ko-KR" sz="2000">
              <a:latin typeface="Arial" panose="020B0604020202020204" pitchFamily="34" charset="0"/>
            </a:endParaRP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000">
                <a:latin typeface="Arial" panose="020B0604020202020204" pitchFamily="34" charset="0"/>
              </a:rPr>
              <a:t>}</a:t>
            </a: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000">
                <a:latin typeface="Arial" panose="020B0604020202020204" pitchFamily="34" charset="0"/>
              </a:rPr>
              <a:t>class Kclass () {       </a:t>
            </a:r>
            <a:r>
              <a:rPr lang="en-US" altLang="ko-KR" sz="2000" b="1" i="1">
                <a:solidFill>
                  <a:srgbClr val="00B050"/>
                </a:solidFill>
                <a:latin typeface="Arial" panose="020B0604020202020204" pitchFamily="34" charset="0"/>
              </a:rPr>
              <a:t>// constructor </a:t>
            </a:r>
            <a:r>
              <a:rPr lang="ko-KR" altLang="en-US" sz="2000" b="1" i="1">
                <a:solidFill>
                  <a:srgbClr val="00B050"/>
                </a:solidFill>
                <a:latin typeface="Arial" panose="020B0604020202020204" pitchFamily="34" charset="0"/>
              </a:rPr>
              <a:t>생략</a:t>
            </a:r>
            <a:endParaRPr lang="en-US" altLang="ko-KR" sz="2000" b="1" i="1">
              <a:solidFill>
                <a:srgbClr val="00B050"/>
              </a:solidFill>
              <a:latin typeface="Arial" panose="020B0604020202020204" pitchFamily="34" charset="0"/>
            </a:endParaRP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ko-KR" sz="2000">
              <a:latin typeface="Arial" panose="020B0604020202020204" pitchFamily="34" charset="0"/>
            </a:endParaRP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000">
                <a:latin typeface="Arial" panose="020B0604020202020204" pitchFamily="34" charset="0"/>
              </a:rPr>
              <a:t>}</a:t>
            </a: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000">
                <a:latin typeface="Arial" panose="020B0604020202020204" pitchFamily="34" charset="0"/>
              </a:rPr>
              <a:t>class Kclass {          </a:t>
            </a:r>
            <a:r>
              <a:rPr lang="en-US" altLang="ko-KR" sz="2000" b="1" i="1">
                <a:solidFill>
                  <a:srgbClr val="00B050"/>
                </a:solidFill>
                <a:latin typeface="Arial" panose="020B0604020202020204" pitchFamily="34" charset="0"/>
              </a:rPr>
              <a:t>// </a:t>
            </a:r>
            <a:r>
              <a:rPr lang="ko-KR" altLang="en-US" sz="2000" b="1" i="1">
                <a:solidFill>
                  <a:srgbClr val="00B050"/>
                </a:solidFill>
                <a:latin typeface="Arial" panose="020B0604020202020204" pitchFamily="34" charset="0"/>
              </a:rPr>
              <a:t>매개변수없는 주 생성자</a:t>
            </a:r>
            <a:endParaRPr lang="en-US" altLang="ko-KR" sz="2000" b="1" i="1">
              <a:solidFill>
                <a:srgbClr val="00B050"/>
              </a:solidFill>
              <a:latin typeface="Arial" panose="020B0604020202020204" pitchFamily="34" charset="0"/>
            </a:endParaRP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000" b="1" i="1">
                <a:solidFill>
                  <a:srgbClr val="00B050"/>
                </a:solidFill>
                <a:latin typeface="Arial" panose="020B0604020202020204" pitchFamily="34" charset="0"/>
              </a:rPr>
              <a:t>                                // </a:t>
            </a:r>
            <a:r>
              <a:rPr lang="ko-KR" altLang="en-US" sz="2000" b="1" i="1">
                <a:solidFill>
                  <a:srgbClr val="00B050"/>
                </a:solidFill>
                <a:latin typeface="Arial" panose="020B0604020202020204" pitchFamily="34" charset="0"/>
              </a:rPr>
              <a:t>컴파일러가 자동으로 추가</a:t>
            </a:r>
            <a:endParaRPr lang="en-US" altLang="ko-KR" sz="2000" b="1" i="1">
              <a:solidFill>
                <a:srgbClr val="00B050"/>
              </a:solidFill>
              <a:latin typeface="Arial" panose="020B0604020202020204" pitchFamily="34" charset="0"/>
            </a:endParaRP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000">
                <a:latin typeface="Arial" panose="020B0604020202020204" pitchFamily="34" charset="0"/>
              </a:rPr>
              <a:t>}</a:t>
            </a: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000">
                <a:latin typeface="Arial" panose="020B0604020202020204" pitchFamily="34" charset="0"/>
              </a:rPr>
              <a:t>class Kclass (id: String) {       </a:t>
            </a:r>
            <a:r>
              <a:rPr lang="en-US" altLang="ko-KR" sz="2000" b="1" i="1">
                <a:solidFill>
                  <a:srgbClr val="00B050"/>
                </a:solidFill>
                <a:latin typeface="Arial" panose="020B0604020202020204" pitchFamily="34" charset="0"/>
              </a:rPr>
              <a:t>// </a:t>
            </a:r>
            <a:r>
              <a:rPr lang="ko-KR" altLang="en-US" sz="2000" b="1" i="1">
                <a:solidFill>
                  <a:srgbClr val="00B050"/>
                </a:solidFill>
                <a:latin typeface="Arial" panose="020B0604020202020204" pitchFamily="34" charset="0"/>
              </a:rPr>
              <a:t>매개변수 선언 가능</a:t>
            </a:r>
            <a:endParaRPr lang="en-US" altLang="ko-KR" sz="2000" b="1" i="1">
              <a:solidFill>
                <a:srgbClr val="00B050"/>
              </a:solidFill>
              <a:latin typeface="Arial" panose="020B0604020202020204" pitchFamily="34" charset="0"/>
            </a:endParaRP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ko-KR" sz="2000">
              <a:latin typeface="Arial" panose="020B0604020202020204" pitchFamily="34" charset="0"/>
            </a:endParaRP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000">
                <a:latin typeface="Arial" panose="020B0604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01236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1214" y="34129"/>
            <a:ext cx="42947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코어 고딕 E 9 Black" panose="020B0A03030302020204" pitchFamily="34" charset="-127"/>
                <a:ea typeface="코어 고딕 E 9 Black" panose="020B0A03030302020204" pitchFamily="34" charset="-127"/>
                <a:cs typeface="Arial" pitchFamily="34" charset="0"/>
              </a:rPr>
              <a:t>주생성자에서 </a:t>
            </a:r>
            <a:r>
              <a:rPr lang="en-US" altLang="ko-KR" sz="3200" b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코어 고딕 E 9 Black" panose="020B0A03030302020204" pitchFamily="34" charset="-127"/>
                <a:ea typeface="코어 고딕 E 9 Black" panose="020B0A03030302020204" pitchFamily="34" charset="-127"/>
                <a:cs typeface="Arial" pitchFamily="34" charset="0"/>
              </a:rPr>
              <a:t>init </a:t>
            </a:r>
            <a:r>
              <a:rPr lang="ko-KR" altLang="en-US" sz="3200" b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코어 고딕 E 9 Black" panose="020B0A03030302020204" pitchFamily="34" charset="-127"/>
                <a:ea typeface="코어 고딕 E 9 Black" panose="020B0A03030302020204" pitchFamily="34" charset="-127"/>
                <a:cs typeface="Arial" pitchFamily="34" charset="0"/>
              </a:rPr>
              <a:t>사용 </a:t>
            </a:r>
            <a:endParaRPr lang="en-US" altLang="ko-KR" sz="3200" b="1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bg1"/>
              </a:solidFill>
              <a:latin typeface="코어 고딕 E 9 Black" panose="020B0A03030302020204" pitchFamily="34" charset="-127"/>
              <a:ea typeface="코어 고딕 E 9 Black" panose="020B0A03030302020204" pitchFamily="34" charset="-127"/>
              <a:cs typeface="Arial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잉크 8"/>
              <p14:cNvContentPartPr/>
              <p14:nvPr/>
            </p14:nvContentPartPr>
            <p14:xfrm>
              <a:off x="4075182" y="1501480"/>
              <a:ext cx="0" cy="6480"/>
            </p14:xfrm>
          </p:contentPart>
        </mc:Choice>
        <mc:Fallback xmlns="">
          <p:pic>
            <p:nvPicPr>
              <p:cNvPr id="9" name="잉크 8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0"/>
                <a:ext cx="0" cy="648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Rectangle 1"/>
          <p:cNvSpPr txBox="1">
            <a:spLocks noChangeArrowheads="1"/>
          </p:cNvSpPr>
          <p:nvPr/>
        </p:nvSpPr>
        <p:spPr bwMode="auto">
          <a:xfrm>
            <a:off x="467544" y="1556792"/>
            <a:ext cx="8164581" cy="4524315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400">
                <a:latin typeface="Arial" panose="020B0604020202020204" pitchFamily="34" charset="0"/>
              </a:rPr>
              <a:t>class Kclass(id: String) {</a:t>
            </a: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400">
                <a:latin typeface="Arial" panose="020B0604020202020204" pitchFamily="34" charset="0"/>
              </a:rPr>
              <a:t>   var id: String? = null</a:t>
            </a: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400">
                <a:latin typeface="Arial" panose="020B0604020202020204" pitchFamily="34" charset="0"/>
              </a:rPr>
              <a:t>   </a:t>
            </a:r>
            <a:r>
              <a:rPr lang="en-US" altLang="ko-KR" sz="2400" b="1">
                <a:latin typeface="Arial" panose="020B0604020202020204" pitchFamily="34" charset="0"/>
              </a:rPr>
              <a:t>init {                         </a:t>
            </a:r>
            <a:r>
              <a:rPr lang="en-US" altLang="ko-KR" sz="2400" b="1" i="1">
                <a:solidFill>
                  <a:srgbClr val="00B050"/>
                </a:solidFill>
                <a:latin typeface="Arial" panose="020B0604020202020204" pitchFamily="34" charset="0"/>
              </a:rPr>
              <a:t>// </a:t>
            </a:r>
            <a:r>
              <a:rPr lang="ko-KR" altLang="en-US" sz="2400" b="1" i="1">
                <a:solidFill>
                  <a:srgbClr val="00B050"/>
                </a:solidFill>
                <a:latin typeface="Arial" panose="020B0604020202020204" pitchFamily="34" charset="0"/>
              </a:rPr>
              <a:t>클래스의 객체 생성시 자동 실행</a:t>
            </a:r>
            <a:endParaRPr lang="en-US" altLang="ko-KR" sz="2400" b="1" i="1">
              <a:solidFill>
                <a:srgbClr val="00B050"/>
              </a:solidFill>
              <a:latin typeface="Arial" panose="020B0604020202020204" pitchFamily="34" charset="0"/>
            </a:endParaRP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400">
                <a:latin typeface="Arial" panose="020B0604020202020204" pitchFamily="34" charset="0"/>
              </a:rPr>
              <a:t>       println("Main constructor initialized ...")</a:t>
            </a: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400">
                <a:latin typeface="Arial" panose="020B0604020202020204" pitchFamily="34" charset="0"/>
              </a:rPr>
              <a:t>       this.id = id</a:t>
            </a: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400">
                <a:latin typeface="Arial" panose="020B0604020202020204" pitchFamily="34" charset="0"/>
              </a:rPr>
              <a:t>   </a:t>
            </a:r>
            <a:r>
              <a:rPr lang="en-US" altLang="ko-KR" sz="2400" b="1">
                <a:latin typeface="Arial" panose="020B0604020202020204" pitchFamily="34" charset="0"/>
              </a:rPr>
              <a:t>}</a:t>
            </a: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400">
                <a:latin typeface="Arial" panose="020B0604020202020204" pitchFamily="34" charset="0"/>
              </a:rPr>
              <a:t>}</a:t>
            </a: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400">
                <a:latin typeface="Arial" panose="020B0604020202020204" pitchFamily="34" charset="0"/>
              </a:rPr>
              <a:t>   </a:t>
            </a: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400">
                <a:latin typeface="Arial" panose="020B0604020202020204" pitchFamily="34" charset="0"/>
              </a:rPr>
              <a:t>fun main() {		</a:t>
            </a: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400">
                <a:latin typeface="Arial" panose="020B0604020202020204" pitchFamily="34" charset="0"/>
              </a:rPr>
              <a:t>       val cls = Kclass("Joy")    </a:t>
            </a:r>
            <a:r>
              <a:rPr lang="en-US" altLang="ko-KR" sz="2400" b="1" i="1">
                <a:solidFill>
                  <a:srgbClr val="00B050"/>
                </a:solidFill>
                <a:latin typeface="Arial" panose="020B0604020202020204" pitchFamily="34" charset="0"/>
              </a:rPr>
              <a:t>// cls </a:t>
            </a:r>
            <a:r>
              <a:rPr lang="ko-KR" altLang="en-US" sz="2400" b="1" i="1">
                <a:solidFill>
                  <a:srgbClr val="00B050"/>
                </a:solidFill>
                <a:latin typeface="Arial" panose="020B0604020202020204" pitchFamily="34" charset="0"/>
              </a:rPr>
              <a:t>객체 생성시 </a:t>
            </a:r>
            <a:r>
              <a:rPr lang="en-US" altLang="ko-KR" sz="2400" b="1" i="1">
                <a:solidFill>
                  <a:srgbClr val="00B050"/>
                </a:solidFill>
                <a:latin typeface="Arial" panose="020B0604020202020204" pitchFamily="34" charset="0"/>
              </a:rPr>
              <a:t>init </a:t>
            </a:r>
            <a:r>
              <a:rPr lang="ko-KR" altLang="en-US" sz="2400" b="1" i="1">
                <a:solidFill>
                  <a:srgbClr val="00B050"/>
                </a:solidFill>
                <a:latin typeface="Arial" panose="020B0604020202020204" pitchFamily="34" charset="0"/>
              </a:rPr>
              <a:t>실행</a:t>
            </a:r>
            <a:endParaRPr lang="en-US" altLang="ko-KR" sz="2400" b="1" i="1">
              <a:solidFill>
                <a:srgbClr val="00B050"/>
              </a:solidFill>
              <a:latin typeface="Arial" panose="020B0604020202020204" pitchFamily="34" charset="0"/>
            </a:endParaRP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400">
                <a:latin typeface="Arial" panose="020B0604020202020204" pitchFamily="34" charset="0"/>
              </a:rPr>
              <a:t>       println(cls.id)</a:t>
            </a: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400">
                <a:latin typeface="Arial" panose="020B0604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291896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1214" y="34129"/>
            <a:ext cx="35686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코어 고딕 E 9 Black" panose="020B0A03030302020204" pitchFamily="34" charset="-127"/>
                <a:ea typeface="코어 고딕 E 9 Black" panose="020B0A03030302020204" pitchFamily="34" charset="-127"/>
                <a:cs typeface="Arial" pitchFamily="34" charset="0"/>
              </a:rPr>
              <a:t>생성자의 매개변수</a:t>
            </a:r>
          </a:p>
        </p:txBody>
      </p:sp>
      <p:grpSp>
        <p:nvGrpSpPr>
          <p:cNvPr id="9" name="그룹 8"/>
          <p:cNvGrpSpPr/>
          <p:nvPr/>
        </p:nvGrpSpPr>
        <p:grpSpPr>
          <a:xfrm>
            <a:off x="467544" y="872776"/>
            <a:ext cx="8152378" cy="1624035"/>
            <a:chOff x="467544" y="980727"/>
            <a:chExt cx="8152378" cy="1624035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D5CC1D01-69FE-4B36-955B-FF7B90D72B24}"/>
                </a:ext>
              </a:extLst>
            </p:cNvPr>
            <p:cNvSpPr/>
            <p:nvPr/>
          </p:nvSpPr>
          <p:spPr>
            <a:xfrm>
              <a:off x="467544" y="980728"/>
              <a:ext cx="8152378" cy="162403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  <a:spcBef>
                  <a:spcPct val="0"/>
                </a:spcBef>
                <a:tabLst>
                  <a:tab pos="355600" algn="l"/>
                </a:tabLst>
                <a:defRPr/>
              </a:pPr>
              <a:endParaRPr lang="en-US" altLang="ko-KR" sz="1500" b="1" spc="-15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indent="177800">
                <a:lnSpc>
                  <a:spcPct val="120000"/>
                </a:lnSpc>
                <a:spcBef>
                  <a:spcPct val="0"/>
                </a:spcBef>
                <a:spcAft>
                  <a:spcPts val="1000"/>
                </a:spcAft>
                <a:tabLst>
                  <a:tab pos="355600" algn="l"/>
                </a:tabLst>
                <a:defRPr/>
              </a:pPr>
              <a:endParaRPr lang="en-US" altLang="ko-KR" sz="100" b="1" spc="-100">
                <a:ln>
                  <a:solidFill>
                    <a:srgbClr val="0070C0">
                      <a:alpha val="30000"/>
                    </a:srgbClr>
                  </a:solidFill>
                </a:ln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342900" indent="-342900">
                <a:spcBef>
                  <a:spcPct val="0"/>
                </a:spcBef>
                <a:buFontTx/>
                <a:buChar char="-"/>
                <a:tabLst>
                  <a:tab pos="355600" algn="l"/>
                </a:tabLst>
                <a:defRPr/>
              </a:pPr>
              <a:r>
                <a:rPr lang="ko-KR" altLang="en-US" sz="2400" b="1" spc="-100">
                  <a:ln>
                    <a:solidFill>
                      <a:srgbClr val="0070C0">
                        <a:alpha val="30000"/>
                      </a:srgbClr>
                    </a:solidFill>
                  </a:ln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생성자의 매개변수는 지역변수</a:t>
              </a:r>
              <a:endParaRPr lang="en-US" altLang="ko-KR" sz="2400" b="1" spc="-100">
                <a:ln>
                  <a:solidFill>
                    <a:srgbClr val="0070C0">
                      <a:alpha val="30000"/>
                    </a:srgbClr>
                  </a:solidFill>
                </a:ln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342900" indent="-342900">
                <a:spcBef>
                  <a:spcPct val="0"/>
                </a:spcBef>
                <a:buFontTx/>
                <a:buChar char="-"/>
                <a:tabLst>
                  <a:tab pos="355600" algn="l"/>
                </a:tabLst>
                <a:defRPr/>
              </a:pPr>
              <a:r>
                <a:rPr lang="ko-KR" altLang="en-US" sz="2400" b="1" u="sng" spc="-100">
                  <a:ln>
                    <a:solidFill>
                      <a:srgbClr val="0070C0">
                        <a:alpha val="30000"/>
                      </a:srgbClr>
                    </a:solidFill>
                  </a:ln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생성자의 매개변수는 클래스의 다른 함수에서 접근할 수 없음</a:t>
              </a:r>
              <a:endParaRPr lang="en-US" altLang="ko-KR" sz="2400" b="1" u="sng" spc="-100">
                <a:ln>
                  <a:solidFill>
                    <a:srgbClr val="0070C0">
                      <a:alpha val="30000"/>
                    </a:srgbClr>
                  </a:solidFill>
                </a:ln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4EA9474A-FB61-41E0-8BEE-E4D3D8C4EADE}"/>
                </a:ext>
              </a:extLst>
            </p:cNvPr>
            <p:cNvSpPr/>
            <p:nvPr/>
          </p:nvSpPr>
          <p:spPr>
            <a:xfrm>
              <a:off x="467544" y="980727"/>
              <a:ext cx="2016224" cy="322421"/>
            </a:xfrm>
            <a:prstGeom prst="rect">
              <a:avLst/>
            </a:prstGeom>
            <a:solidFill>
              <a:srgbClr val="2C5D98"/>
            </a:solidFill>
            <a:ln>
              <a:solidFill>
                <a:schemeClr val="accent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ko-KR" altLang="en-US" sz="1400" b="1" spc="-15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코어 고딕 E 6 Bold" panose="020B0703030302020204" pitchFamily="34" charset="-127"/>
                  <a:ea typeface="코어 고딕 E 6 Bold" panose="020B0703030302020204" pitchFamily="34" charset="-127"/>
                </a:rPr>
                <a:t>생성자의 매개변수</a:t>
              </a:r>
            </a:p>
          </p:txBody>
        </p:sp>
      </p:grpSp>
      <p:sp>
        <p:nvSpPr>
          <p:cNvPr id="15" name="Rectangle 1"/>
          <p:cNvSpPr txBox="1">
            <a:spLocks noChangeArrowheads="1"/>
          </p:cNvSpPr>
          <p:nvPr/>
        </p:nvSpPr>
        <p:spPr bwMode="auto">
          <a:xfrm>
            <a:off x="455341" y="2996952"/>
            <a:ext cx="8164581" cy="3046988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400">
                <a:latin typeface="Arial" panose="020B0604020202020204" pitchFamily="34" charset="0"/>
              </a:rPr>
              <a:t>class Kclass(id: String) {</a:t>
            </a: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400" b="1">
                <a:latin typeface="Arial" panose="020B0604020202020204" pitchFamily="34" charset="0"/>
              </a:rPr>
              <a:t>    </a:t>
            </a:r>
            <a:r>
              <a:rPr lang="en-US" altLang="ko-KR" sz="2400">
                <a:latin typeface="Arial" panose="020B0604020202020204" pitchFamily="34" charset="0"/>
              </a:rPr>
              <a:t>init {</a:t>
            </a: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400">
                <a:latin typeface="Arial" panose="020B0604020202020204" pitchFamily="34" charset="0"/>
              </a:rPr>
              <a:t>        println("id: $id")</a:t>
            </a: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400">
                <a:latin typeface="Arial" panose="020B0604020202020204" pitchFamily="34" charset="0"/>
              </a:rPr>
              <a:t>    }</a:t>
            </a: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400">
                <a:latin typeface="Arial" panose="020B0604020202020204" pitchFamily="34" charset="0"/>
              </a:rPr>
              <a:t>    fun f() {</a:t>
            </a: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400">
                <a:latin typeface="Arial" panose="020B0604020202020204" pitchFamily="34" charset="0"/>
              </a:rPr>
              <a:t>        println("id: $id")        </a:t>
            </a:r>
            <a:r>
              <a:rPr lang="en-US" altLang="ko-KR" sz="2400" b="1" i="1">
                <a:solidFill>
                  <a:srgbClr val="FF0000"/>
                </a:solidFill>
                <a:latin typeface="Arial" panose="020B0604020202020204" pitchFamily="34" charset="0"/>
              </a:rPr>
              <a:t> // </a:t>
            </a:r>
            <a:r>
              <a:rPr lang="ko-KR" altLang="en-US" sz="2400" b="1" i="1">
                <a:solidFill>
                  <a:srgbClr val="FF0000"/>
                </a:solidFill>
                <a:latin typeface="Arial" panose="020B0604020202020204" pitchFamily="34" charset="0"/>
              </a:rPr>
              <a:t>오류</a:t>
            </a:r>
            <a:r>
              <a:rPr lang="en-US" altLang="ko-KR" sz="2400" b="1" i="1">
                <a:solidFill>
                  <a:srgbClr val="FF0000"/>
                </a:solidFill>
                <a:latin typeface="Arial" panose="020B0604020202020204" pitchFamily="34" charset="0"/>
              </a:rPr>
              <a:t>: </a:t>
            </a:r>
            <a:r>
              <a:rPr lang="ko-KR" altLang="en-US" sz="2400" b="1" i="1">
                <a:solidFill>
                  <a:srgbClr val="FF0000"/>
                </a:solidFill>
                <a:latin typeface="Arial" panose="020B0604020202020204" pitchFamily="34" charset="0"/>
              </a:rPr>
              <a:t>생성자의 매개변수</a:t>
            </a:r>
            <a:endParaRPr lang="en-US" altLang="ko-KR" sz="2400" b="1" i="1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400">
                <a:latin typeface="Arial" panose="020B0604020202020204" pitchFamily="34" charset="0"/>
              </a:rPr>
              <a:t>    }</a:t>
            </a: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400">
                <a:latin typeface="Arial" panose="020B0604020202020204" pitchFamily="34" charset="0"/>
              </a:rPr>
              <a:t>}   </a:t>
            </a:r>
          </a:p>
        </p:txBody>
      </p:sp>
    </p:spTree>
    <p:extLst>
      <p:ext uri="{BB962C8B-B14F-4D97-AF65-F5344CB8AC3E}">
        <p14:creationId xmlns:p14="http://schemas.microsoft.com/office/powerpoint/2010/main" val="7143437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1214" y="34129"/>
            <a:ext cx="44903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코어 고딕 E 9 Black" panose="020B0A03030302020204" pitchFamily="34" charset="-127"/>
                <a:ea typeface="코어 고딕 E 9 Black" panose="020B0A03030302020204" pitchFamily="34" charset="-127"/>
                <a:cs typeface="Arial" pitchFamily="34" charset="0"/>
              </a:rPr>
              <a:t>생성자의 매개변수 사용</a:t>
            </a:r>
          </a:p>
        </p:txBody>
      </p:sp>
      <p:sp>
        <p:nvSpPr>
          <p:cNvPr id="5" name="Rectangle 1"/>
          <p:cNvSpPr txBox="1">
            <a:spLocks noChangeArrowheads="1"/>
          </p:cNvSpPr>
          <p:nvPr/>
        </p:nvSpPr>
        <p:spPr bwMode="auto">
          <a:xfrm>
            <a:off x="467544" y="689650"/>
            <a:ext cx="8164581" cy="378565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400">
                <a:latin typeface="Arial" panose="020B0604020202020204" pitchFamily="34" charset="0"/>
              </a:rPr>
              <a:t>class Kclass(id: String) {</a:t>
            </a: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400">
                <a:latin typeface="Arial" panose="020B0604020202020204" pitchFamily="34" charset="0"/>
              </a:rPr>
              <a:t>    var id: String</a:t>
            </a: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400" b="1">
                <a:latin typeface="Arial" panose="020B0604020202020204" pitchFamily="34" charset="0"/>
              </a:rPr>
              <a:t>    </a:t>
            </a: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400" b="1">
                <a:latin typeface="Arial" panose="020B0604020202020204" pitchFamily="34" charset="0"/>
              </a:rPr>
              <a:t>    </a:t>
            </a:r>
            <a:r>
              <a:rPr lang="en-US" altLang="ko-KR" sz="2400">
                <a:latin typeface="Arial" panose="020B0604020202020204" pitchFamily="34" charset="0"/>
              </a:rPr>
              <a:t>init {</a:t>
            </a: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400">
                <a:latin typeface="Arial" panose="020B0604020202020204" pitchFamily="34" charset="0"/>
              </a:rPr>
              <a:t>        this.id = id   </a:t>
            </a:r>
            <a:r>
              <a:rPr lang="en-US" altLang="ko-KR" sz="2000" b="1" i="1">
                <a:solidFill>
                  <a:srgbClr val="00B050"/>
                </a:solidFill>
                <a:latin typeface="Arial" panose="020B0604020202020204" pitchFamily="34" charset="0"/>
              </a:rPr>
              <a:t>// </a:t>
            </a:r>
            <a:r>
              <a:rPr lang="ko-KR" altLang="en-US" sz="2000" b="1" i="1">
                <a:solidFill>
                  <a:srgbClr val="00B050"/>
                </a:solidFill>
                <a:latin typeface="Arial" panose="020B0604020202020204" pitchFamily="34" charset="0"/>
              </a:rPr>
              <a:t>생성자의 매개변숫값을 클래스 멤버변수에 저장</a:t>
            </a:r>
            <a:endParaRPr lang="en-US" altLang="ko-KR" sz="2400" b="1" i="1">
              <a:solidFill>
                <a:srgbClr val="00B050"/>
              </a:solidFill>
              <a:latin typeface="Arial" panose="020B0604020202020204" pitchFamily="34" charset="0"/>
            </a:endParaRP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400">
                <a:latin typeface="Arial" panose="020B0604020202020204" pitchFamily="34" charset="0"/>
              </a:rPr>
              <a:t>    }</a:t>
            </a: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400">
                <a:latin typeface="Arial" panose="020B0604020202020204" pitchFamily="34" charset="0"/>
              </a:rPr>
              <a:t>    fun f() {</a:t>
            </a: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400">
                <a:latin typeface="Arial" panose="020B0604020202020204" pitchFamily="34" charset="0"/>
              </a:rPr>
              <a:t>        println("id: $id")        </a:t>
            </a:r>
            <a:r>
              <a:rPr lang="en-US" altLang="ko-KR" sz="2400" b="1" i="1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altLang="ko-KR" sz="2400" b="1" i="1">
                <a:solidFill>
                  <a:srgbClr val="00B050"/>
                </a:solidFill>
                <a:latin typeface="Arial" panose="020B0604020202020204" pitchFamily="34" charset="0"/>
              </a:rPr>
              <a:t>// </a:t>
            </a:r>
            <a:r>
              <a:rPr lang="ko-KR" altLang="en-US" sz="2400" b="1" i="1">
                <a:solidFill>
                  <a:srgbClr val="00B050"/>
                </a:solidFill>
                <a:latin typeface="Arial" panose="020B0604020202020204" pitchFamily="34" charset="0"/>
              </a:rPr>
              <a:t>클래스의 멤버변수에 접근</a:t>
            </a:r>
            <a:endParaRPr lang="en-US" altLang="ko-KR" sz="2400" b="1" i="1">
              <a:solidFill>
                <a:srgbClr val="00B050"/>
              </a:solidFill>
              <a:latin typeface="Arial" panose="020B0604020202020204" pitchFamily="34" charset="0"/>
            </a:endParaRP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400">
                <a:latin typeface="Arial" panose="020B0604020202020204" pitchFamily="34" charset="0"/>
              </a:rPr>
              <a:t>    }</a:t>
            </a: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400">
                <a:latin typeface="Arial" panose="020B0604020202020204" pitchFamily="34" charset="0"/>
              </a:rPr>
              <a:t>}   </a:t>
            </a:r>
          </a:p>
        </p:txBody>
      </p:sp>
      <p:sp>
        <p:nvSpPr>
          <p:cNvPr id="6" name="Rectangle 1"/>
          <p:cNvSpPr txBox="1">
            <a:spLocks noChangeArrowheads="1"/>
          </p:cNvSpPr>
          <p:nvPr/>
        </p:nvSpPr>
        <p:spPr bwMode="auto">
          <a:xfrm>
            <a:off x="467544" y="4527691"/>
            <a:ext cx="8164581" cy="2308324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400" b="1">
                <a:solidFill>
                  <a:srgbClr val="00B050"/>
                </a:solidFill>
                <a:latin typeface="Arial" panose="020B0604020202020204" pitchFamily="34" charset="0"/>
              </a:rPr>
              <a:t>// </a:t>
            </a:r>
            <a:r>
              <a:rPr lang="ko-KR" altLang="en-US" sz="2400" b="1">
                <a:solidFill>
                  <a:srgbClr val="00B050"/>
                </a:solidFill>
                <a:latin typeface="Arial" panose="020B0604020202020204" pitchFamily="34" charset="0"/>
              </a:rPr>
              <a:t>생성자의 매개변수를 클래스의 멤버변수로 선언</a:t>
            </a:r>
            <a:endParaRPr lang="en-US" altLang="ko-KR" sz="2400" b="1">
              <a:solidFill>
                <a:srgbClr val="00B050"/>
              </a:solidFill>
              <a:latin typeface="Arial" panose="020B0604020202020204" pitchFamily="34" charset="0"/>
            </a:endParaRP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400">
                <a:latin typeface="Arial" panose="020B0604020202020204" pitchFamily="34" charset="0"/>
              </a:rPr>
              <a:t>class Kclass(</a:t>
            </a:r>
            <a:r>
              <a:rPr lang="en-US" altLang="ko-KR" sz="2400" b="1">
                <a:latin typeface="Arial" panose="020B0604020202020204" pitchFamily="34" charset="0"/>
              </a:rPr>
              <a:t>val id: String</a:t>
            </a:r>
            <a:r>
              <a:rPr lang="en-US" altLang="ko-KR" sz="2400">
                <a:latin typeface="Arial" panose="020B0604020202020204" pitchFamily="34" charset="0"/>
              </a:rPr>
              <a:t>) {</a:t>
            </a: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400">
                <a:latin typeface="Arial" panose="020B0604020202020204" pitchFamily="34" charset="0"/>
              </a:rPr>
              <a:t>    fun f() {</a:t>
            </a: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400">
                <a:latin typeface="Arial" panose="020B0604020202020204" pitchFamily="34" charset="0"/>
              </a:rPr>
              <a:t>        println("id: $id")        </a:t>
            </a:r>
            <a:r>
              <a:rPr lang="en-US" altLang="ko-KR" sz="2400" b="1" i="1">
                <a:solidFill>
                  <a:srgbClr val="00B050"/>
                </a:solidFill>
                <a:latin typeface="Arial" panose="020B0604020202020204" pitchFamily="34" charset="0"/>
              </a:rPr>
              <a:t>// </a:t>
            </a:r>
            <a:r>
              <a:rPr lang="ko-KR" altLang="en-US" sz="2400" b="1" i="1">
                <a:solidFill>
                  <a:srgbClr val="00B050"/>
                </a:solidFill>
                <a:latin typeface="Arial" panose="020B0604020202020204" pitchFamily="34" charset="0"/>
              </a:rPr>
              <a:t>클래스의 멤버변숫값 출력</a:t>
            </a:r>
            <a:endParaRPr lang="en-US" altLang="ko-KR" sz="2400" b="1" i="1">
              <a:solidFill>
                <a:srgbClr val="00B050"/>
              </a:solidFill>
              <a:latin typeface="Arial" panose="020B0604020202020204" pitchFamily="34" charset="0"/>
            </a:endParaRP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400">
                <a:latin typeface="Arial" panose="020B0604020202020204" pitchFamily="34" charset="0"/>
              </a:rPr>
              <a:t>    }</a:t>
            </a: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400">
                <a:latin typeface="Arial" panose="020B0604020202020204" pitchFamily="34" charset="0"/>
              </a:rPr>
              <a:t>}   </a:t>
            </a:r>
          </a:p>
        </p:txBody>
      </p:sp>
    </p:spTree>
    <p:extLst>
      <p:ext uri="{BB962C8B-B14F-4D97-AF65-F5344CB8AC3E}">
        <p14:creationId xmlns:p14="http://schemas.microsoft.com/office/powerpoint/2010/main" val="38130261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1214" y="34129"/>
            <a:ext cx="36695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코어 고딕 E 9 Black" panose="020B0A03030302020204" pitchFamily="34" charset="-127"/>
                <a:ea typeface="코어 고딕 E 9 Black" panose="020B0A03030302020204" pitchFamily="34" charset="-127"/>
                <a:cs typeface="Arial" pitchFamily="34" charset="0"/>
              </a:rPr>
              <a:t>코틀린의 부 생성자</a:t>
            </a:r>
          </a:p>
        </p:txBody>
      </p:sp>
      <p:grpSp>
        <p:nvGrpSpPr>
          <p:cNvPr id="12" name="그룹 11"/>
          <p:cNvGrpSpPr/>
          <p:nvPr/>
        </p:nvGrpSpPr>
        <p:grpSpPr>
          <a:xfrm>
            <a:off x="467544" y="872776"/>
            <a:ext cx="8152378" cy="1624035"/>
            <a:chOff x="467544" y="980727"/>
            <a:chExt cx="8152378" cy="1624035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D5CC1D01-69FE-4B36-955B-FF7B90D72B24}"/>
                </a:ext>
              </a:extLst>
            </p:cNvPr>
            <p:cNvSpPr/>
            <p:nvPr/>
          </p:nvSpPr>
          <p:spPr>
            <a:xfrm>
              <a:off x="467544" y="980728"/>
              <a:ext cx="8152378" cy="162403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  <a:spcBef>
                  <a:spcPct val="0"/>
                </a:spcBef>
                <a:tabLst>
                  <a:tab pos="355600" algn="l"/>
                </a:tabLst>
                <a:defRPr/>
              </a:pPr>
              <a:endParaRPr lang="en-US" altLang="ko-KR" sz="1500" b="1" spc="-15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indent="177800">
                <a:lnSpc>
                  <a:spcPct val="120000"/>
                </a:lnSpc>
                <a:spcBef>
                  <a:spcPct val="0"/>
                </a:spcBef>
                <a:spcAft>
                  <a:spcPts val="1000"/>
                </a:spcAft>
                <a:tabLst>
                  <a:tab pos="355600" algn="l"/>
                </a:tabLst>
                <a:defRPr/>
              </a:pPr>
              <a:endParaRPr lang="en-US" altLang="ko-KR" sz="100" b="1" spc="-100">
                <a:ln>
                  <a:solidFill>
                    <a:srgbClr val="0070C0">
                      <a:alpha val="30000"/>
                    </a:srgbClr>
                  </a:solidFill>
                </a:ln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342900" indent="-342900">
                <a:spcBef>
                  <a:spcPct val="0"/>
                </a:spcBef>
                <a:buFontTx/>
                <a:buChar char="-"/>
                <a:tabLst>
                  <a:tab pos="355600" algn="l"/>
                </a:tabLst>
                <a:defRPr/>
              </a:pPr>
              <a:r>
                <a:rPr lang="en-US" altLang="ko-KR" sz="2400" b="1" spc="-100">
                  <a:ln>
                    <a:solidFill>
                      <a:srgbClr val="0070C0">
                        <a:alpha val="30000"/>
                      </a:srgbClr>
                    </a:solidFill>
                  </a:ln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constructor </a:t>
              </a:r>
              <a:r>
                <a:rPr lang="ko-KR" altLang="en-US" sz="2400" b="1" spc="-100">
                  <a:ln>
                    <a:solidFill>
                      <a:srgbClr val="0070C0">
                        <a:alpha val="30000"/>
                      </a:srgbClr>
                    </a:solidFill>
                  </a:ln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키워드로 선언하는 함수</a:t>
              </a:r>
              <a:endParaRPr lang="en-US" altLang="ko-KR" sz="2400" b="1" spc="-100">
                <a:ln>
                  <a:solidFill>
                    <a:srgbClr val="0070C0">
                      <a:alpha val="30000"/>
                    </a:srgbClr>
                  </a:solidFill>
                </a:ln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342900" indent="-342900">
                <a:spcBef>
                  <a:spcPct val="0"/>
                </a:spcBef>
                <a:buFontTx/>
                <a:buChar char="-"/>
                <a:tabLst>
                  <a:tab pos="355600" algn="l"/>
                </a:tabLst>
                <a:defRPr/>
              </a:pPr>
              <a:r>
                <a:rPr lang="ko-KR" altLang="en-US" sz="2400" b="1" spc="-100">
                  <a:ln>
                    <a:solidFill>
                      <a:srgbClr val="0070C0">
                        <a:alpha val="30000"/>
                      </a:srgbClr>
                    </a:solidFill>
                  </a:ln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클래스 본문에 선언</a:t>
              </a:r>
              <a:endParaRPr lang="en-US" altLang="ko-KR" sz="2400" b="1" spc="-100">
                <a:ln>
                  <a:solidFill>
                    <a:srgbClr val="0070C0">
                      <a:alpha val="30000"/>
                    </a:srgbClr>
                  </a:solidFill>
                </a:ln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342900" indent="-342900">
                <a:spcBef>
                  <a:spcPct val="0"/>
                </a:spcBef>
                <a:buFontTx/>
                <a:buChar char="-"/>
                <a:tabLst>
                  <a:tab pos="355600" algn="l"/>
                </a:tabLst>
                <a:defRPr/>
              </a:pPr>
              <a:r>
                <a:rPr lang="ko-KR" altLang="en-US" sz="2400" b="1" spc="-100">
                  <a:ln>
                    <a:solidFill>
                      <a:srgbClr val="0070C0">
                        <a:alpha val="30000"/>
                      </a:srgbClr>
                    </a:solidFill>
                  </a:ln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주 생성자와 달리 여러 개를 추가하는 것이 가능</a:t>
              </a:r>
              <a:endParaRPr lang="en-US" altLang="ko-KR" sz="2400" b="1" spc="-100">
                <a:ln>
                  <a:solidFill>
                    <a:srgbClr val="0070C0">
                      <a:alpha val="30000"/>
                    </a:srgbClr>
                  </a:solidFill>
                </a:ln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4EA9474A-FB61-41E0-8BEE-E4D3D8C4EADE}"/>
                </a:ext>
              </a:extLst>
            </p:cNvPr>
            <p:cNvSpPr/>
            <p:nvPr/>
          </p:nvSpPr>
          <p:spPr>
            <a:xfrm>
              <a:off x="467544" y="980727"/>
              <a:ext cx="2016224" cy="322421"/>
            </a:xfrm>
            <a:prstGeom prst="rect">
              <a:avLst/>
            </a:prstGeom>
            <a:solidFill>
              <a:srgbClr val="2C5D98"/>
            </a:solidFill>
            <a:ln>
              <a:solidFill>
                <a:schemeClr val="accent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ko-KR" altLang="en-US" sz="1400" b="1" spc="-15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코어 고딕 E 6 Bold" panose="020B0703030302020204" pitchFamily="34" charset="-127"/>
                  <a:ea typeface="코어 고딕 E 6 Bold" panose="020B0703030302020204" pitchFamily="34" charset="-127"/>
                </a:rPr>
                <a:t>코틀린 부 생성자</a:t>
              </a:r>
            </a:p>
          </p:txBody>
        </p:sp>
      </p:grpSp>
      <p:sp>
        <p:nvSpPr>
          <p:cNvPr id="20" name="Rectangle 1"/>
          <p:cNvSpPr txBox="1">
            <a:spLocks noChangeArrowheads="1"/>
          </p:cNvSpPr>
          <p:nvPr/>
        </p:nvSpPr>
        <p:spPr bwMode="auto">
          <a:xfrm>
            <a:off x="455341" y="2996952"/>
            <a:ext cx="8164581" cy="3046988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400">
                <a:latin typeface="Arial" panose="020B0604020202020204" pitchFamily="34" charset="0"/>
              </a:rPr>
              <a:t>class Kclass {</a:t>
            </a: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400" b="1">
                <a:latin typeface="Arial" panose="020B0604020202020204" pitchFamily="34" charset="0"/>
              </a:rPr>
              <a:t>    </a:t>
            </a:r>
            <a:r>
              <a:rPr lang="en-US" altLang="ko-KR" sz="2400">
                <a:latin typeface="Arial" panose="020B0604020202020204" pitchFamily="34" charset="0"/>
              </a:rPr>
              <a:t> </a:t>
            </a:r>
            <a:r>
              <a:rPr lang="en-US" altLang="ko-KR" sz="2400" b="1">
                <a:latin typeface="Arial" panose="020B0604020202020204" pitchFamily="34" charset="0"/>
              </a:rPr>
              <a:t>constructor(id: String) </a:t>
            </a:r>
            <a:r>
              <a:rPr lang="en-US" altLang="ko-KR" sz="2400">
                <a:latin typeface="Arial" panose="020B0604020202020204" pitchFamily="34" charset="0"/>
              </a:rPr>
              <a:t>{</a:t>
            </a: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400">
                <a:latin typeface="Arial" panose="020B0604020202020204" pitchFamily="34" charset="0"/>
              </a:rPr>
              <a:t>        println("id: $id")</a:t>
            </a: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400">
                <a:latin typeface="Arial" panose="020B0604020202020204" pitchFamily="34" charset="0"/>
              </a:rPr>
              <a:t>    }</a:t>
            </a: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400">
                <a:latin typeface="Arial" panose="020B0604020202020204" pitchFamily="34" charset="0"/>
              </a:rPr>
              <a:t>    </a:t>
            </a:r>
            <a:r>
              <a:rPr lang="en-US" altLang="ko-KR" sz="2400" b="1">
                <a:latin typeface="Arial" panose="020B0604020202020204" pitchFamily="34" charset="0"/>
              </a:rPr>
              <a:t>constructor(id: String, pw: String)</a:t>
            </a:r>
            <a:r>
              <a:rPr lang="en-US" altLang="ko-KR" sz="2400">
                <a:latin typeface="Arial" panose="020B0604020202020204" pitchFamily="34" charset="0"/>
              </a:rPr>
              <a:t> {</a:t>
            </a: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400">
                <a:latin typeface="Arial" panose="020B0604020202020204" pitchFamily="34" charset="0"/>
              </a:rPr>
              <a:t>        println("id: $id, pw: $pw")</a:t>
            </a: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400">
                <a:latin typeface="Arial" panose="020B0604020202020204" pitchFamily="34" charset="0"/>
              </a:rPr>
              <a:t>    }</a:t>
            </a: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400">
                <a:latin typeface="Arial" panose="020B0604020202020204" pitchFamily="34" charset="0"/>
              </a:rPr>
              <a:t>}   </a:t>
            </a:r>
          </a:p>
        </p:txBody>
      </p:sp>
    </p:spTree>
    <p:extLst>
      <p:ext uri="{BB962C8B-B14F-4D97-AF65-F5344CB8AC3E}">
        <p14:creationId xmlns:p14="http://schemas.microsoft.com/office/powerpoint/2010/main" val="15630319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8124</TotalTime>
  <Words>1283</Words>
  <Application>Microsoft Office PowerPoint</Application>
  <PresentationFormat>화면 슬라이드 쇼(4:3)</PresentationFormat>
  <Paragraphs>262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4" baseType="lpstr">
      <vt:lpstr>맑은 고딕</vt:lpstr>
      <vt:lpstr>코어 고딕 E 6 Bold</vt:lpstr>
      <vt:lpstr>코어 고딕 E 9 Black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위드웹</dc:creator>
  <cp:lastModifiedBy>Sangil Choi</cp:lastModifiedBy>
  <cp:revision>524</cp:revision>
  <dcterms:created xsi:type="dcterms:W3CDTF">2013-03-13T02:07:51Z</dcterms:created>
  <dcterms:modified xsi:type="dcterms:W3CDTF">2023-11-09T04:33:34Z</dcterms:modified>
</cp:coreProperties>
</file>