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9" r:id="rId3"/>
    <p:sldId id="353" r:id="rId4"/>
    <p:sldId id="350" r:id="rId5"/>
    <p:sldId id="351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65" r:id="rId20"/>
    <p:sldId id="367" r:id="rId21"/>
    <p:sldId id="36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DC5"/>
    <a:srgbClr val="5F5F5F"/>
    <a:srgbClr val="769535"/>
    <a:srgbClr val="2787A0"/>
    <a:srgbClr val="2C5D98"/>
    <a:srgbClr val="1D6579"/>
    <a:srgbClr val="1F4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6" autoAdjust="0"/>
    <p:restoredTop sz="96400" autoAdjust="0"/>
  </p:normalViewPr>
  <p:slideViewPr>
    <p:cSldViewPr>
      <p:cViewPr varScale="1">
        <p:scale>
          <a:sx n="117" d="100"/>
          <a:sy n="11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16B08-DB7C-4AF2-A556-79E80A6CE81E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D320-083E-4ACF-8139-F55D22F00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 descr="C:\Users\위드웹\Desktop\nn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17C-9C0F-4C93-BF61-942341A00E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B17C-9C0F-4C93-BF61-942341A00EED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370C-5503-4F3F-8B58-25BA57B3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3961" y="1945707"/>
            <a:ext cx="7462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7. </a:t>
            </a:r>
            <a:r>
              <a:rPr lang="ko-KR" altLang="en-US" sz="4400" b="1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함수와 함수형 프로그래밍</a:t>
            </a:r>
          </a:p>
        </p:txBody>
      </p:sp>
      <p:pic>
        <p:nvPicPr>
          <p:cNvPr id="5" name="Picture 4" descr="C:\Users\위드웹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2" y="2761456"/>
            <a:ext cx="3011488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위드웹\Desktop\g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8" y="1844824"/>
            <a:ext cx="847725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7723"/>
          <a:stretch/>
        </p:blipFill>
        <p:spPr bwMode="auto">
          <a:xfrm>
            <a:off x="5867335" y="3476752"/>
            <a:ext cx="1102574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위드웹\Desktop\gewga.png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3429"/>
          <a:stretch/>
        </p:blipFill>
        <p:spPr bwMode="auto">
          <a:xfrm rot="10800000">
            <a:off x="-2057" y="0"/>
            <a:ext cx="1102574" cy="24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4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람다식의 호출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98190" y="2428726"/>
            <a:ext cx="8147620" cy="200054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var sum = { a: Int, b: Int </a:t>
            </a:r>
            <a:r>
              <a:rPr lang="ko-KR" altLang="en-US" sz="2800">
                <a:latin typeface="Arial" panose="020B0604020202020204" pitchFamily="34" charset="0"/>
              </a:rPr>
              <a:t>→ </a:t>
            </a:r>
            <a:r>
              <a:rPr lang="en-US" altLang="ko-KR" sz="2800">
                <a:latin typeface="Arial" panose="020B0604020202020204" pitchFamily="34" charset="0"/>
              </a:rPr>
              <a:t>a + b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var result = sum(5, 7) </a:t>
            </a:r>
          </a:p>
        </p:txBody>
      </p:sp>
    </p:spTree>
    <p:extLst>
      <p:ext uri="{BB962C8B-B14F-4D97-AF65-F5344CB8AC3E}">
        <p14:creationId xmlns:p14="http://schemas.microsoft.com/office/powerpoint/2010/main" val="186035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매개변수가 없는 람다식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354174" y="2059394"/>
            <a:ext cx="8435652" cy="27392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val msg1 = { </a:t>
            </a:r>
            <a:r>
              <a:rPr lang="ko-KR" altLang="en-US" sz="2400">
                <a:latin typeface="Arial" panose="020B0604020202020204" pitchFamily="34" charset="0"/>
              </a:rPr>
              <a:t>→ </a:t>
            </a:r>
            <a:r>
              <a:rPr lang="en-US" altLang="ko-KR" sz="2400">
                <a:latin typeface="Arial" panose="020B0604020202020204" pitchFamily="34" charset="0"/>
              </a:rPr>
              <a:t>print("Lamda funtion without parameters")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val msg2 = { print("Lamda funtion without parameters")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msg1()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msg2()</a:t>
            </a:r>
          </a:p>
        </p:txBody>
      </p:sp>
    </p:spTree>
    <p:extLst>
      <p:ext uri="{BB962C8B-B14F-4D97-AF65-F5344CB8AC3E}">
        <p14:creationId xmlns:p14="http://schemas.microsoft.com/office/powerpoint/2010/main" val="33246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매개변수가 한 개인 람다식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354174" y="2428725"/>
            <a:ext cx="8435652" cy="200054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square = { a: Int </a:t>
            </a:r>
            <a:r>
              <a:rPr lang="ko-KR" altLang="en-US" sz="2800">
                <a:latin typeface="Arial" panose="020B0604020202020204" pitchFamily="34" charset="0"/>
              </a:rPr>
              <a:t>→ </a:t>
            </a:r>
            <a:r>
              <a:rPr lang="en-US" altLang="ko-KR" sz="2800">
                <a:latin typeface="Arial" panose="020B0604020202020204" pitchFamily="34" charset="0"/>
              </a:rPr>
              <a:t>a*a }</a:t>
            </a: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square(3)</a:t>
            </a:r>
          </a:p>
        </p:txBody>
      </p:sp>
    </p:spTree>
    <p:extLst>
      <p:ext uri="{BB962C8B-B14F-4D97-AF65-F5344CB8AC3E}">
        <p14:creationId xmlns:p14="http://schemas.microsoft.com/office/powerpoint/2010/main" val="69254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426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람다식 자료형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 자료형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79512" y="2204864"/>
            <a:ext cx="8784976" cy="26161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자료형을 사용한 람다식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자료형을 통해 매개변수와 반환값을 추론가능하면 람다식 선언부에서 매개변수의 자료형과 화살표 생략 가능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square: </a:t>
            </a:r>
            <a:r>
              <a:rPr lang="en-US" altLang="ko-KR" sz="2800" b="1">
                <a:solidFill>
                  <a:srgbClr val="0070C0"/>
                </a:solidFill>
                <a:latin typeface="Arial" panose="020B0604020202020204" pitchFamily="34" charset="0"/>
              </a:rPr>
              <a:t>(Int)</a:t>
            </a:r>
            <a:r>
              <a:rPr lang="ko-KR" altLang="en-US" sz="2800" b="1">
                <a:solidFill>
                  <a:srgbClr val="0070C0"/>
                </a:solidFill>
                <a:latin typeface="Arial" panose="020B0604020202020204" pitchFamily="34" charset="0"/>
              </a:rPr>
              <a:t> → </a:t>
            </a:r>
            <a:r>
              <a:rPr lang="en-US" altLang="ko-KR" sz="2800" b="1">
                <a:solidFill>
                  <a:srgbClr val="0070C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2800">
                <a:latin typeface="Arial" panose="020B0604020202020204" pitchFamily="34" charset="0"/>
              </a:rPr>
              <a:t> = { </a:t>
            </a:r>
            <a:r>
              <a:rPr lang="en-US" altLang="ko-KR" sz="2800" b="1">
                <a:solidFill>
                  <a:srgbClr val="FF0000"/>
                </a:solidFill>
                <a:latin typeface="Arial" panose="020B0604020202020204" pitchFamily="34" charset="0"/>
              </a:rPr>
              <a:t>it*it </a:t>
            </a:r>
            <a:r>
              <a:rPr lang="en-US" altLang="ko-KR" sz="2800">
                <a:latin typeface="Arial" panose="020B0604020202020204" pitchFamily="34" charset="0"/>
              </a:rPr>
              <a:t>} </a:t>
            </a:r>
            <a:r>
              <a:rPr lang="en-US" altLang="ko-KR" sz="1800" b="1" i="1">
                <a:solidFill>
                  <a:srgbClr val="C00000"/>
                </a:solidFill>
                <a:latin typeface="Arial" panose="020B0604020202020204" pitchFamily="34" charset="0"/>
              </a:rPr>
              <a:t>// it </a:t>
            </a:r>
            <a:r>
              <a:rPr lang="ko-KR" altLang="en-US" sz="1800" b="1" i="1">
                <a:solidFill>
                  <a:srgbClr val="C00000"/>
                </a:solidFill>
                <a:latin typeface="Arial" panose="020B0604020202020204" pitchFamily="34" charset="0"/>
              </a:rPr>
              <a:t>키워드를 사용한 매개변수 표현</a:t>
            </a:r>
            <a:endParaRPr lang="en-US" altLang="ko-KR" sz="2400" b="1" i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 호출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square(3)</a:t>
            </a:r>
          </a:p>
        </p:txBody>
      </p:sp>
    </p:spTree>
    <p:extLst>
      <p:ext uri="{BB962C8B-B14F-4D97-AF65-F5344CB8AC3E}">
        <p14:creationId xmlns:p14="http://schemas.microsoft.com/office/powerpoint/2010/main" val="157910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808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매개변수가 람다식인 고차함수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79512" y="1772816"/>
            <a:ext cx="8784976" cy="415498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   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람다식을 고차 함수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operation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의 인자로 전달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result = operation(</a:t>
            </a:r>
            <a:r>
              <a:rPr lang="en-US" altLang="ko-KR" sz="2800" b="1" i="1">
                <a:solidFill>
                  <a:srgbClr val="0070C0"/>
                </a:solidFill>
                <a:latin typeface="Arial" panose="020B0604020202020204" pitchFamily="34" charset="0"/>
              </a:rPr>
              <a:t>{it*it}</a:t>
            </a:r>
            <a:r>
              <a:rPr lang="en-US" altLang="ko-KR" sz="2800">
                <a:latin typeface="Arial" panose="020B0604020202020204" pitchFamily="34" charset="0"/>
              </a:rPr>
              <a:t>, 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println("Result is ${result}")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매개변수가 람다식인 고차함수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operation(</a:t>
            </a:r>
            <a:r>
              <a:rPr lang="en-US" altLang="ko-KR" sz="2800" b="1" i="1">
                <a:solidFill>
                  <a:srgbClr val="0070C0"/>
                </a:solidFill>
                <a:latin typeface="Arial" panose="020B0604020202020204" pitchFamily="34" charset="0"/>
              </a:rPr>
              <a:t>op: (Int) </a:t>
            </a:r>
            <a:r>
              <a:rPr lang="ko-KR" altLang="en-US" sz="2400" b="1" i="1">
                <a:solidFill>
                  <a:srgbClr val="0070C0"/>
                </a:solidFill>
                <a:latin typeface="Arial" panose="020B0604020202020204" pitchFamily="34" charset="0"/>
              </a:rPr>
              <a:t>→ </a:t>
            </a:r>
            <a:r>
              <a:rPr lang="en-US" altLang="ko-KR" sz="2400" b="1" i="1">
                <a:solidFill>
                  <a:srgbClr val="0070C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2400">
                <a:latin typeface="Arial" panose="020B0604020202020204" pitchFamily="34" charset="0"/>
              </a:rPr>
              <a:t>, a: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return op(a)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78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반환값이 람다식인 고차함수</a:t>
            </a:r>
          </a:p>
        </p:txBody>
      </p: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179512" y="875184"/>
            <a:ext cx="8784976" cy="576055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input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=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readln!!.toInt()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val ret = calc(input)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      </a:t>
            </a:r>
            <a:r>
              <a:rPr lang="en-US" altLang="ko-KR" sz="18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800" b="1" i="1">
                <a:solidFill>
                  <a:srgbClr val="00B050"/>
                </a:solidFill>
                <a:latin typeface="Arial" panose="020B0604020202020204" pitchFamily="34" charset="0"/>
              </a:rPr>
              <a:t>반환값으로 전달받은 람다식을 호출하여 </a:t>
            </a:r>
            <a:r>
              <a:rPr lang="en-US" altLang="ko-KR" sz="1800" b="1" i="1">
                <a:solidFill>
                  <a:srgbClr val="00B050"/>
                </a:solidFill>
                <a:latin typeface="Arial" panose="020B0604020202020204" pitchFamily="34" charset="0"/>
              </a:rPr>
              <a:t>input</a:t>
            </a:r>
            <a:r>
              <a:rPr lang="ko-KR" altLang="en-US" sz="1800" b="1" i="1">
                <a:solidFill>
                  <a:srgbClr val="00B050"/>
                </a:solidFill>
                <a:latin typeface="Arial" panose="020B0604020202020204" pitchFamily="34" charset="0"/>
              </a:rPr>
              <a:t>에 저장된 값의 절댓값 계산</a:t>
            </a:r>
            <a:endParaRPr lang="en-US" altLang="ko-KR" sz="18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</a:t>
            </a:r>
            <a:r>
              <a:rPr lang="ko-KR" altLang="en-US" sz="2800">
                <a:latin typeface="Arial" panose="020B0604020202020204" pitchFamily="34" charset="0"/>
              </a:rPr>
              <a:t>입력값 </a:t>
            </a:r>
            <a:r>
              <a:rPr lang="en-US" altLang="ko-KR" sz="2800">
                <a:latin typeface="Arial" panose="020B0604020202020204" pitchFamily="34" charset="0"/>
              </a:rPr>
              <a:t>$input</a:t>
            </a:r>
            <a:r>
              <a:rPr lang="ko-KR" altLang="en-US" sz="2800">
                <a:latin typeface="Arial" panose="020B0604020202020204" pitchFamily="34" charset="0"/>
              </a:rPr>
              <a:t>에 대한 절대값은 </a:t>
            </a:r>
            <a:r>
              <a:rPr lang="en-US" altLang="ko-KR" sz="2800">
                <a:latin typeface="Arial" panose="020B0604020202020204" pitchFamily="34" charset="0"/>
              </a:rPr>
              <a:t>${ ret() }")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반환값이 람다식인 고차 함수 선언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calc(n: Int): () </a:t>
            </a:r>
            <a:r>
              <a:rPr lang="ko-KR" altLang="en-US" sz="2400">
                <a:latin typeface="Arial" panose="020B0604020202020204" pitchFamily="34" charset="0"/>
              </a:rPr>
              <a:t>→ </a:t>
            </a:r>
            <a:r>
              <a:rPr lang="en-US" altLang="ko-KR" sz="2400">
                <a:latin typeface="Arial" panose="020B0604020202020204" pitchFamily="34" charset="0"/>
              </a:rPr>
              <a:t>Int </a:t>
            </a:r>
            <a:r>
              <a:rPr lang="en-US" altLang="ko-KR" sz="2400" b="1">
                <a:solidFill>
                  <a:srgbClr val="7030A0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var result: () </a:t>
            </a:r>
            <a:r>
              <a:rPr lang="ko-KR" altLang="en-US" sz="2400">
                <a:latin typeface="Arial" panose="020B0604020202020204" pitchFamily="34" charset="0"/>
              </a:rPr>
              <a:t>→</a:t>
            </a:r>
            <a:r>
              <a:rPr lang="en-US" altLang="ko-KR" sz="2400">
                <a:latin typeface="Arial" panose="020B0604020202020204" pitchFamily="34" charset="0"/>
              </a:rPr>
              <a:t> Int = { 0 }  </a:t>
            </a:r>
            <a:r>
              <a:rPr lang="en-US" altLang="ko-KR" sz="24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b="1" i="1">
                <a:solidFill>
                  <a:srgbClr val="00B050"/>
                </a:solidFill>
                <a:latin typeface="Arial" panose="020B0604020202020204" pitchFamily="34" charset="0"/>
              </a:rPr>
              <a:t>람다식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if (n &gt; 0) result = { n }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else result = { -1*n }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return result</a:t>
            </a:r>
          </a:p>
          <a:p>
            <a:pPr marL="0" indent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srgbClr val="7030A0"/>
                </a:solidFill>
                <a:latin typeface="Arial" panose="020B0604020202020204" pitchFamily="34" charset="0"/>
              </a:rPr>
              <a:t>}</a:t>
            </a:r>
            <a:r>
              <a:rPr lang="en-US" altLang="ko-KR" sz="2400"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7187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함수형 프로그래밍 복습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23803" y="908720"/>
            <a:ext cx="8252652" cy="169277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일반함수 정의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square(a: Int)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return a*a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  <a:endParaRPr lang="ko-KR" altLang="ko-KR" sz="280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C80AA27-0EDC-4B88-95BF-E8B441F51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03" y="2877757"/>
            <a:ext cx="8252653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일반함수에 대한 람다식 정의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sq : (Int) → (Int) = {number → number*number}</a:t>
            </a:r>
            <a:endParaRPr lang="ko-KR" altLang="ko-KR" sz="280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9C4DEE-CEAF-4ECE-9F2F-631B7262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73" y="3997657"/>
            <a:ext cx="8252653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일반함수에 대한 람다식 정의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sq = {number : Int → number*number}</a:t>
            </a:r>
            <a:endParaRPr lang="ko-KR" altLang="ko-KR" sz="2800"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FF4B3ED-2CCE-45E9-BE39-814C025E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72" y="5126437"/>
            <a:ext cx="8252653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일반함수에 대한 람다식 정의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3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val sq = (Int) → (Int) = {it*it}</a:t>
            </a:r>
            <a:endParaRPr lang="ko-KR" altLang="ko-K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람다식을 표현하는 다양한 방법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23803" y="1154942"/>
            <a:ext cx="825265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fun invokeLambda(lambda : (Int) → Boolean) : Boolean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return lambda(5)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C80AA27-0EDC-4B88-95BF-E8B441F51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03" y="2702108"/>
            <a:ext cx="8252653" cy="113877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1.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변수를 활용하는 방법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val </a:t>
            </a:r>
            <a:r>
              <a:rPr lang="en-US" altLang="ko-KR" sz="2400" b="1" i="1">
                <a:solidFill>
                  <a:srgbClr val="7030A0"/>
                </a:solidFill>
                <a:latin typeface="Arial" panose="020B0604020202020204" pitchFamily="34" charset="0"/>
              </a:rPr>
              <a:t>paramLambda</a:t>
            </a:r>
            <a:r>
              <a:rPr lang="en-US" altLang="ko-KR" sz="2400">
                <a:latin typeface="Arial" panose="020B0604020202020204" pitchFamily="34" charset="0"/>
              </a:rPr>
              <a:t>: (Int) → Boolean = {num → num == 10}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println(invokeLambda(</a:t>
            </a:r>
            <a:r>
              <a:rPr lang="en-US" altLang="ko-KR" sz="2400" b="1" i="1">
                <a:solidFill>
                  <a:srgbClr val="7030A0"/>
                </a:solidFill>
                <a:latin typeface="Arial" panose="020B0604020202020204" pitchFamily="34" charset="0"/>
              </a:rPr>
              <a:t>paramLambda</a:t>
            </a:r>
            <a:r>
              <a:rPr lang="en-US" altLang="ko-KR" sz="2400">
                <a:latin typeface="Arial" panose="020B0604020202020204" pitchFamily="34" charset="0"/>
              </a:rPr>
              <a:t>))</a:t>
            </a:r>
            <a:endParaRPr lang="ko-KR" altLang="ko-KR" sz="240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79C4DEE-CEAF-4ECE-9F2F-631B7262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03" y="4064606"/>
            <a:ext cx="8252653" cy="21236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2.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변수를 사용하지 않는 방법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println(invokeLambda(</a:t>
            </a:r>
            <a:r>
              <a:rPr lang="en-US" altLang="ko-KR" sz="2400" b="1" i="1">
                <a:solidFill>
                  <a:srgbClr val="7030A0"/>
                </a:solidFill>
                <a:latin typeface="Arial" panose="020B0604020202020204" pitchFamily="34" charset="0"/>
              </a:rPr>
              <a:t>{num → num == 10}</a:t>
            </a:r>
            <a:r>
              <a:rPr lang="en-US" altLang="ko-KR" sz="2400">
                <a:latin typeface="Arial" panose="020B0604020202020204" pitchFamily="34" charset="0"/>
              </a:rPr>
              <a:t>)) </a:t>
            </a:r>
            <a:r>
              <a:rPr lang="en-US" altLang="ko-KR" sz="16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600" b="1" i="1">
                <a:solidFill>
                  <a:srgbClr val="00B050"/>
                </a:solidFill>
                <a:latin typeface="Arial" panose="020B0604020202020204" pitchFamily="34" charset="0"/>
              </a:rPr>
              <a:t>람다식 바로 넣기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println(invokeLambda(</a:t>
            </a:r>
            <a:r>
              <a:rPr lang="en-US" altLang="ko-KR" sz="2400" b="1" i="1">
                <a:solidFill>
                  <a:srgbClr val="7030A0"/>
                </a:solidFill>
                <a:latin typeface="Arial" panose="020B0604020202020204" pitchFamily="34" charset="0"/>
              </a:rPr>
              <a:t>{it == 10}</a:t>
            </a:r>
            <a:r>
              <a:rPr lang="en-US" altLang="ko-KR" sz="2400">
                <a:latin typeface="Arial" panose="020B0604020202020204" pitchFamily="34" charset="0"/>
              </a:rPr>
              <a:t>)) </a:t>
            </a:r>
            <a:r>
              <a:rPr lang="en-US" altLang="ko-KR" sz="16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600" b="1" i="1">
                <a:solidFill>
                  <a:srgbClr val="00B050"/>
                </a:solidFill>
                <a:latin typeface="Arial" panose="020B0604020202020204" pitchFamily="34" charset="0"/>
              </a:rPr>
              <a:t>인수가 하나일 때 </a:t>
            </a:r>
            <a:r>
              <a:rPr lang="en-US" altLang="ko-KR" sz="1600" b="1" i="1">
                <a:solidFill>
                  <a:srgbClr val="00B050"/>
                </a:solidFill>
                <a:latin typeface="Arial" panose="020B0604020202020204" pitchFamily="34" charset="0"/>
              </a:rPr>
              <a:t>it </a:t>
            </a:r>
            <a:r>
              <a:rPr lang="ko-KR" altLang="en-US" sz="1600" b="1" i="1">
                <a:solidFill>
                  <a:srgbClr val="00B050"/>
                </a:solidFill>
                <a:latin typeface="Arial" panose="020B0604020202020204" pitchFamily="34" charset="0"/>
              </a:rPr>
              <a:t>사용</a:t>
            </a: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println(invokeLambda() </a:t>
            </a:r>
            <a:r>
              <a:rPr lang="en-US" altLang="ko-KR" sz="2400" b="1" i="1">
                <a:solidFill>
                  <a:srgbClr val="7030A0"/>
                </a:solidFill>
                <a:latin typeface="Arial" panose="020B0604020202020204" pitchFamily="34" charset="0"/>
              </a:rPr>
              <a:t>{it == 10}</a:t>
            </a:r>
            <a:r>
              <a:rPr lang="en-US" altLang="ko-KR" sz="2400">
                <a:latin typeface="Arial" panose="020B0604020202020204" pitchFamily="34" charset="0"/>
              </a:rPr>
              <a:t>) </a:t>
            </a:r>
            <a:r>
              <a:rPr lang="en-US" altLang="ko-KR" sz="16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600" b="1" i="1">
                <a:solidFill>
                  <a:srgbClr val="00B050"/>
                </a:solidFill>
                <a:latin typeface="Arial" panose="020B0604020202020204" pitchFamily="34" charset="0"/>
              </a:rPr>
              <a:t>함수의 마지막 인수가 람다식일 경우 밖으로 뺄 수 있음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>
                <a:latin typeface="Arial" panose="020B0604020202020204" pitchFamily="34" charset="0"/>
              </a:rPr>
              <a:t>println(invokeLambda </a:t>
            </a:r>
            <a:r>
              <a:rPr lang="en-US" altLang="ko-KR" sz="2400" b="1" i="1">
                <a:solidFill>
                  <a:srgbClr val="7030A0"/>
                </a:solidFill>
                <a:latin typeface="Arial" panose="020B0604020202020204" pitchFamily="34" charset="0"/>
              </a:rPr>
              <a:t>{it == 10}</a:t>
            </a:r>
            <a:r>
              <a:rPr lang="en-US" altLang="ko-KR" sz="2400">
                <a:latin typeface="Arial" panose="020B0604020202020204" pitchFamily="34" charset="0"/>
              </a:rPr>
              <a:t>) </a:t>
            </a:r>
            <a:r>
              <a:rPr lang="en-US" altLang="ko-KR" sz="16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600" b="1" i="1">
                <a:solidFill>
                  <a:srgbClr val="00B050"/>
                </a:solidFill>
                <a:latin typeface="Arial" panose="020B0604020202020204" pitchFamily="34" charset="0"/>
              </a:rPr>
              <a:t>다른 인수가 없을 때 </a:t>
            </a:r>
            <a:r>
              <a:rPr lang="en-US" altLang="ko-KR" sz="1600" b="1" i="1">
                <a:solidFill>
                  <a:srgbClr val="00B050"/>
                </a:solidFill>
                <a:latin typeface="Arial" panose="020B0604020202020204" pitchFamily="34" charset="0"/>
              </a:rPr>
              <a:t>() </a:t>
            </a:r>
            <a:r>
              <a:rPr lang="ko-KR" altLang="en-US" sz="1600" b="1" i="1">
                <a:solidFill>
                  <a:srgbClr val="00B050"/>
                </a:solidFill>
                <a:latin typeface="Arial" panose="020B0604020202020204" pitchFamily="34" charset="0"/>
              </a:rPr>
              <a:t>생략 가능</a:t>
            </a:r>
            <a:endParaRPr lang="en-US" altLang="ko-KR" sz="2400" b="1" i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7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78261-5508-4A3D-9433-A0633FD6D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74" y="1484784"/>
            <a:ext cx="8252652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class MainActivity : AppCompatActivity()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override fun onCreate(savedInstanceState: Bundle?)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super.onCreate(savedInstanceState)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setContentView(R.layout.activity_main)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val </a:t>
            </a:r>
            <a:r>
              <a:rPr lang="en-US" altLang="ko-KR" sz="2400" b="1">
                <a:solidFill>
                  <a:srgbClr val="7030A0"/>
                </a:solidFill>
                <a:latin typeface="Arial" panose="020B0604020202020204" pitchFamily="34" charset="0"/>
              </a:rPr>
              <a:t>myButton</a:t>
            </a:r>
            <a:r>
              <a:rPr lang="en-US" altLang="ko-KR" sz="2400">
                <a:latin typeface="Arial" panose="020B0604020202020204" pitchFamily="34" charset="0"/>
              </a:rPr>
              <a:t>: </a:t>
            </a:r>
            <a:r>
              <a:rPr lang="en-US" altLang="ko-KR" sz="2400" b="1">
                <a:solidFill>
                  <a:srgbClr val="FFC000"/>
                </a:solidFill>
                <a:latin typeface="Arial" panose="020B0604020202020204" pitchFamily="34" charset="0"/>
              </a:rPr>
              <a:t>Button</a:t>
            </a:r>
            <a:r>
              <a:rPr lang="en-US" altLang="ko-KR" sz="2400">
                <a:latin typeface="Arial" panose="020B0604020202020204" pitchFamily="34" charset="0"/>
              </a:rPr>
              <a:t> = findViewById(R.id.myButton)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</a:t>
            </a:r>
            <a:r>
              <a:rPr lang="en-US" altLang="ko-KR" sz="2400" b="1">
                <a:solidFill>
                  <a:srgbClr val="7030A0"/>
                </a:solidFill>
                <a:latin typeface="Arial" panose="020B0604020202020204" pitchFamily="34" charset="0"/>
              </a:rPr>
              <a:t>myButton</a:t>
            </a:r>
            <a:r>
              <a:rPr lang="en-US" altLang="ko-KR" sz="2400">
                <a:latin typeface="Arial" panose="020B0604020202020204" pitchFamily="34" charset="0"/>
              </a:rPr>
              <a:t>.</a:t>
            </a:r>
            <a:r>
              <a:rPr lang="en-US" altLang="ko-KR" sz="2400" b="1">
                <a:solidFill>
                  <a:srgbClr val="0070C0"/>
                </a:solidFill>
                <a:latin typeface="Arial" panose="020B0604020202020204" pitchFamily="34" charset="0"/>
              </a:rPr>
              <a:t>setOnClickListener</a:t>
            </a:r>
            <a:r>
              <a:rPr lang="en-US" altLang="ko-KR" sz="2400">
                <a:latin typeface="Arial" panose="020B0604020202020204" pitchFamily="34" charset="0"/>
              </a:rPr>
              <a:t>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    </a:t>
            </a:r>
            <a:r>
              <a:rPr lang="en-US" altLang="ko-KR" sz="1600">
                <a:latin typeface="Arial" panose="020B0604020202020204" pitchFamily="34" charset="0"/>
              </a:rPr>
              <a:t>Toast.makeText(this, "Button was clicked!", Toast.LENGTH_SHORT).show()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C2CBE-4E0F-4C08-A16C-3166C8C19E4C}"/>
              </a:ext>
            </a:extLst>
          </p:cNvPr>
          <p:cNvSpPr txBox="1"/>
          <p:nvPr/>
        </p:nvSpPr>
        <p:spPr>
          <a:xfrm>
            <a:off x="361214" y="34129"/>
            <a:ext cx="5147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setOnClickListener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메서드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78A25-04E1-4E2C-AA5D-9AA885AE7327}"/>
              </a:ext>
            </a:extLst>
          </p:cNvPr>
          <p:cNvSpPr txBox="1"/>
          <p:nvPr/>
        </p:nvSpPr>
        <p:spPr>
          <a:xfrm>
            <a:off x="1129937" y="4104985"/>
            <a:ext cx="7416824" cy="115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1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6522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setOnClickListener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메서드의 원형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45674" y="2060848"/>
            <a:ext cx="8252652" cy="33239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button.setOnClickListener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 i="1">
                <a:solidFill>
                  <a:srgbClr val="00B050"/>
                </a:solidFill>
                <a:latin typeface="Arial" panose="020B0604020202020204" pitchFamily="34" charset="0"/>
              </a:rPr>
              <a:t>    // </a:t>
            </a:r>
            <a:r>
              <a:rPr lang="ko-KR" altLang="en-US" sz="1800" b="1" i="1">
                <a:solidFill>
                  <a:srgbClr val="00B050"/>
                </a:solidFill>
                <a:latin typeface="Arial" panose="020B0604020202020204" pitchFamily="34" charset="0"/>
              </a:rPr>
              <a:t>버튼이 눌렸을 때 작동할 코드</a:t>
            </a:r>
            <a:endParaRPr lang="en-US" altLang="ko-KR" sz="18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setOnClickListener (</a:t>
            </a:r>
            <a:r>
              <a:rPr lang="en-US" altLang="ko-KR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View.OnClickListener l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OnClickListener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void onClick(</a:t>
            </a:r>
            <a:r>
              <a:rPr lang="en-US" altLang="ko-KR" sz="24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v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 선언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946338"/>
            <a:ext cx="8152378" cy="1530676"/>
            <a:chOff x="467544" y="980727"/>
            <a:chExt cx="8152378" cy="153067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5306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15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선언 형식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fun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함수명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매개변수명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):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반환타입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반환타입 생략시 자동으로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Unit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타입 적용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376264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함수 선언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: fun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67544" y="2636912"/>
            <a:ext cx="8147620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sum: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add(10, 20)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println(“sum: $sum”)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44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7156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SAM(Single Abstract Method)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변환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361214" y="1587569"/>
            <a:ext cx="8252652" cy="26161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람다식 사용전</a:t>
            </a:r>
            <a:endParaRPr lang="en-US" altLang="ko-KR" sz="2000" b="1" i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button.setOnClickListener(</a:t>
            </a:r>
            <a:r>
              <a:rPr lang="en-US" altLang="ko-KR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: OnClickListener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override fun onClick(view: View)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doSomething()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2EB44A-65DE-45A1-B989-EB9AF3D49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14" y="4683913"/>
            <a:ext cx="8252652" cy="15081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람다식 사용</a:t>
            </a:r>
            <a:endParaRPr lang="en-US" altLang="ko-KR" sz="2000" b="1" i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button.setOnClickListener( </a:t>
            </a:r>
            <a:r>
              <a:rPr lang="en-US" altLang="ko-KR" sz="24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view → dosomething() } </a:t>
            </a: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button.setOnClickListener() </a:t>
            </a:r>
            <a:r>
              <a:rPr lang="en-US" altLang="ko-KR" sz="24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dosomething() }</a:t>
            </a:r>
            <a:endParaRPr lang="en-US" altLang="ko-KR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button.setOnClickListener </a:t>
            </a:r>
            <a:r>
              <a:rPr lang="en-US" altLang="ko-KR" sz="24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dosomething() }</a:t>
            </a:r>
            <a:endParaRPr lang="en-US" altLang="ko-KR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2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441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SAM 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변환의 조건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3ACFD8E-E0F2-4523-9A5E-BE2A09D9FCB5}"/>
              </a:ext>
            </a:extLst>
          </p:cNvPr>
          <p:cNvGrpSpPr/>
          <p:nvPr/>
        </p:nvGrpSpPr>
        <p:grpSpPr>
          <a:xfrm>
            <a:off x="395536" y="1268760"/>
            <a:ext cx="8152378" cy="1494769"/>
            <a:chOff x="467544" y="980727"/>
            <a:chExt cx="8152378" cy="14947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B7D7CC-9888-46AB-BDE6-C9765B67B3AA}"/>
                </a:ext>
              </a:extLst>
            </p:cNvPr>
            <p:cNvSpPr/>
            <p:nvPr/>
          </p:nvSpPr>
          <p:spPr>
            <a:xfrm>
              <a:off x="467544" y="980728"/>
              <a:ext cx="8152378" cy="14947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코틀린 인터페이스가 아닌 자바 인터페이스여야 할 것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내에는 딱 한 개의 추상 메서드만 존재할 것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6843F82-9E8A-4942-81F0-DBB3EC4CA979}"/>
                </a:ext>
              </a:extLst>
            </p:cNvPr>
            <p:cNvSpPr/>
            <p:nvPr/>
          </p:nvSpPr>
          <p:spPr>
            <a:xfrm>
              <a:off x="467544" y="980727"/>
              <a:ext cx="216024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SAM 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변환의 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2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가지 조건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28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간단한 함수 선언</a:t>
            </a:r>
          </a:p>
        </p:txBody>
      </p:sp>
      <p:sp>
        <p:nvSpPr>
          <p:cNvPr id="15" name="Rectangle 1"/>
          <p:cNvSpPr txBox="1">
            <a:spLocks noChangeArrowheads="1"/>
          </p:cNvSpPr>
          <p:nvPr/>
        </p:nvSpPr>
        <p:spPr bwMode="auto">
          <a:xfrm>
            <a:off x="467544" y="1412776"/>
            <a:ext cx="8147620" cy="427809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일반적 함수 선언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중괄호를 생략한 함수 선언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=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400" i="1">
                <a:solidFill>
                  <a:srgbClr val="00B050"/>
                </a:solidFill>
                <a:latin typeface="Arial" panose="020B0604020202020204" pitchFamily="34" charset="0"/>
              </a:rPr>
              <a:t>중괄호와 반환 타입을 생략한 함수 선언</a:t>
            </a:r>
            <a:endParaRPr lang="en-US" altLang="ko-KR" sz="24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 = op1+op2</a:t>
            </a:r>
          </a:p>
        </p:txBody>
      </p:sp>
    </p:spTree>
    <p:extLst>
      <p:ext uri="{BB962C8B-B14F-4D97-AF65-F5344CB8AC3E}">
        <p14:creationId xmlns:p14="http://schemas.microsoft.com/office/powerpoint/2010/main" val="418337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함수의 매개변수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67544" y="764704"/>
            <a:ext cx="8152378" cy="2019015"/>
            <a:chOff x="467544" y="980727"/>
            <a:chExt cx="8152378" cy="201901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2019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매개변수에는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var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 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 사용 금지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매개변수는 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val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자동으로 적용됨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함수에서 매개변숫값을 변경할 수 없음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1512168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매개변수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72302" y="2846542"/>
            <a:ext cx="8147620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inc(a: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a++		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오류</a:t>
            </a:r>
            <a:r>
              <a:rPr lang="en-US" altLang="ko-KR" sz="2800" i="1">
                <a:solidFill>
                  <a:srgbClr val="FF0000"/>
                </a:solidFill>
                <a:latin typeface="Arial" panose="020B0604020202020204" pitchFamily="34" charset="0"/>
              </a:rPr>
              <a:t>: val </a:t>
            </a:r>
            <a:r>
              <a:rPr lang="ko-KR" altLang="en-US" sz="2800" i="1">
                <a:solidFill>
                  <a:srgbClr val="FF0000"/>
                </a:solidFill>
                <a:latin typeface="Arial" panose="020B0604020202020204" pitchFamily="34" charset="0"/>
              </a:rPr>
              <a:t>타입의 변숫값 변경</a:t>
            </a:r>
            <a:endParaRPr lang="en-US" altLang="ko-KR" sz="2800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a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temp: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temp = inc(10)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println(“temp: $temp”)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87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매개변수의 기본값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764704"/>
            <a:ext cx="8152378" cy="1401410"/>
            <a:chOff x="467544" y="980727"/>
            <a:chExt cx="8152378" cy="14014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401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매개변수에 기본값 사용 가능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매개변수를 전달하지 않으면 기본값을 사용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16024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매개변수의 기본값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67544" y="2293286"/>
            <a:ext cx="8147620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 = </a:t>
            </a:r>
            <a:r>
              <a:rPr lang="en-US" altLang="ko-KR" sz="2800" b="1">
                <a:solidFill>
                  <a:srgbClr val="00B0F0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2800">
                <a:latin typeface="Arial" panose="020B0604020202020204" pitchFamily="34" charset="0"/>
              </a:rPr>
              <a:t>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sum: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add(5)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println(“sum: $sum”)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15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출력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add(5, 20)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println(“sum: $sum”)	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25 </a:t>
            </a:r>
            <a:r>
              <a:rPr lang="ko-KR" altLang="en-US" sz="2800" i="1">
                <a:solidFill>
                  <a:srgbClr val="00B050"/>
                </a:solidFill>
                <a:latin typeface="Arial" panose="020B0604020202020204" pitchFamily="34" charset="0"/>
              </a:rPr>
              <a:t>출력</a:t>
            </a:r>
            <a:endParaRPr lang="en-US" altLang="ko-KR" sz="2800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명명된 매개변수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764704"/>
            <a:ext cx="8152378" cy="1401410"/>
            <a:chOff x="467544" y="980727"/>
            <a:chExt cx="8152378" cy="14014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401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호출시 매개변수 이름을 명시하여 호출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매개변수의 순서와 상관없음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16024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명명된 매개변수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67544" y="2724174"/>
            <a:ext cx="8147620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add(op1: Int, op2: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return op1+op2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main()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var sum: Int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	sum = add(10, 20)    </a:t>
            </a:r>
            <a:r>
              <a:rPr lang="en-US" altLang="ko-KR" sz="2800" i="1">
                <a:solidFill>
                  <a:srgbClr val="00B050"/>
                </a:solidFill>
                <a:latin typeface="Arial" panose="020B0604020202020204" pitchFamily="34" charset="0"/>
              </a:rPr>
              <a:t>// op1 = 10, opt2 = 20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 sum = add(</a:t>
            </a:r>
            <a:r>
              <a:rPr lang="en-US" altLang="ko-KR" sz="2800" b="1">
                <a:latin typeface="Arial" panose="020B0604020202020204" pitchFamily="34" charset="0"/>
              </a:rPr>
              <a:t>op2 = 10, opt1 = 20</a:t>
            </a:r>
            <a:r>
              <a:rPr lang="en-US" altLang="ko-KR" sz="2800">
                <a:latin typeface="Arial" panose="020B0604020202020204" pitchFamily="34" charset="0"/>
              </a:rPr>
              <a:t>)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순수 함수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67544" y="988412"/>
            <a:ext cx="8152378" cy="1864101"/>
            <a:chOff x="467544" y="980727"/>
            <a:chExt cx="8152378" cy="186410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86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입력값에 대해 예측 가능한 결과 반환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함수의 내부가 함수 외부와 독립적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외부 환경으로 인해 함수 내부가 영향을 받지 않음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16024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순수 함수의 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3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가지 조건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72302" y="3284984"/>
            <a:ext cx="8147620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add(x: Int, y: Int)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 sum = x + y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println("</a:t>
            </a:r>
            <a:r>
              <a:rPr lang="ko-KR" altLang="en-US" sz="2800">
                <a:latin typeface="Arial" panose="020B0604020202020204" pitchFamily="34" charset="0"/>
              </a:rPr>
              <a:t>두 수의 합은 </a:t>
            </a:r>
            <a:r>
              <a:rPr lang="en-US" altLang="ko-KR" sz="2800">
                <a:latin typeface="Arial" panose="020B0604020202020204" pitchFamily="34" charset="0"/>
              </a:rPr>
              <a:t>$sum </a:t>
            </a:r>
            <a:r>
              <a:rPr lang="ko-KR" altLang="en-US" sz="2800">
                <a:latin typeface="Arial" panose="020B0604020202020204" pitchFamily="34" charset="0"/>
              </a:rPr>
              <a:t>입니다</a:t>
            </a:r>
            <a:r>
              <a:rPr lang="en-US" altLang="ko-KR" sz="2800">
                <a:latin typeface="Arial" panose="020B0604020202020204" pitchFamily="34" charset="0"/>
              </a:rPr>
              <a:t>.")         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68207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34094-C37F-4802-8A2D-9D9E76B6C3A8}"/>
              </a:ext>
            </a:extLst>
          </p:cNvPr>
          <p:cNvSpPr txBox="1"/>
          <p:nvPr/>
        </p:nvSpPr>
        <p:spPr>
          <a:xfrm>
            <a:off x="361214" y="34129"/>
            <a:ext cx="3900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순수 함수가 아닌 예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8B38C9-86B0-47D6-AC9C-095A77FA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90" y="1485365"/>
            <a:ext cx="8147620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add(x: Int, y: Int)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var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input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=</a:t>
            </a:r>
            <a:r>
              <a:rPr lang="ko-KR" altLang="en-US" sz="2800">
                <a:latin typeface="Arial" panose="020B0604020202020204" pitchFamily="34" charset="0"/>
              </a:rPr>
              <a:t> </a:t>
            </a:r>
            <a:r>
              <a:rPr lang="en-US" altLang="ko-KR" sz="2800">
                <a:latin typeface="Arial" panose="020B0604020202020204" pitchFamily="34" charset="0"/>
              </a:rPr>
              <a:t>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input = readln()!!.toInt()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   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덧셈 연산이 외부 입력값에 의해 영향을 받음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if (input &gt; 10) 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return x + y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else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    return 0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042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214" y="34129"/>
            <a:ext cx="3352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람다식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(</a:t>
            </a:r>
            <a:r>
              <a:rPr lang="ko-KR" altLang="en-US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람다함수</a:t>
            </a:r>
            <a:r>
              <a:rPr lang="en-US" altLang="ko-KR" sz="32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코어 고딕 E 9 Black" panose="020B0A03030302020204" pitchFamily="34" charset="-127"/>
                <a:ea typeface="코어 고딕 E 9 Black" panose="020B0A03030302020204" pitchFamily="34" charset="-127"/>
                <a:cs typeface="Arial" pitchFamily="34" charset="0"/>
              </a:rPr>
              <a:t>)</a:t>
            </a:r>
            <a:endParaRPr lang="ko-KR" altLang="en-US" sz="3200" b="1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코어 고딕 E 9 Black" panose="020B0A03030302020204" pitchFamily="34" charset="-127"/>
              <a:ea typeface="코어 고딕 E 9 Black" panose="020B0A03030302020204" pitchFamily="34" charset="-127"/>
              <a:cs typeface="Arial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67544" y="988412"/>
            <a:ext cx="8152378" cy="1864101"/>
            <a:chOff x="467544" y="980727"/>
            <a:chExt cx="8152378" cy="186410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CC1D01-69FE-4B36-955B-FF7B90D72B24}"/>
                </a:ext>
              </a:extLst>
            </p:cNvPr>
            <p:cNvSpPr/>
            <p:nvPr/>
          </p:nvSpPr>
          <p:spPr>
            <a:xfrm>
              <a:off x="467544" y="980728"/>
              <a:ext cx="8152378" cy="1864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tabLst>
                  <a:tab pos="355600" algn="l"/>
                </a:tabLst>
                <a:defRPr/>
              </a:pPr>
              <a:endParaRPr lang="en-US" altLang="ko-KR" sz="800" b="1" spc="-150">
                <a:ln>
                  <a:solidFill>
                    <a:schemeClr val="tx1">
                      <a:lumMod val="85000"/>
                      <a:lumOff val="15000"/>
                      <a:alpha val="3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indent="177800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tabLst>
                  <a:tab pos="355600" algn="l"/>
                </a:tabLst>
                <a:defRPr/>
              </a:pPr>
              <a:endParaRPr lang="en-US" altLang="ko-KR" sz="1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'fun'</a:t>
              </a: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키워드가 필요없고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함수이름이 필요없으며</a:t>
              </a:r>
              <a:r>
                <a:rPr lang="en-US" altLang="ko-KR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marL="457200" indent="-457200">
                <a:spcBef>
                  <a:spcPct val="0"/>
                </a:spcBef>
                <a:buAutoNum type="arabicPeriod"/>
                <a:tabLst>
                  <a:tab pos="355600" algn="l"/>
                </a:tabLst>
                <a:defRPr/>
              </a:pPr>
              <a:r>
                <a:rPr lang="ko-KR" altLang="en-US" sz="2400" b="1" spc="-100">
                  <a:ln>
                    <a:solidFill>
                      <a:srgbClr val="0070C0">
                        <a:alpha val="30000"/>
                      </a:srgbClr>
                    </a:solidFill>
                  </a:ln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중괄호 안에 매개변수와 함수 본체만을 가진 함수</a:t>
              </a:r>
              <a:endParaRPr lang="en-US" altLang="ko-KR" sz="2400" b="1" spc="-100">
                <a:ln>
                  <a:solidFill>
                    <a:srgbClr val="0070C0">
                      <a:alpha val="30000"/>
                    </a:srgb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A9474A-FB61-41E0-8BEE-E4D3D8C4EADE}"/>
                </a:ext>
              </a:extLst>
            </p:cNvPr>
            <p:cNvSpPr/>
            <p:nvPr/>
          </p:nvSpPr>
          <p:spPr>
            <a:xfrm>
              <a:off x="467544" y="980727"/>
              <a:ext cx="2520280" cy="322421"/>
            </a:xfrm>
            <a:prstGeom prst="rect">
              <a:avLst/>
            </a:prstGeom>
            <a:solidFill>
              <a:srgbClr val="2C5D98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람다식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(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람다함수</a:t>
              </a:r>
              <a:r>
                <a:rPr lang="en-US" altLang="ko-KR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)</a:t>
              </a:r>
              <a:r>
                <a:rPr lang="ko-KR" altLang="en-US" sz="1600" b="1" spc="-15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코어 고딕 E 6 Bold" panose="020B0703030302020204" pitchFamily="34" charset="-127"/>
                  <a:ea typeface="코어 고딕 E 6 Bold" panose="020B0703030302020204" pitchFamily="34" charset="-127"/>
                </a:rPr>
                <a:t>의 조건</a:t>
              </a:r>
              <a:endParaRPr lang="ko-KR" altLang="en-US" sz="1400" b="1" spc="-15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코어 고딕 E 6 Bold" panose="020B0703030302020204" pitchFamily="34" charset="-127"/>
                <a:ea typeface="코어 고딕 E 6 Bold" panose="020B0703030302020204" pitchFamily="34" charset="-127"/>
              </a:endParaRPr>
            </a:p>
          </p:txBody>
        </p:sp>
      </p:grpSp>
      <p:sp>
        <p:nvSpPr>
          <p:cNvPr id="19" name="Rectangle 1"/>
          <p:cNvSpPr txBox="1">
            <a:spLocks noChangeArrowheads="1"/>
          </p:cNvSpPr>
          <p:nvPr/>
        </p:nvSpPr>
        <p:spPr bwMode="auto">
          <a:xfrm>
            <a:off x="477270" y="3275111"/>
            <a:ext cx="8147620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: {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매개변수 리스트 →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함수본체 </a:t>
            </a: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{ a:Int, b:Int </a:t>
            </a:r>
            <a:r>
              <a:rPr lang="ko-KR" altLang="en-US" sz="2800">
                <a:latin typeface="Arial" panose="020B0604020202020204" pitchFamily="34" charset="0"/>
              </a:rPr>
              <a:t>→</a:t>
            </a:r>
            <a:r>
              <a:rPr lang="en-US" altLang="ko-KR" sz="2800">
                <a:latin typeface="Arial" panose="020B0604020202020204" pitchFamily="34" charset="0"/>
              </a:rPr>
              <a:t> a+b }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280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rgbClr val="00B050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2000" b="1" i="1">
                <a:solidFill>
                  <a:srgbClr val="00B050"/>
                </a:solidFill>
                <a:latin typeface="Arial" panose="020B0604020202020204" pitchFamily="34" charset="0"/>
              </a:rPr>
              <a:t>람다식의 일반 함수 형태</a:t>
            </a:r>
            <a:endParaRPr lang="en-US" altLang="ko-KR" sz="2000" b="1" i="1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fun sum(a: Int, b: Int): Int {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    return a+b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80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0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1293</Words>
  <Application>Microsoft Office PowerPoint</Application>
  <PresentationFormat>화면 슬라이드 쇼(4:3)</PresentationFormat>
  <Paragraphs>232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코어 고딕 E 6 Bold</vt:lpstr>
      <vt:lpstr>코어 고딕 E 9 Black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위드웹</dc:creator>
  <cp:lastModifiedBy>Sangil Choi</cp:lastModifiedBy>
  <cp:revision>514</cp:revision>
  <dcterms:created xsi:type="dcterms:W3CDTF">2013-03-13T02:07:51Z</dcterms:created>
  <dcterms:modified xsi:type="dcterms:W3CDTF">2023-10-15T08:04:32Z</dcterms:modified>
</cp:coreProperties>
</file>