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49" r:id="rId3"/>
    <p:sldId id="353" r:id="rId4"/>
    <p:sldId id="350" r:id="rId5"/>
    <p:sldId id="351" r:id="rId6"/>
    <p:sldId id="352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7DC5"/>
    <a:srgbClr val="5F5F5F"/>
    <a:srgbClr val="769535"/>
    <a:srgbClr val="2787A0"/>
    <a:srgbClr val="2C5D98"/>
    <a:srgbClr val="1D6579"/>
    <a:srgbClr val="1F41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36" autoAdjust="0"/>
    <p:restoredTop sz="96400" autoAdjust="0"/>
  </p:normalViewPr>
  <p:slideViewPr>
    <p:cSldViewPr>
      <p:cViewPr varScale="1">
        <p:scale>
          <a:sx n="117" d="100"/>
          <a:sy n="117" d="100"/>
        </p:scale>
        <p:origin x="133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16B08-DB7C-4AF2-A556-79E80A6CE81E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0D320-083E-4ACF-8139-F55D22F0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19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17C-9C0F-4C93-BF61-942341A00EED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370C-5503-4F3F-8B58-25BA57B33F8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3" descr="C:\Users\위드웹\Desktop\nn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17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"/>
            <a:ext cx="9143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17C-9C0F-4C93-BF61-942341A00EED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370C-5503-4F3F-8B58-25BA57B3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9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17C-9C0F-4C93-BF61-942341A00EED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370C-5503-4F3F-8B58-25BA57B3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80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AB17C-9C0F-4C93-BF61-942341A00EED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3370C-5503-4F3F-8B58-25BA57B3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3961" y="1945707"/>
            <a:ext cx="74622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7. </a:t>
            </a:r>
            <a:r>
              <a:rPr lang="ko-KR" altLang="en-US" sz="4400" b="1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함수와 함수형 프로그래밍</a:t>
            </a:r>
          </a:p>
        </p:txBody>
      </p:sp>
      <p:pic>
        <p:nvPicPr>
          <p:cNvPr id="5" name="Picture 4" descr="C:\Users\위드웹\Desktop\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2" y="2761456"/>
            <a:ext cx="3011488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위드웹\Desktop\gg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68" y="1844824"/>
            <a:ext cx="847725" cy="134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위드웹\Desktop\gewga.png"/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7723"/>
          <a:stretch/>
        </p:blipFill>
        <p:spPr bwMode="auto">
          <a:xfrm>
            <a:off x="5867335" y="3476752"/>
            <a:ext cx="1102574" cy="32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위드웹\Desktop\gewga.png"/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53429"/>
          <a:stretch/>
        </p:blipFill>
        <p:spPr bwMode="auto">
          <a:xfrm rot="10800000">
            <a:off x="-2057" y="0"/>
            <a:ext cx="1102574" cy="245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841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람다식의 호출</a:t>
            </a:r>
          </a:p>
        </p:txBody>
      </p:sp>
      <p:sp>
        <p:nvSpPr>
          <p:cNvPr id="19" name="Rectangle 1"/>
          <p:cNvSpPr txBox="1">
            <a:spLocks noChangeArrowheads="1"/>
          </p:cNvSpPr>
          <p:nvPr/>
        </p:nvSpPr>
        <p:spPr bwMode="auto">
          <a:xfrm>
            <a:off x="498190" y="2428726"/>
            <a:ext cx="8147620" cy="200054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000" b="1" i="1">
                <a:solidFill>
                  <a:srgbClr val="00B050"/>
                </a:solidFill>
                <a:latin typeface="Arial" panose="020B0604020202020204" pitchFamily="34" charset="0"/>
              </a:rPr>
              <a:t>람다식 선언</a:t>
            </a:r>
            <a:endParaRPr lang="en-US" altLang="ko-KR" sz="20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var sum = { a: Int, b: Int </a:t>
            </a:r>
            <a:r>
              <a:rPr lang="ko-KR" altLang="en-US" sz="2800">
                <a:latin typeface="Arial" panose="020B0604020202020204" pitchFamily="34" charset="0"/>
              </a:rPr>
              <a:t>→ </a:t>
            </a:r>
            <a:r>
              <a:rPr lang="en-US" altLang="ko-KR" sz="2800">
                <a:latin typeface="Arial" panose="020B0604020202020204" pitchFamily="34" charset="0"/>
              </a:rPr>
              <a:t>a + b 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8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000" b="1" i="1">
                <a:solidFill>
                  <a:srgbClr val="00B050"/>
                </a:solidFill>
                <a:latin typeface="Arial" panose="020B0604020202020204" pitchFamily="34" charset="0"/>
              </a:rPr>
              <a:t>람다식 호출</a:t>
            </a:r>
            <a:endParaRPr lang="en-US" altLang="ko-KR" sz="20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var result = sum(5, 7) </a:t>
            </a:r>
          </a:p>
        </p:txBody>
      </p:sp>
    </p:spTree>
    <p:extLst>
      <p:ext uri="{BB962C8B-B14F-4D97-AF65-F5344CB8AC3E}">
        <p14:creationId xmlns:p14="http://schemas.microsoft.com/office/powerpoint/2010/main" val="186035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4576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매개변수가 없는 람다식</a:t>
            </a:r>
          </a:p>
        </p:txBody>
      </p:sp>
      <p:sp>
        <p:nvSpPr>
          <p:cNvPr id="19" name="Rectangle 1"/>
          <p:cNvSpPr txBox="1">
            <a:spLocks noChangeArrowheads="1"/>
          </p:cNvSpPr>
          <p:nvPr/>
        </p:nvSpPr>
        <p:spPr bwMode="auto">
          <a:xfrm>
            <a:off x="354174" y="2059394"/>
            <a:ext cx="8435652" cy="273921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000" b="1" i="1">
                <a:solidFill>
                  <a:srgbClr val="00B050"/>
                </a:solidFill>
                <a:latin typeface="Arial" panose="020B0604020202020204" pitchFamily="34" charset="0"/>
              </a:rPr>
              <a:t>람다식 선언</a:t>
            </a:r>
            <a:endParaRPr lang="en-US" altLang="ko-KR" sz="20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val msg1 = { </a:t>
            </a:r>
            <a:r>
              <a:rPr lang="ko-KR" altLang="en-US" sz="2400">
                <a:latin typeface="Arial" panose="020B0604020202020204" pitchFamily="34" charset="0"/>
              </a:rPr>
              <a:t>→ </a:t>
            </a:r>
            <a:r>
              <a:rPr lang="en-US" altLang="ko-KR" sz="2400">
                <a:latin typeface="Arial" panose="020B0604020202020204" pitchFamily="34" charset="0"/>
              </a:rPr>
              <a:t>print("Lamda funtion without parameters") 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val msg2 = { print("Lamda funtion without parameters") 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8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000" b="1" i="1">
                <a:solidFill>
                  <a:srgbClr val="00B050"/>
                </a:solidFill>
                <a:latin typeface="Arial" panose="020B0604020202020204" pitchFamily="34" charset="0"/>
              </a:rPr>
              <a:t>람다식 호출</a:t>
            </a:r>
            <a:endParaRPr lang="en-US" altLang="ko-KR" sz="20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msg1()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msg2()</a:t>
            </a:r>
          </a:p>
        </p:txBody>
      </p:sp>
    </p:spTree>
    <p:extLst>
      <p:ext uri="{BB962C8B-B14F-4D97-AF65-F5344CB8AC3E}">
        <p14:creationId xmlns:p14="http://schemas.microsoft.com/office/powerpoint/2010/main" val="332465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5131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매개변수가 한 개인 람다식</a:t>
            </a:r>
          </a:p>
        </p:txBody>
      </p:sp>
      <p:sp>
        <p:nvSpPr>
          <p:cNvPr id="19" name="Rectangle 1"/>
          <p:cNvSpPr txBox="1">
            <a:spLocks noChangeArrowheads="1"/>
          </p:cNvSpPr>
          <p:nvPr/>
        </p:nvSpPr>
        <p:spPr bwMode="auto">
          <a:xfrm>
            <a:off x="354174" y="2428725"/>
            <a:ext cx="8435652" cy="200054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000" b="1" i="1">
                <a:solidFill>
                  <a:srgbClr val="00B050"/>
                </a:solidFill>
                <a:latin typeface="Arial" panose="020B0604020202020204" pitchFamily="34" charset="0"/>
              </a:rPr>
              <a:t>람다식 선언</a:t>
            </a:r>
            <a:endParaRPr lang="en-US" altLang="ko-KR" sz="20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val square = { a: Int </a:t>
            </a:r>
            <a:r>
              <a:rPr lang="ko-KR" altLang="en-US" sz="2800">
                <a:latin typeface="Arial" panose="020B0604020202020204" pitchFamily="34" charset="0"/>
              </a:rPr>
              <a:t>→ </a:t>
            </a:r>
            <a:r>
              <a:rPr lang="en-US" altLang="ko-KR" sz="2800">
                <a:latin typeface="Arial" panose="020B0604020202020204" pitchFamily="34" charset="0"/>
              </a:rPr>
              <a:t>a*a }</a:t>
            </a:r>
            <a:endParaRPr lang="en-US" altLang="ko-KR" sz="24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8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000" b="1" i="1">
                <a:solidFill>
                  <a:srgbClr val="00B050"/>
                </a:solidFill>
                <a:latin typeface="Arial" panose="020B0604020202020204" pitchFamily="34" charset="0"/>
              </a:rPr>
              <a:t>람다식 호출</a:t>
            </a:r>
            <a:endParaRPr lang="en-US" altLang="ko-KR" sz="20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square(3)</a:t>
            </a:r>
          </a:p>
        </p:txBody>
      </p:sp>
    </p:spTree>
    <p:extLst>
      <p:ext uri="{BB962C8B-B14F-4D97-AF65-F5344CB8AC3E}">
        <p14:creationId xmlns:p14="http://schemas.microsoft.com/office/powerpoint/2010/main" val="692542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5426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람다식 자료형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(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함수 자료형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)</a:t>
            </a:r>
            <a:endParaRPr lang="ko-KR" altLang="en-US" sz="3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코어 고딕 E 9 Black" panose="020B0A03030302020204" pitchFamily="34" charset="-127"/>
              <a:ea typeface="코어 고딕 E 9 Black" panose="020B0A03030302020204" pitchFamily="34" charset="-127"/>
              <a:cs typeface="Arial" pitchFamily="34" charset="0"/>
            </a:endParaRPr>
          </a:p>
        </p:txBody>
      </p:sp>
      <p:sp>
        <p:nvSpPr>
          <p:cNvPr id="19" name="Rectangle 1"/>
          <p:cNvSpPr txBox="1">
            <a:spLocks noChangeArrowheads="1"/>
          </p:cNvSpPr>
          <p:nvPr/>
        </p:nvSpPr>
        <p:spPr bwMode="auto">
          <a:xfrm>
            <a:off x="179512" y="2204864"/>
            <a:ext cx="8784976" cy="261610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000" b="1" i="1">
                <a:solidFill>
                  <a:srgbClr val="00B050"/>
                </a:solidFill>
                <a:latin typeface="Arial" panose="020B0604020202020204" pitchFamily="34" charset="0"/>
              </a:rPr>
              <a:t>람다식 자료형을 사용한 람다식 선언</a:t>
            </a:r>
            <a:endParaRPr lang="en-US" altLang="ko-KR" sz="20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000" b="1" i="1">
                <a:solidFill>
                  <a:srgbClr val="00B050"/>
                </a:solidFill>
                <a:latin typeface="Arial" panose="020B0604020202020204" pitchFamily="34" charset="0"/>
              </a:rPr>
              <a:t>람다식 자료형을 통해 매개변수와 반환값을 추론가능하면 람다식 선언부에서 매개변수의 자료형과 화살표 생략 가능</a:t>
            </a:r>
            <a:endParaRPr lang="en-US" altLang="ko-KR" sz="20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val square: </a:t>
            </a:r>
            <a:r>
              <a:rPr lang="en-US" altLang="ko-KR" sz="2800" b="1">
                <a:solidFill>
                  <a:srgbClr val="0070C0"/>
                </a:solidFill>
                <a:latin typeface="Arial" panose="020B0604020202020204" pitchFamily="34" charset="0"/>
              </a:rPr>
              <a:t>(Int)</a:t>
            </a:r>
            <a:r>
              <a:rPr lang="ko-KR" altLang="en-US" sz="2800" b="1">
                <a:solidFill>
                  <a:srgbClr val="0070C0"/>
                </a:solidFill>
                <a:latin typeface="Arial" panose="020B0604020202020204" pitchFamily="34" charset="0"/>
              </a:rPr>
              <a:t> → </a:t>
            </a:r>
            <a:r>
              <a:rPr lang="en-US" altLang="ko-KR" sz="2800" b="1">
                <a:solidFill>
                  <a:srgbClr val="0070C0"/>
                </a:solidFill>
                <a:latin typeface="Arial" panose="020B0604020202020204" pitchFamily="34" charset="0"/>
              </a:rPr>
              <a:t>Int</a:t>
            </a:r>
            <a:r>
              <a:rPr lang="en-US" altLang="ko-KR" sz="2800">
                <a:latin typeface="Arial" panose="020B0604020202020204" pitchFamily="34" charset="0"/>
              </a:rPr>
              <a:t> = { </a:t>
            </a:r>
            <a:r>
              <a:rPr lang="en-US" altLang="ko-KR" sz="2800" b="1">
                <a:solidFill>
                  <a:srgbClr val="FF0000"/>
                </a:solidFill>
                <a:latin typeface="Arial" panose="020B0604020202020204" pitchFamily="34" charset="0"/>
              </a:rPr>
              <a:t>it*it </a:t>
            </a:r>
            <a:r>
              <a:rPr lang="en-US" altLang="ko-KR" sz="2800">
                <a:latin typeface="Arial" panose="020B0604020202020204" pitchFamily="34" charset="0"/>
              </a:rPr>
              <a:t>} </a:t>
            </a:r>
            <a:r>
              <a:rPr lang="en-US" altLang="ko-KR" sz="1800" b="1" i="1">
                <a:solidFill>
                  <a:srgbClr val="C00000"/>
                </a:solidFill>
                <a:latin typeface="Arial" panose="020B0604020202020204" pitchFamily="34" charset="0"/>
              </a:rPr>
              <a:t>// it </a:t>
            </a:r>
            <a:r>
              <a:rPr lang="ko-KR" altLang="en-US" sz="1800" b="1" i="1">
                <a:solidFill>
                  <a:srgbClr val="C00000"/>
                </a:solidFill>
                <a:latin typeface="Arial" panose="020B0604020202020204" pitchFamily="34" charset="0"/>
              </a:rPr>
              <a:t>키워드를 사용한 매개변수 표현</a:t>
            </a:r>
            <a:endParaRPr lang="en-US" altLang="ko-KR" sz="2400" b="1" i="1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8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000" b="1" i="1">
                <a:solidFill>
                  <a:srgbClr val="00B050"/>
                </a:solidFill>
                <a:latin typeface="Arial" panose="020B0604020202020204" pitchFamily="34" charset="0"/>
              </a:rPr>
              <a:t>람다식 호출</a:t>
            </a:r>
            <a:endParaRPr lang="en-US" altLang="ko-KR" sz="20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square(3)</a:t>
            </a:r>
          </a:p>
        </p:txBody>
      </p:sp>
    </p:spTree>
    <p:extLst>
      <p:ext uri="{BB962C8B-B14F-4D97-AF65-F5344CB8AC3E}">
        <p14:creationId xmlns:p14="http://schemas.microsoft.com/office/powerpoint/2010/main" val="1579107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5808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매개변수가 람다식인 고차함수</a:t>
            </a:r>
          </a:p>
        </p:txBody>
      </p:sp>
      <p:sp>
        <p:nvSpPr>
          <p:cNvPr id="19" name="Rectangle 1"/>
          <p:cNvSpPr txBox="1">
            <a:spLocks noChangeArrowheads="1"/>
          </p:cNvSpPr>
          <p:nvPr/>
        </p:nvSpPr>
        <p:spPr bwMode="auto">
          <a:xfrm>
            <a:off x="179512" y="1772816"/>
            <a:ext cx="8784976" cy="415498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main()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    // </a:t>
            </a:r>
            <a:r>
              <a:rPr lang="ko-KR" altLang="en-US" sz="2000" b="1" i="1">
                <a:solidFill>
                  <a:srgbClr val="00B050"/>
                </a:solidFill>
                <a:latin typeface="Arial" panose="020B0604020202020204" pitchFamily="34" charset="0"/>
              </a:rPr>
              <a:t>람다식을 고차 함수 </a:t>
            </a: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operation</a:t>
            </a:r>
            <a:r>
              <a:rPr lang="ko-KR" altLang="en-US" sz="2000" b="1" i="1">
                <a:solidFill>
                  <a:srgbClr val="00B050"/>
                </a:solidFill>
                <a:latin typeface="Arial" panose="020B0604020202020204" pitchFamily="34" charset="0"/>
              </a:rPr>
              <a:t>의 인자로 전달</a:t>
            </a:r>
            <a:endParaRPr lang="en-US" altLang="ko-KR" sz="20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val result = operation(</a:t>
            </a:r>
            <a:r>
              <a:rPr lang="en-US" altLang="ko-KR" sz="2800" b="1" i="1">
                <a:solidFill>
                  <a:srgbClr val="0070C0"/>
                </a:solidFill>
                <a:latin typeface="Arial" panose="020B0604020202020204" pitchFamily="34" charset="0"/>
              </a:rPr>
              <a:t>{it*it}</a:t>
            </a:r>
            <a:r>
              <a:rPr lang="en-US" altLang="ko-KR" sz="2800">
                <a:latin typeface="Arial" panose="020B0604020202020204" pitchFamily="34" charset="0"/>
              </a:rPr>
              <a:t>, 5)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println("Result is $ {result}")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8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000" b="1" i="1">
                <a:solidFill>
                  <a:srgbClr val="00B050"/>
                </a:solidFill>
                <a:latin typeface="Arial" panose="020B0604020202020204" pitchFamily="34" charset="0"/>
              </a:rPr>
              <a:t>매개변수가 람다식인 고차함수 선언</a:t>
            </a:r>
            <a:endParaRPr lang="en-US" altLang="ko-KR" sz="20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operation(</a:t>
            </a:r>
            <a:r>
              <a:rPr lang="en-US" altLang="ko-KR" sz="2800" b="1" i="1">
                <a:solidFill>
                  <a:srgbClr val="0070C0"/>
                </a:solidFill>
                <a:latin typeface="Arial" panose="020B0604020202020204" pitchFamily="34" charset="0"/>
              </a:rPr>
              <a:t>op: (Int) </a:t>
            </a:r>
            <a:r>
              <a:rPr lang="ko-KR" altLang="en-US" sz="2400" b="1" i="1">
                <a:solidFill>
                  <a:srgbClr val="0070C0"/>
                </a:solidFill>
                <a:latin typeface="Arial" panose="020B0604020202020204" pitchFamily="34" charset="0"/>
              </a:rPr>
              <a:t>→ </a:t>
            </a:r>
            <a:r>
              <a:rPr lang="en-US" altLang="ko-KR" sz="2400" b="1" i="1">
                <a:solidFill>
                  <a:srgbClr val="0070C0"/>
                </a:solidFill>
                <a:latin typeface="Arial" panose="020B0604020202020204" pitchFamily="34" charset="0"/>
              </a:rPr>
              <a:t>Int</a:t>
            </a:r>
            <a:r>
              <a:rPr lang="en-US" altLang="ko-KR" sz="2400">
                <a:latin typeface="Arial" panose="020B0604020202020204" pitchFamily="34" charset="0"/>
              </a:rPr>
              <a:t>, a: Int): Int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return op(a)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9789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5397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반환값이 람다식인 고차함수</a:t>
            </a:r>
          </a:p>
        </p:txBody>
      </p:sp>
      <p:sp>
        <p:nvSpPr>
          <p:cNvPr id="19" name="Rectangle 1"/>
          <p:cNvSpPr txBox="1">
            <a:spLocks noChangeArrowheads="1"/>
          </p:cNvSpPr>
          <p:nvPr/>
        </p:nvSpPr>
        <p:spPr bwMode="auto">
          <a:xfrm>
            <a:off x="179512" y="875184"/>
            <a:ext cx="8784976" cy="576055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main() {</a:t>
            </a:r>
          </a:p>
          <a:p>
            <a:pPr marL="0" indent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val</a:t>
            </a:r>
            <a:r>
              <a:rPr lang="ko-KR" altLang="en-US" sz="2800">
                <a:latin typeface="Arial" panose="020B0604020202020204" pitchFamily="34" charset="0"/>
              </a:rPr>
              <a:t> </a:t>
            </a:r>
            <a:r>
              <a:rPr lang="en-US" altLang="ko-KR" sz="2800">
                <a:latin typeface="Arial" panose="020B0604020202020204" pitchFamily="34" charset="0"/>
              </a:rPr>
              <a:t>input</a:t>
            </a:r>
            <a:r>
              <a:rPr lang="ko-KR" altLang="en-US" sz="2800">
                <a:latin typeface="Arial" panose="020B0604020202020204" pitchFamily="34" charset="0"/>
              </a:rPr>
              <a:t> </a:t>
            </a:r>
            <a:r>
              <a:rPr lang="en-US" altLang="ko-KR" sz="2800">
                <a:latin typeface="Arial" panose="020B0604020202020204" pitchFamily="34" charset="0"/>
              </a:rPr>
              <a:t>=</a:t>
            </a:r>
            <a:r>
              <a:rPr lang="ko-KR" altLang="en-US" sz="2800">
                <a:latin typeface="Arial" panose="020B0604020202020204" pitchFamily="34" charset="0"/>
              </a:rPr>
              <a:t> </a:t>
            </a:r>
            <a:r>
              <a:rPr lang="en-US" altLang="ko-KR" sz="2800">
                <a:latin typeface="Arial" panose="020B0604020202020204" pitchFamily="34" charset="0"/>
              </a:rPr>
              <a:t>readln!!.toInt()</a:t>
            </a:r>
          </a:p>
          <a:p>
            <a:pPr marL="0" indent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val ret = calc(input)</a:t>
            </a:r>
          </a:p>
          <a:p>
            <a:pPr marL="0" indent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8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      </a:t>
            </a:r>
            <a:r>
              <a:rPr lang="en-US" altLang="ko-KR" sz="1800" b="1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1800" b="1" i="1">
                <a:solidFill>
                  <a:srgbClr val="00B050"/>
                </a:solidFill>
                <a:latin typeface="Arial" panose="020B0604020202020204" pitchFamily="34" charset="0"/>
              </a:rPr>
              <a:t>반환값으로 전달받은 람다식을 호출하여 </a:t>
            </a:r>
            <a:r>
              <a:rPr lang="en-US" altLang="ko-KR" sz="1800" b="1" i="1">
                <a:solidFill>
                  <a:srgbClr val="00B050"/>
                </a:solidFill>
                <a:latin typeface="Arial" panose="020B0604020202020204" pitchFamily="34" charset="0"/>
              </a:rPr>
              <a:t>input</a:t>
            </a:r>
            <a:r>
              <a:rPr lang="ko-KR" altLang="en-US" sz="1800" b="1" i="1">
                <a:solidFill>
                  <a:srgbClr val="00B050"/>
                </a:solidFill>
                <a:latin typeface="Arial" panose="020B0604020202020204" pitchFamily="34" charset="0"/>
              </a:rPr>
              <a:t>에 저장된 값의 절댓값 계산</a:t>
            </a:r>
            <a:endParaRPr lang="en-US" altLang="ko-KR" sz="18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println("</a:t>
            </a:r>
            <a:r>
              <a:rPr lang="ko-KR" altLang="en-US" sz="2800">
                <a:latin typeface="Arial" panose="020B0604020202020204" pitchFamily="34" charset="0"/>
              </a:rPr>
              <a:t>입력값 </a:t>
            </a:r>
            <a:r>
              <a:rPr lang="en-US" altLang="ko-KR" sz="2800">
                <a:latin typeface="Arial" panose="020B0604020202020204" pitchFamily="34" charset="0"/>
              </a:rPr>
              <a:t>$input</a:t>
            </a:r>
            <a:r>
              <a:rPr lang="ko-KR" altLang="en-US" sz="2800">
                <a:latin typeface="Arial" panose="020B0604020202020204" pitchFamily="34" charset="0"/>
              </a:rPr>
              <a:t>에 대한 절대값은 </a:t>
            </a:r>
            <a:r>
              <a:rPr lang="en-US" altLang="ko-KR" sz="2800">
                <a:latin typeface="Arial" panose="020B0604020202020204" pitchFamily="34" charset="0"/>
              </a:rPr>
              <a:t>${ ret() }")</a:t>
            </a:r>
          </a:p>
          <a:p>
            <a:pPr marL="0" indent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}</a:t>
            </a:r>
          </a:p>
          <a:p>
            <a:pPr marL="0" indent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8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000" b="1" i="1">
                <a:solidFill>
                  <a:srgbClr val="00B050"/>
                </a:solidFill>
                <a:latin typeface="Arial" panose="020B0604020202020204" pitchFamily="34" charset="0"/>
              </a:rPr>
              <a:t>반환값이 람다식인 고차 함수 선언</a:t>
            </a:r>
            <a:endParaRPr lang="en-US" altLang="ko-KR" sz="20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calc(n: Int): () </a:t>
            </a:r>
            <a:r>
              <a:rPr lang="ko-KR" altLang="en-US" sz="2400">
                <a:latin typeface="Arial" panose="020B0604020202020204" pitchFamily="34" charset="0"/>
              </a:rPr>
              <a:t>→ </a:t>
            </a:r>
            <a:r>
              <a:rPr lang="en-US" altLang="ko-KR" sz="2400">
                <a:latin typeface="Arial" panose="020B0604020202020204" pitchFamily="34" charset="0"/>
              </a:rPr>
              <a:t>Int </a:t>
            </a:r>
            <a:r>
              <a:rPr lang="en-US" altLang="ko-KR" sz="2400" b="1">
                <a:solidFill>
                  <a:srgbClr val="7030A0"/>
                </a:solidFill>
                <a:latin typeface="Arial" panose="020B0604020202020204" pitchFamily="34" charset="0"/>
              </a:rPr>
              <a:t>{</a:t>
            </a:r>
          </a:p>
          <a:p>
            <a:pPr marL="0" indent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var result: () </a:t>
            </a:r>
            <a:r>
              <a:rPr lang="ko-KR" altLang="en-US" sz="2400">
                <a:latin typeface="Arial" panose="020B0604020202020204" pitchFamily="34" charset="0"/>
              </a:rPr>
              <a:t>→</a:t>
            </a:r>
            <a:r>
              <a:rPr lang="en-US" altLang="ko-KR" sz="2400">
                <a:latin typeface="Arial" panose="020B0604020202020204" pitchFamily="34" charset="0"/>
              </a:rPr>
              <a:t> Int = { 0 }  </a:t>
            </a:r>
            <a:r>
              <a:rPr lang="en-US" altLang="ko-KR" sz="2400" b="1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400" b="1" i="1">
                <a:solidFill>
                  <a:srgbClr val="00B050"/>
                </a:solidFill>
                <a:latin typeface="Arial" panose="020B0604020202020204" pitchFamily="34" charset="0"/>
              </a:rPr>
              <a:t>람다식</a:t>
            </a:r>
            <a:endParaRPr lang="en-US" altLang="ko-KR" sz="24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4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if (n &gt; 0) result = { n }</a:t>
            </a:r>
          </a:p>
          <a:p>
            <a:pPr marL="0" indent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else result = { -1*n }</a:t>
            </a:r>
          </a:p>
          <a:p>
            <a:pPr marL="0" indent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4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return result</a:t>
            </a:r>
          </a:p>
          <a:p>
            <a:pPr marL="0" indent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>
                <a:solidFill>
                  <a:srgbClr val="7030A0"/>
                </a:solidFill>
                <a:latin typeface="Arial" panose="020B0604020202020204" pitchFamily="34" charset="0"/>
              </a:rPr>
              <a:t>}</a:t>
            </a:r>
            <a:r>
              <a:rPr lang="en-US" altLang="ko-KR" sz="2400">
                <a:latin typeface="Arial" panose="020B0604020202020204" pitchFamily="34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57187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1927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함수 선언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467544" y="946338"/>
            <a:ext cx="8152378" cy="1530676"/>
            <a:chOff x="467544" y="980727"/>
            <a:chExt cx="8152378" cy="153067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5CC1D01-69FE-4B36-955B-FF7B90D72B24}"/>
                </a:ext>
              </a:extLst>
            </p:cNvPr>
            <p:cNvSpPr/>
            <p:nvPr/>
          </p:nvSpPr>
          <p:spPr>
            <a:xfrm>
              <a:off x="467544" y="980728"/>
              <a:ext cx="8152378" cy="15306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1500" b="1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endParaRPr lang="en-US" altLang="ko-KR" sz="1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457200" indent="-4572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buAutoNum type="arabicPeriod"/>
                <a:tabLst>
                  <a:tab pos="355600" algn="l"/>
                </a:tabLst>
                <a:defRPr/>
              </a:pP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 선언 형식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fun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함수명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매개변수명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타입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):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반환타입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457200" indent="-4572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buAutoNum type="arabicPeriod"/>
                <a:tabLst>
                  <a:tab pos="355600" algn="l"/>
                </a:tabLst>
                <a:defRPr/>
              </a:pP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반환타입 생략시 자동으로 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Unit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타입 적용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EA9474A-FB61-41E0-8BEE-E4D3D8C4EADE}"/>
                </a:ext>
              </a:extLst>
            </p:cNvPr>
            <p:cNvSpPr/>
            <p:nvPr/>
          </p:nvSpPr>
          <p:spPr>
            <a:xfrm>
              <a:off x="467544" y="980727"/>
              <a:ext cx="2376264" cy="322421"/>
            </a:xfrm>
            <a:prstGeom prst="rect">
              <a:avLst/>
            </a:prstGeom>
            <a:solidFill>
              <a:srgbClr val="2C5D98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600" b="1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함수 선언</a:t>
              </a:r>
              <a:r>
                <a:rPr lang="en-US" altLang="ko-KR" sz="1600" b="1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: fun</a:t>
              </a:r>
              <a:endParaRPr lang="ko-KR" altLang="en-US" sz="1400" b="1" spc="-15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</a:endParaRPr>
            </a:p>
          </p:txBody>
        </p:sp>
      </p:grpSp>
      <p:sp>
        <p:nvSpPr>
          <p:cNvPr id="15" name="Rectangle 1"/>
          <p:cNvSpPr txBox="1">
            <a:spLocks noChangeArrowheads="1"/>
          </p:cNvSpPr>
          <p:nvPr/>
        </p:nvSpPr>
        <p:spPr bwMode="auto">
          <a:xfrm>
            <a:off x="467544" y="2636912"/>
            <a:ext cx="8147620" cy="397031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add(op1: Int, op2: Int): Int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	return op1+op2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main()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	var sum: Int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8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	sum = add(10, 20)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	println(“sum: $sum”)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844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3259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간단한 함수 선언</a:t>
            </a:r>
          </a:p>
        </p:txBody>
      </p:sp>
      <p:sp>
        <p:nvSpPr>
          <p:cNvPr id="15" name="Rectangle 1"/>
          <p:cNvSpPr txBox="1">
            <a:spLocks noChangeArrowheads="1"/>
          </p:cNvSpPr>
          <p:nvPr/>
        </p:nvSpPr>
        <p:spPr bwMode="auto">
          <a:xfrm>
            <a:off x="467544" y="1412776"/>
            <a:ext cx="8147620" cy="427809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400" i="1">
                <a:solidFill>
                  <a:srgbClr val="00B050"/>
                </a:solidFill>
                <a:latin typeface="Arial" panose="020B0604020202020204" pitchFamily="34" charset="0"/>
              </a:rPr>
              <a:t>일반적 함수 선언</a:t>
            </a:r>
            <a:endParaRPr lang="en-US" altLang="ko-KR" sz="2400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add(op1: Int, op2: Int): Int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	return op1+op2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8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400" i="1">
                <a:solidFill>
                  <a:srgbClr val="00B050"/>
                </a:solidFill>
                <a:latin typeface="Arial" panose="020B0604020202020204" pitchFamily="34" charset="0"/>
              </a:rPr>
              <a:t>중괄호를 생략한 함수 선언</a:t>
            </a:r>
            <a:endParaRPr lang="en-US" altLang="ko-KR" sz="2400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add(op1: Int, op2: Int): Int = op1+op2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8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400" i="1">
                <a:solidFill>
                  <a:srgbClr val="00B050"/>
                </a:solidFill>
                <a:latin typeface="Arial" panose="020B0604020202020204" pitchFamily="34" charset="0"/>
              </a:rPr>
              <a:t>중괄호와 반환 타입을 생략한 함수 선언</a:t>
            </a:r>
            <a:endParaRPr lang="en-US" altLang="ko-KR" sz="2400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>
                <a:latin typeface="Arial" panose="020B0604020202020204" pitchFamily="34" charset="0"/>
              </a:rPr>
              <a:t>fun add(op1: Int, op2: Int) = op1+op2</a:t>
            </a:r>
          </a:p>
        </p:txBody>
      </p:sp>
    </p:spTree>
    <p:extLst>
      <p:ext uri="{BB962C8B-B14F-4D97-AF65-F5344CB8AC3E}">
        <p14:creationId xmlns:p14="http://schemas.microsoft.com/office/powerpoint/2010/main" val="418337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3158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함수의 매개변수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467544" y="764704"/>
            <a:ext cx="8152378" cy="2019015"/>
            <a:chOff x="467544" y="980727"/>
            <a:chExt cx="8152378" cy="201901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5CC1D01-69FE-4B36-955B-FF7B90D72B24}"/>
                </a:ext>
              </a:extLst>
            </p:cNvPr>
            <p:cNvSpPr/>
            <p:nvPr/>
          </p:nvSpPr>
          <p:spPr>
            <a:xfrm>
              <a:off x="467544" y="980728"/>
              <a:ext cx="8152378" cy="20190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800" b="1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endParaRPr lang="en-US" altLang="ko-KR" sz="1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457200" indent="-4572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buAutoNum type="arabicPeriod"/>
                <a:tabLst>
                  <a:tab pos="355600" algn="l"/>
                </a:tabLst>
                <a:defRPr/>
              </a:pP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매개변수에는 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var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 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val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키워드 사용 금지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457200" indent="-4572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buAutoNum type="arabicPeriod"/>
                <a:tabLst>
                  <a:tab pos="355600" algn="l"/>
                </a:tabLst>
                <a:defRPr/>
              </a:pP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매개변수는 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val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자동으로 적용됨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457200" indent="-4572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buAutoNum type="arabicPeriod"/>
                <a:tabLst>
                  <a:tab pos="355600" algn="l"/>
                </a:tabLst>
                <a:defRPr/>
              </a:pP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함수에서 매개변숫값을 변경할 수 없음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EA9474A-FB61-41E0-8BEE-E4D3D8C4EADE}"/>
                </a:ext>
              </a:extLst>
            </p:cNvPr>
            <p:cNvSpPr/>
            <p:nvPr/>
          </p:nvSpPr>
          <p:spPr>
            <a:xfrm>
              <a:off x="467544" y="980727"/>
              <a:ext cx="1512168" cy="322421"/>
            </a:xfrm>
            <a:prstGeom prst="rect">
              <a:avLst/>
            </a:prstGeom>
            <a:solidFill>
              <a:srgbClr val="2C5D98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600" b="1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매개변수</a:t>
              </a:r>
              <a:endParaRPr lang="ko-KR" altLang="en-US" sz="1400" b="1" spc="-15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</a:endParaRPr>
            </a:p>
          </p:txBody>
        </p:sp>
      </p:grp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472302" y="2846542"/>
            <a:ext cx="8147620" cy="397031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inc(a: Int): Int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	a++		</a:t>
            </a:r>
            <a:r>
              <a:rPr lang="en-US" altLang="ko-KR" sz="2800" i="1">
                <a:solidFill>
                  <a:srgbClr val="FF000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오류</a:t>
            </a:r>
            <a:r>
              <a:rPr lang="en-US" altLang="ko-KR" sz="2800" i="1">
                <a:solidFill>
                  <a:srgbClr val="FF0000"/>
                </a:solidFill>
                <a:latin typeface="Arial" panose="020B0604020202020204" pitchFamily="34" charset="0"/>
              </a:rPr>
              <a:t>: val </a:t>
            </a:r>
            <a:r>
              <a:rPr lang="ko-KR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타입의 변숫값 변경</a:t>
            </a:r>
            <a:endParaRPr lang="en-US" altLang="ko-KR" sz="2800" i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	return a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main()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	var temp: Int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	temp = inc(10)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	println(“temp: $temp”)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087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3568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매개변수의 기본값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467544" y="764704"/>
            <a:ext cx="8152378" cy="1401410"/>
            <a:chOff x="467544" y="980727"/>
            <a:chExt cx="8152378" cy="140141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5CC1D01-69FE-4B36-955B-FF7B90D72B24}"/>
                </a:ext>
              </a:extLst>
            </p:cNvPr>
            <p:cNvSpPr/>
            <p:nvPr/>
          </p:nvSpPr>
          <p:spPr>
            <a:xfrm>
              <a:off x="467544" y="980728"/>
              <a:ext cx="8152378" cy="14014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800" b="1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endParaRPr lang="en-US" altLang="ko-KR" sz="1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457200" indent="-4572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buAutoNum type="arabicPeriod"/>
                <a:tabLst>
                  <a:tab pos="355600" algn="l"/>
                </a:tabLst>
                <a:defRPr/>
              </a:pP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함수의 매개변수에 기본값 사용 가능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457200" indent="-4572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buAutoNum type="arabicPeriod"/>
                <a:tabLst>
                  <a:tab pos="355600" algn="l"/>
                </a:tabLst>
                <a:defRPr/>
              </a:pP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매개변수를 전달하지 않으면 기본값을 사용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A9474A-FB61-41E0-8BEE-E4D3D8C4EADE}"/>
                </a:ext>
              </a:extLst>
            </p:cNvPr>
            <p:cNvSpPr/>
            <p:nvPr/>
          </p:nvSpPr>
          <p:spPr>
            <a:xfrm>
              <a:off x="467544" y="980727"/>
              <a:ext cx="2160240" cy="322421"/>
            </a:xfrm>
            <a:prstGeom prst="rect">
              <a:avLst/>
            </a:prstGeom>
            <a:solidFill>
              <a:srgbClr val="2C5D98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600" b="1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매개변수의 기본값</a:t>
              </a:r>
              <a:endParaRPr lang="ko-KR" altLang="en-US" sz="1400" b="1" spc="-15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</a:endParaRPr>
            </a:p>
          </p:txBody>
        </p:sp>
      </p:grpSp>
      <p:sp>
        <p:nvSpPr>
          <p:cNvPr id="19" name="Rectangle 1"/>
          <p:cNvSpPr txBox="1">
            <a:spLocks noChangeArrowheads="1"/>
          </p:cNvSpPr>
          <p:nvPr/>
        </p:nvSpPr>
        <p:spPr bwMode="auto">
          <a:xfrm>
            <a:off x="467544" y="2293286"/>
            <a:ext cx="8147620" cy="440120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add(op1: Int, op2: Int = </a:t>
            </a:r>
            <a:r>
              <a:rPr lang="en-US" altLang="ko-KR" sz="2800" b="1">
                <a:solidFill>
                  <a:srgbClr val="00B0F0"/>
                </a:solidFill>
                <a:latin typeface="Arial" panose="020B0604020202020204" pitchFamily="34" charset="0"/>
              </a:rPr>
              <a:t>10</a:t>
            </a:r>
            <a:r>
              <a:rPr lang="en-US" altLang="ko-KR" sz="2800">
                <a:latin typeface="Arial" panose="020B0604020202020204" pitchFamily="34" charset="0"/>
              </a:rPr>
              <a:t>): Int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	return op1+op2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main()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	var sum: Int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	sum = add(5)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	println(“sum: $sum”)	</a:t>
            </a:r>
            <a:r>
              <a:rPr lang="en-US" altLang="ko-KR" sz="2800" i="1">
                <a:solidFill>
                  <a:srgbClr val="00B050"/>
                </a:solidFill>
                <a:latin typeface="Arial" panose="020B0604020202020204" pitchFamily="34" charset="0"/>
              </a:rPr>
              <a:t>// 15 </a:t>
            </a:r>
            <a:r>
              <a:rPr lang="ko-KR" altLang="en-US" sz="2800" i="1">
                <a:solidFill>
                  <a:srgbClr val="00B050"/>
                </a:solidFill>
                <a:latin typeface="Arial" panose="020B0604020202020204" pitchFamily="34" charset="0"/>
              </a:rPr>
              <a:t>출력</a:t>
            </a:r>
            <a:endParaRPr lang="en-US" altLang="ko-KR" sz="2800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	sum = add(5, 20)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	println(“sum: $sum”)	</a:t>
            </a:r>
            <a:r>
              <a:rPr lang="en-US" altLang="ko-KR" sz="2800" i="1">
                <a:solidFill>
                  <a:srgbClr val="00B050"/>
                </a:solidFill>
                <a:latin typeface="Arial" panose="020B0604020202020204" pitchFamily="34" charset="0"/>
              </a:rPr>
              <a:t>// 25 </a:t>
            </a:r>
            <a:r>
              <a:rPr lang="ko-KR" altLang="en-US" sz="2800" i="1">
                <a:solidFill>
                  <a:srgbClr val="00B050"/>
                </a:solidFill>
                <a:latin typeface="Arial" panose="020B0604020202020204" pitchFamily="34" charset="0"/>
              </a:rPr>
              <a:t>출력</a:t>
            </a:r>
            <a:endParaRPr lang="en-US" altLang="ko-KR" sz="2800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18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3158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명명된 매개변수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467544" y="764704"/>
            <a:ext cx="8152378" cy="1401410"/>
            <a:chOff x="467544" y="980727"/>
            <a:chExt cx="8152378" cy="140141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5CC1D01-69FE-4B36-955B-FF7B90D72B24}"/>
                </a:ext>
              </a:extLst>
            </p:cNvPr>
            <p:cNvSpPr/>
            <p:nvPr/>
          </p:nvSpPr>
          <p:spPr>
            <a:xfrm>
              <a:off x="467544" y="980728"/>
              <a:ext cx="8152378" cy="14014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800" b="1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endParaRPr lang="en-US" altLang="ko-KR" sz="1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457200" indent="-4572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buAutoNum type="arabicPeriod"/>
                <a:tabLst>
                  <a:tab pos="355600" algn="l"/>
                </a:tabLst>
                <a:defRPr/>
              </a:pP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 호출시 매개변수 이름을 명시하여 호출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457200" indent="-4572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buAutoNum type="arabicPeriod"/>
                <a:tabLst>
                  <a:tab pos="355600" algn="l"/>
                </a:tabLst>
                <a:defRPr/>
              </a:pP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매개변수의 순서와 상관없음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A9474A-FB61-41E0-8BEE-E4D3D8C4EADE}"/>
                </a:ext>
              </a:extLst>
            </p:cNvPr>
            <p:cNvSpPr/>
            <p:nvPr/>
          </p:nvSpPr>
          <p:spPr>
            <a:xfrm>
              <a:off x="467544" y="980727"/>
              <a:ext cx="2160240" cy="322421"/>
            </a:xfrm>
            <a:prstGeom prst="rect">
              <a:avLst/>
            </a:prstGeom>
            <a:solidFill>
              <a:srgbClr val="2C5D98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600" b="1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명명된 매개변수</a:t>
              </a:r>
              <a:endParaRPr lang="ko-KR" altLang="en-US" sz="1400" b="1" spc="-15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</a:endParaRPr>
            </a:p>
          </p:txBody>
        </p:sp>
      </p:grpSp>
      <p:sp>
        <p:nvSpPr>
          <p:cNvPr id="19" name="Rectangle 1"/>
          <p:cNvSpPr txBox="1">
            <a:spLocks noChangeArrowheads="1"/>
          </p:cNvSpPr>
          <p:nvPr/>
        </p:nvSpPr>
        <p:spPr bwMode="auto">
          <a:xfrm>
            <a:off x="467544" y="2724174"/>
            <a:ext cx="8147620" cy="353943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add(op1: Int, op2: Int): Int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	return op1+op2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main()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	var sum: Int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	sum = add(10, 20)    </a:t>
            </a:r>
            <a:r>
              <a:rPr lang="en-US" altLang="ko-KR" sz="2800" i="1">
                <a:solidFill>
                  <a:srgbClr val="00B050"/>
                </a:solidFill>
                <a:latin typeface="Arial" panose="020B0604020202020204" pitchFamily="34" charset="0"/>
              </a:rPr>
              <a:t>// op1 = 10, opt2 = 20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     sum = add(</a:t>
            </a:r>
            <a:r>
              <a:rPr lang="en-US" altLang="ko-KR" sz="2800" b="1">
                <a:latin typeface="Arial" panose="020B0604020202020204" pitchFamily="34" charset="0"/>
              </a:rPr>
              <a:t>op2 = 10, opt1 = 20</a:t>
            </a:r>
            <a:r>
              <a:rPr lang="en-US" altLang="ko-KR" sz="2800">
                <a:latin typeface="Arial" panose="020B0604020202020204" pitchFamily="34" charset="0"/>
              </a:rPr>
              <a:t>) 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051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순수 함수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467544" y="988412"/>
            <a:ext cx="8152378" cy="1864101"/>
            <a:chOff x="467544" y="980727"/>
            <a:chExt cx="8152378" cy="186410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5CC1D01-69FE-4B36-955B-FF7B90D72B24}"/>
                </a:ext>
              </a:extLst>
            </p:cNvPr>
            <p:cNvSpPr/>
            <p:nvPr/>
          </p:nvSpPr>
          <p:spPr>
            <a:xfrm>
              <a:off x="467544" y="980728"/>
              <a:ext cx="8152378" cy="1864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800" b="1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endParaRPr lang="en-US" altLang="ko-KR" sz="1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457200" indent="-457200">
                <a:spcBef>
                  <a:spcPct val="0"/>
                </a:spcBef>
                <a:buAutoNum type="arabicPeriod"/>
                <a:tabLst>
                  <a:tab pos="355600" algn="l"/>
                </a:tabLst>
                <a:defRPr/>
              </a:pP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457200" indent="-457200">
                <a:spcBef>
                  <a:spcPct val="0"/>
                </a:spcBef>
                <a:buAutoNum type="arabicPeriod"/>
                <a:tabLst>
                  <a:tab pos="355600" algn="l"/>
                </a:tabLst>
                <a:defRPr/>
              </a:pP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모든 입력값에 대해 예측 가능한 결과 반환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457200" indent="-457200">
                <a:spcBef>
                  <a:spcPct val="0"/>
                </a:spcBef>
                <a:buAutoNum type="arabicPeriod"/>
                <a:tabLst>
                  <a:tab pos="355600" algn="l"/>
                </a:tabLst>
                <a:defRPr/>
              </a:pP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함수의 내부가 함수 외부와 독립적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457200" indent="-457200">
                <a:spcBef>
                  <a:spcPct val="0"/>
                </a:spcBef>
                <a:buAutoNum type="arabicPeriod"/>
                <a:tabLst>
                  <a:tab pos="355600" algn="l"/>
                </a:tabLst>
                <a:defRPr/>
              </a:pP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 외부 환경으로 인해 함수 내부가 영향을 받지 않음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A9474A-FB61-41E0-8BEE-E4D3D8C4EADE}"/>
                </a:ext>
              </a:extLst>
            </p:cNvPr>
            <p:cNvSpPr/>
            <p:nvPr/>
          </p:nvSpPr>
          <p:spPr>
            <a:xfrm>
              <a:off x="467544" y="980727"/>
              <a:ext cx="2160240" cy="322421"/>
            </a:xfrm>
            <a:prstGeom prst="rect">
              <a:avLst/>
            </a:prstGeom>
            <a:solidFill>
              <a:srgbClr val="2C5D98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600" b="1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순수 함수의 </a:t>
              </a:r>
              <a:r>
                <a:rPr lang="en-US" altLang="ko-KR" sz="1600" b="1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3</a:t>
              </a:r>
              <a:r>
                <a:rPr lang="ko-KR" altLang="en-US" sz="1600" b="1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가지 조건</a:t>
              </a:r>
              <a:endParaRPr lang="ko-KR" altLang="en-US" sz="1400" b="1" spc="-15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</a:endParaRPr>
            </a:p>
          </p:txBody>
        </p:sp>
      </p:grpSp>
      <p:sp>
        <p:nvSpPr>
          <p:cNvPr id="19" name="Rectangle 1"/>
          <p:cNvSpPr txBox="1">
            <a:spLocks noChangeArrowheads="1"/>
          </p:cNvSpPr>
          <p:nvPr/>
        </p:nvSpPr>
        <p:spPr bwMode="auto">
          <a:xfrm>
            <a:off x="472302" y="3284984"/>
            <a:ext cx="8147620" cy="181588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add(x: Int, y: Int)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var sum = x + y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println("</a:t>
            </a:r>
            <a:r>
              <a:rPr lang="ko-KR" altLang="en-US" sz="2800">
                <a:latin typeface="Arial" panose="020B0604020202020204" pitchFamily="34" charset="0"/>
              </a:rPr>
              <a:t>두 수의 합은 </a:t>
            </a:r>
            <a:r>
              <a:rPr lang="en-US" altLang="ko-KR" sz="2800">
                <a:latin typeface="Arial" panose="020B0604020202020204" pitchFamily="34" charset="0"/>
              </a:rPr>
              <a:t>$sum </a:t>
            </a:r>
            <a:r>
              <a:rPr lang="ko-KR" altLang="en-US" sz="2800">
                <a:latin typeface="Arial" panose="020B0604020202020204" pitchFamily="34" charset="0"/>
              </a:rPr>
              <a:t>입니다</a:t>
            </a:r>
            <a:r>
              <a:rPr lang="en-US" altLang="ko-KR" sz="2800">
                <a:latin typeface="Arial" panose="020B0604020202020204" pitchFamily="34" charset="0"/>
              </a:rPr>
              <a:t>.")          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68207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D34094-C37F-4802-8A2D-9D9E76B6C3A8}"/>
              </a:ext>
            </a:extLst>
          </p:cNvPr>
          <p:cNvSpPr txBox="1"/>
          <p:nvPr/>
        </p:nvSpPr>
        <p:spPr>
          <a:xfrm>
            <a:off x="361214" y="34129"/>
            <a:ext cx="3900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순수 함수가 아닌 예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B8B38C9-86B0-47D6-AC9C-095A77FA8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190" y="1485365"/>
            <a:ext cx="8147620" cy="483209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add(x: Int, y: Int)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var</a:t>
            </a:r>
            <a:r>
              <a:rPr lang="ko-KR" altLang="en-US" sz="2800">
                <a:latin typeface="Arial" panose="020B0604020202020204" pitchFamily="34" charset="0"/>
              </a:rPr>
              <a:t> </a:t>
            </a:r>
            <a:r>
              <a:rPr lang="en-US" altLang="ko-KR" sz="2800">
                <a:latin typeface="Arial" panose="020B0604020202020204" pitchFamily="34" charset="0"/>
              </a:rPr>
              <a:t>input</a:t>
            </a:r>
            <a:r>
              <a:rPr lang="ko-KR" altLang="en-US" sz="2800">
                <a:latin typeface="Arial" panose="020B0604020202020204" pitchFamily="34" charset="0"/>
              </a:rPr>
              <a:t> </a:t>
            </a:r>
            <a:r>
              <a:rPr lang="en-US" altLang="ko-KR" sz="2800">
                <a:latin typeface="Arial" panose="020B0604020202020204" pitchFamily="34" charset="0"/>
              </a:rPr>
              <a:t>=</a:t>
            </a:r>
            <a:r>
              <a:rPr lang="ko-KR" altLang="en-US" sz="2800">
                <a:latin typeface="Arial" panose="020B0604020202020204" pitchFamily="34" charset="0"/>
              </a:rPr>
              <a:t> </a:t>
            </a:r>
            <a:r>
              <a:rPr lang="en-US" altLang="ko-KR" sz="2800">
                <a:latin typeface="Arial" panose="020B0604020202020204" pitchFamily="34" charset="0"/>
              </a:rPr>
              <a:t>0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8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input = readln()!!.toInt()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8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    // </a:t>
            </a:r>
            <a:r>
              <a:rPr lang="ko-KR" altLang="en-US" sz="2000" b="1" i="1">
                <a:solidFill>
                  <a:srgbClr val="00B050"/>
                </a:solidFill>
                <a:latin typeface="Arial" panose="020B0604020202020204" pitchFamily="34" charset="0"/>
              </a:rPr>
              <a:t>덧셈 연산이 외부 입력값에 의해 영향을 받음</a:t>
            </a:r>
            <a:endParaRPr lang="en-US" altLang="ko-KR" sz="20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if (input &gt; 10) 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    return x + y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else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    return 0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042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3352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람다식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(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람다함수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)</a:t>
            </a:r>
            <a:endParaRPr lang="ko-KR" altLang="en-US" sz="3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코어 고딕 E 9 Black" panose="020B0A03030302020204" pitchFamily="34" charset="-127"/>
              <a:ea typeface="코어 고딕 E 9 Black" panose="020B0A03030302020204" pitchFamily="34" charset="-127"/>
              <a:cs typeface="Arial" pitchFamily="34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67544" y="988412"/>
            <a:ext cx="8152378" cy="1864101"/>
            <a:chOff x="467544" y="980727"/>
            <a:chExt cx="8152378" cy="186410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5CC1D01-69FE-4B36-955B-FF7B90D72B24}"/>
                </a:ext>
              </a:extLst>
            </p:cNvPr>
            <p:cNvSpPr/>
            <p:nvPr/>
          </p:nvSpPr>
          <p:spPr>
            <a:xfrm>
              <a:off x="467544" y="980728"/>
              <a:ext cx="8152378" cy="1864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800" b="1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endParaRPr lang="en-US" altLang="ko-KR" sz="1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457200" indent="-457200">
                <a:spcBef>
                  <a:spcPct val="0"/>
                </a:spcBef>
                <a:buAutoNum type="arabicPeriod"/>
                <a:tabLst>
                  <a:tab pos="355600" algn="l"/>
                </a:tabLst>
                <a:defRPr/>
              </a:pP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457200" indent="-457200">
                <a:spcBef>
                  <a:spcPct val="0"/>
                </a:spcBef>
                <a:buAutoNum type="arabicPeriod"/>
                <a:tabLst>
                  <a:tab pos="355600" algn="l"/>
                </a:tabLst>
                <a:defRPr/>
              </a:pP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'fun'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키워드가 필요없고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</a:p>
            <a:p>
              <a:pPr marL="457200" indent="-457200">
                <a:spcBef>
                  <a:spcPct val="0"/>
                </a:spcBef>
                <a:buAutoNum type="arabicPeriod"/>
                <a:tabLst>
                  <a:tab pos="355600" algn="l"/>
                </a:tabLst>
                <a:defRPr/>
              </a:pP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함수이름이 필요없으며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</a:p>
            <a:p>
              <a:pPr marL="457200" indent="-457200">
                <a:spcBef>
                  <a:spcPct val="0"/>
                </a:spcBef>
                <a:buAutoNum type="arabicPeriod"/>
                <a:tabLst>
                  <a:tab pos="355600" algn="l"/>
                </a:tabLst>
                <a:defRPr/>
              </a:pP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중괄호 안에 매개변수와 함수 본체만을 가진 함수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A9474A-FB61-41E0-8BEE-E4D3D8C4EADE}"/>
                </a:ext>
              </a:extLst>
            </p:cNvPr>
            <p:cNvSpPr/>
            <p:nvPr/>
          </p:nvSpPr>
          <p:spPr>
            <a:xfrm>
              <a:off x="467544" y="980727"/>
              <a:ext cx="2520280" cy="322421"/>
            </a:xfrm>
            <a:prstGeom prst="rect">
              <a:avLst/>
            </a:prstGeom>
            <a:solidFill>
              <a:srgbClr val="2C5D98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600" b="1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람다식</a:t>
              </a:r>
              <a:r>
                <a:rPr lang="en-US" altLang="ko-KR" sz="1600" b="1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(</a:t>
              </a:r>
              <a:r>
                <a:rPr lang="ko-KR" altLang="en-US" sz="1600" b="1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람다함수</a:t>
              </a:r>
              <a:r>
                <a:rPr lang="en-US" altLang="ko-KR" sz="1600" b="1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)</a:t>
              </a:r>
              <a:r>
                <a:rPr lang="ko-KR" altLang="en-US" sz="1600" b="1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의 조건</a:t>
              </a:r>
              <a:endParaRPr lang="ko-KR" altLang="en-US" sz="1400" b="1" spc="-15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</a:endParaRPr>
            </a:p>
          </p:txBody>
        </p:sp>
      </p:grpSp>
      <p:sp>
        <p:nvSpPr>
          <p:cNvPr id="19" name="Rectangle 1"/>
          <p:cNvSpPr txBox="1">
            <a:spLocks noChangeArrowheads="1"/>
          </p:cNvSpPr>
          <p:nvPr/>
        </p:nvSpPr>
        <p:spPr bwMode="auto">
          <a:xfrm>
            <a:off x="477270" y="3275111"/>
            <a:ext cx="8147620" cy="286232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000" b="1" i="1">
                <a:solidFill>
                  <a:srgbClr val="00B050"/>
                </a:solidFill>
                <a:latin typeface="Arial" panose="020B0604020202020204" pitchFamily="34" charset="0"/>
              </a:rPr>
              <a:t>람다식</a:t>
            </a: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: { </a:t>
            </a:r>
            <a:r>
              <a:rPr lang="ko-KR" altLang="en-US" sz="2000" b="1" i="1">
                <a:solidFill>
                  <a:srgbClr val="00B050"/>
                </a:solidFill>
                <a:latin typeface="Arial" panose="020B0604020202020204" pitchFamily="34" charset="0"/>
              </a:rPr>
              <a:t>매개변수 리스트 →</a:t>
            </a: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2000" b="1" i="1">
                <a:solidFill>
                  <a:srgbClr val="00B050"/>
                </a:solidFill>
                <a:latin typeface="Arial" panose="020B0604020202020204" pitchFamily="34" charset="0"/>
              </a:rPr>
              <a:t>함수본체 </a:t>
            </a: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{ a:Int, b:Int </a:t>
            </a:r>
            <a:r>
              <a:rPr lang="ko-KR" altLang="en-US" sz="2800">
                <a:latin typeface="Arial" panose="020B0604020202020204" pitchFamily="34" charset="0"/>
              </a:rPr>
              <a:t>→</a:t>
            </a:r>
            <a:r>
              <a:rPr lang="en-US" altLang="ko-KR" sz="2800">
                <a:latin typeface="Arial" panose="020B0604020202020204" pitchFamily="34" charset="0"/>
              </a:rPr>
              <a:t> a+b 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8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000" b="1" i="1">
                <a:solidFill>
                  <a:srgbClr val="00B050"/>
                </a:solidFill>
                <a:latin typeface="Arial" panose="020B0604020202020204" pitchFamily="34" charset="0"/>
              </a:rPr>
              <a:t>람다식의 일반 함수 형태</a:t>
            </a:r>
            <a:endParaRPr lang="en-US" altLang="ko-KR" sz="20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sum(a: Int, b: Int): Int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return a+b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5013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7487</TotalTime>
  <Words>883</Words>
  <Application>Microsoft Office PowerPoint</Application>
  <PresentationFormat>화면 슬라이드 쇼(4:3)</PresentationFormat>
  <Paragraphs>168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코어 고딕 E 6 Bold</vt:lpstr>
      <vt:lpstr>코어 고딕 E 9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위드웹</dc:creator>
  <cp:lastModifiedBy>Sangil Choi</cp:lastModifiedBy>
  <cp:revision>499</cp:revision>
  <dcterms:created xsi:type="dcterms:W3CDTF">2013-03-13T02:07:51Z</dcterms:created>
  <dcterms:modified xsi:type="dcterms:W3CDTF">2023-09-26T00:55:13Z</dcterms:modified>
</cp:coreProperties>
</file>