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CFC162-B610-4618-96CC-716B14E945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7D8D7D-B169-40A7-A343-1A60B3FCEA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98AE02-B295-441E-A32A-3BF44AD81B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DA7D68-5BB6-482A-BD1E-103D674DA7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E361E0-490F-49A4-8636-0337E01818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78BEEE-3952-4E39-A54D-6E8ADEFCE7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D9CA5F-E7E8-4A34-B6FE-2DA401FEF7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6F5B18-1472-4968-A975-708371433F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768926-DAEB-439B-9F14-3D0DCE7C1B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0A9F02-3DBD-4593-A278-E7DAB7D5BF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4EE9EE-5BDD-47C3-8E2D-18236683FE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55B2E1-6D23-4EB8-9B6D-AD15DE6320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4430FC-0A20-4427-AC2F-C6AC1E4408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3E9009-1A59-491A-8FF5-C4C2413BC6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40021D-AFFE-4DB3-98AF-F07480C8B6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44D3DA-C4D8-4803-8361-9952685F83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A31143-31F0-463D-B529-73245F1D16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2A4BA8-3B19-4F0A-B9C9-5B9E4B8206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5CC7A9-687A-4B4C-B20A-6581EC6027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F4B2BF-891A-4361-A21A-817EE4E257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A68A3E-E78A-4302-A338-469D85D653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0AD513-07C3-48B4-AFE6-456E32F053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B73917-5C1B-4107-A694-B3C911FCBF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77A589-68E4-4E2D-8167-C92C7680A5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4005C6-288A-466D-9873-CF83BE39A99E}" type="slidenum">
              <a: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제목 텍스트의 서식을 편집하려면 </a:t>
            </a:r>
            <a:r>
              <a:rPr b="0" lang="ko-KR" sz="4400" spc="-1" strike="noStrike">
                <a:latin typeface="Noto Sans CJK KR"/>
              </a:rPr>
              <a:t>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FEB972-4FBE-4C2D-A235-B0ED6393C072}" type="slidenum">
              <a: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5000"/>
          </a:bodyPr>
          <a:p>
            <a:pPr algn="ctr"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11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기본데이터 타입 </a:t>
            </a: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수치타입</a:t>
            </a: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b="0" lang="en-US" sz="6000" spc="-1" strike="noStrike">
              <a:latin typeface="Noto Sans CJK KR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077560" y="360000"/>
            <a:ext cx="7462440" cy="617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수치 타입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4160" cy="493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스위치나 플래그를 표현하는데 사용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정수와 같은 타른 타입이 이런 목적으로 사용될 수 있지만 가독성 측면에서 불리안 타입을 사용할 것</a:t>
            </a:r>
            <a:endParaRPr b="0" lang="en-US" sz="28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한 비트로 구현이 가능하나 컴퓨터에서의 최소한의 접근 단위 때문에 한 바이트로 구현</a:t>
            </a:r>
            <a:endParaRPr b="0" lang="en-US" sz="2800" spc="-1" strike="noStrike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문자 타입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3440" cy="455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문자 데이터는 수치 코딩으로 컴퓨터에 저장</a:t>
            </a:r>
            <a:endParaRPr b="0" lang="en-US" sz="28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ASCII: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가장 공통적으로 사용되는 코딩</a:t>
            </a:r>
            <a:endParaRPr b="0" lang="en-US" sz="28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언어에서 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char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타입은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ASCII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코드를 저장</a:t>
            </a:r>
            <a:endParaRPr b="0" lang="en-US" sz="24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ISO 8859-1: 8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비트 문자 코딩 기법으로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256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개의 문자를 제공</a:t>
            </a:r>
            <a:endParaRPr b="0" lang="en-US" sz="28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Ada 95+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는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ISO 8859-1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을 사용</a:t>
            </a:r>
            <a:endParaRPr b="0" lang="en-US" sz="24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Unicode: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세상에 존재하는 대부분의 자연 언어에 속한 문자를 표현</a:t>
            </a:r>
            <a:endParaRPr b="0" lang="en-US" sz="28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Java, JavaScript, Python, Perl, C#, F#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등에 채용</a:t>
            </a:r>
            <a:endParaRPr b="0" lang="en-US" sz="24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대부분의 언어에서 단일 문자를 위한 타입을 제공</a:t>
            </a:r>
            <a:endParaRPr b="0" lang="en-US" sz="28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char, JAVA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 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char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등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은 예외적으로 단일문자를 단지 길이가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1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인 문자열로 표현</a:t>
            </a:r>
            <a:endParaRPr b="0" lang="en-US" sz="2400" spc="-1" strike="noStrike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기본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(Primitive)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데이터 타입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885320" cy="455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프로그래밍 언어에서 기본적으로 제공하는 타입</a:t>
            </a:r>
            <a:endParaRPr b="0" lang="en-US" sz="28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다른 타입으로 정의되지 않는 타입</a:t>
            </a:r>
            <a:endParaRPr b="0" lang="en-US" sz="28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프로그래밍 언어는 기본 데이터 타입을 제공</a:t>
            </a:r>
            <a:endParaRPr b="0" lang="en-US" sz="28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하드웨어 반영 기본 데이터 타입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: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정수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(int),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실수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(float)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약간의 비하드웨어적 지원을 받는 기본 데이터 타입도 있을 수 있음</a:t>
            </a:r>
            <a:endParaRPr b="0" lang="en-US" sz="24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기본 데이터 타입은 구조화된 데이터 타입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배열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구조체 등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을 제공하기 위해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활용    </a:t>
            </a:r>
            <a:endParaRPr b="0" lang="en-US" sz="2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수치 타입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3440" cy="493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초기의 프로그래밍 언어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(Fortran)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들은 수치 기본 타입만 제공</a:t>
            </a:r>
            <a:endParaRPr b="0" lang="en-US" sz="28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오늘날 프로그래밍 언어에서도 수치 타입은 기본적으로 제공됨</a:t>
            </a:r>
            <a:endParaRPr b="0" lang="en-US" sz="28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정수</a:t>
            </a:r>
            <a:endParaRPr b="0" lang="en-US" sz="28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가장 공통적으로 제공되는 수치형 기본 데이터 타입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현대의 컴퓨터는 다양한 크기의 정수 타입을 지원하고 프로그래밍 언어 또한 이를 반영하여 지원</a:t>
            </a:r>
            <a:endParaRPr b="0" lang="en-US" sz="2400" spc="-1" strike="noStrike">
              <a:latin typeface="Noto Sans CJK KR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Java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는 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가지 크기의 부호 정수를 지원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: byte, short, int, long</a:t>
            </a:r>
            <a:endParaRPr b="0" lang="en-US" sz="2000" spc="-1" strike="noStrike">
              <a:latin typeface="Noto Sans CJK KR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C/C++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은 부호화 비부호화 정수를 지원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: int, unsigned int, short, unsigned short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등</a:t>
            </a:r>
            <a:endParaRPr b="0" lang="en-US" sz="20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하드웨어에의해 직접 지원되지 않는 정수 타입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비하드웨어적 지원을 받는 정수 타입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b="0" lang="en-US" sz="2400" spc="-1" strike="noStrike">
              <a:latin typeface="Noto Sans CJK KR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과 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F#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경우 길이에 제약이 없는 정수 타입을 제공</a:t>
            </a: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수치 타입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3440" cy="455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정수</a:t>
            </a:r>
            <a:endParaRPr b="0" lang="en-US" sz="28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음의 정수 표현</a:t>
            </a:r>
            <a:endParaRPr b="0" lang="en-US" sz="2400" spc="-1" strike="noStrike">
              <a:latin typeface="Noto Sans CJK KR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부호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-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크기 표기법</a:t>
            </a:r>
            <a:endParaRPr b="0" lang="en-US" sz="2000" spc="-1" strike="noStrike">
              <a:latin typeface="Noto Sans CJK KR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부호 비트가 </a:t>
            </a: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0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이면 양수</a:t>
            </a: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1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이면 음수</a:t>
            </a:r>
            <a:endParaRPr b="0" lang="en-US" sz="1800" spc="-1" strike="noStrike">
              <a:latin typeface="Noto Sans CJK KR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크기는 절대값을 표현</a:t>
            </a:r>
            <a:endParaRPr b="0" lang="en-US" sz="1800" spc="-1" strike="noStrike">
              <a:latin typeface="Noto Sans CJK KR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문제점</a:t>
            </a: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: 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산술 연산을 위한 컴퓨터 하드웨어 제작이 매우 어렵다</a:t>
            </a:r>
            <a:endParaRPr b="0" lang="en-US" sz="1800" spc="-1" strike="noStrike">
              <a:latin typeface="Noto Sans CJK KR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보수 표기법</a:t>
            </a:r>
            <a:endParaRPr b="0" lang="en-US" sz="2000" spc="-1" strike="noStrike">
              <a:latin typeface="Noto Sans CJK KR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음수를 표현하는데 </a:t>
            </a: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보수 표기법 사용</a:t>
            </a:r>
            <a:endParaRPr b="0" lang="en-US" sz="1800" spc="-1" strike="noStrike">
              <a:latin typeface="Noto Sans CJK KR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산술 연산을 위한 컴퓨터 하드웨어 제작이 아주 쉽다</a:t>
            </a:r>
            <a:endParaRPr b="0" lang="en-US" sz="1800" spc="-1" strike="noStrike">
              <a:latin typeface="Noto Sans CJK KR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1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보수를 만든 후 </a:t>
            </a: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1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을 더해줘서 </a:t>
            </a: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보수를 쉽게 생성 가능</a:t>
            </a:r>
            <a:endParaRPr b="0" lang="en-US" sz="18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수치 타입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3440" cy="455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부동 소수점 수</a:t>
            </a:r>
            <a:endParaRPr b="0" lang="en-US" sz="28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실수 값을 표현 함 하지만 대부분 실수 값에 대한 근사값 임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산술연산 시에 정확도를 상실한다는 문제점이 있음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과거에는 컴퓨터마다 부동 소수점을 표현하는 방식이 달랐으나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IEEE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에서 부동 소수점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표현을 표준화 함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-&gt; IEEE 754</a:t>
            </a:r>
            <a:endParaRPr b="0" lang="en-US" sz="2400" spc="-1" strike="noStrike">
              <a:latin typeface="Noto Sans CJK KR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단정도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(Single precision) -&gt; float,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배정도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(Double precision) -&gt; double</a:t>
            </a: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Noto Sans CJK KR"/>
            </a:endParaRPr>
          </a:p>
        </p:txBody>
      </p:sp>
      <p:pic>
        <p:nvPicPr>
          <p:cNvPr id="92" name="그림 1" descr="텍스트, 스크린샷, 폰트, 라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2752560" y="4591440"/>
            <a:ext cx="2084400" cy="808200"/>
          </a:xfrm>
          <a:prstGeom prst="rect">
            <a:avLst/>
          </a:prstGeom>
          <a:ln w="0">
            <a:noFill/>
          </a:ln>
        </p:spPr>
      </p:pic>
      <p:pic>
        <p:nvPicPr>
          <p:cNvPr id="93" name="그림 2" descr="텍스트, 스크린샷, 라인, 폰트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5917680" y="4599360"/>
            <a:ext cx="4021200" cy="80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수치 타입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3440" cy="455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복소수</a:t>
            </a:r>
            <a:endParaRPr b="0" lang="en-US" sz="28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이나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Fortan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은 복소수를 지원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복소수 표현에서 허수부는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j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혹은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J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로 표현현</a:t>
            </a:r>
            <a:endParaRPr b="0" lang="en-US" sz="2400" spc="-1" strike="noStrike">
              <a:latin typeface="Noto Sans CJK KR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3+4j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혹은 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3+4J</a:t>
            </a:r>
            <a:endParaRPr b="0" lang="en-US" sz="20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이나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Fortan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은 복소수 연산도 지원</a:t>
            </a:r>
            <a:endParaRPr b="0" lang="en-US" sz="2400" spc="-1" strike="noStrike">
              <a:latin typeface="Noto Sans CJK KR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예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b="0" lang="en-US" sz="2000" spc="-1" strike="noStrike">
              <a:latin typeface="Noto Sans CJK KR"/>
            </a:endParaRPr>
          </a:p>
          <a:p>
            <a:pPr marL="1371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&gt;&gt;&gt; (5 + 2j) + (7 + 2j)</a:t>
            </a:r>
            <a:endParaRPr b="0" lang="en-US" sz="1800" spc="-1" strike="noStrike">
              <a:latin typeface="Noto Sans CJK KR"/>
            </a:endParaRPr>
          </a:p>
          <a:p>
            <a:pPr marL="1371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(12 + 4j)</a:t>
            </a:r>
            <a:endParaRPr b="0" lang="en-US" sz="1800" spc="-1" strike="noStrike">
              <a:latin typeface="Noto Sans CJK KR"/>
            </a:endParaRPr>
          </a:p>
          <a:p>
            <a:pPr marL="1371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&gt;&gt;&gt; (5 + 2j) * (7 + 2j)</a:t>
            </a:r>
            <a:endParaRPr b="0" lang="en-US" sz="1800" spc="-1" strike="noStrike">
              <a:latin typeface="Noto Sans CJK KR"/>
            </a:endParaRPr>
          </a:p>
          <a:p>
            <a:pPr marL="1371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(31 + 24j)</a:t>
            </a:r>
            <a:endParaRPr b="0" lang="en-US" sz="18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수치 타입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40000" y="2160000"/>
            <a:ext cx="10811520" cy="455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십진수 데이터 타입</a:t>
            </a:r>
            <a:endParaRPr b="0" lang="en-US" sz="28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십진수 데이터 타입은 고정된 개수의 십진수 데이터를 저장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소수점은 고정된 위치를 가짐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제한된 범위에 포함된 십진수 값들을 정확하게 저장 할 수 있음</a:t>
            </a:r>
            <a:endParaRPr b="0" lang="en-US" sz="2400" spc="-1" strike="noStrike">
              <a:latin typeface="Noto Sans CJK KR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사무용 데이터 처리를 위한 기본적인 데이터 타입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COBOL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 필수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C#, F#, SQL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등 지원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Python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등 많은 프로그래밍 언어에서 라이브러리로 제공</a:t>
            </a:r>
            <a:endParaRPr b="0" lang="en-US" sz="2400" spc="-1" strike="noStrike">
              <a:latin typeface="Noto Sans CJK KR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&gt;&gt;&gt; from decimal import Decimal</a:t>
            </a:r>
            <a:endParaRPr b="0" lang="en-US" sz="2400" spc="-1" strike="noStrike">
              <a:latin typeface="Noto Sans CJK KR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&gt;&gt;&gt;  0.1 + 0.2</a:t>
            </a:r>
            <a:endParaRPr b="0" lang="en-US" sz="2400" spc="-1" strike="noStrike">
              <a:latin typeface="Noto Sans CJK KR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0.30000000000000004</a:t>
            </a:r>
            <a:endParaRPr b="0" lang="en-US" sz="2400" spc="-1" strike="noStrike">
              <a:latin typeface="Noto Sans CJK KR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&gt;&gt;&gt; Decimal(‘0.1’) + Decimal(‘0.2’)</a:t>
            </a:r>
            <a:endParaRPr b="0" lang="en-US" sz="2400" spc="-1" strike="noStrike">
              <a:latin typeface="Noto Sans CJK KR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Decimal(‘0.3’)</a:t>
            </a:r>
            <a:endParaRPr b="0" lang="en-US" sz="24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Noto Sans CJK KR"/>
            </a:endParaRPr>
          </a:p>
        </p:txBody>
      </p:sp>
      <p:pic>
        <p:nvPicPr>
          <p:cNvPr id="98" name="그림 97" descr=""/>
          <p:cNvPicPr/>
          <p:nvPr/>
        </p:nvPicPr>
        <p:blipFill>
          <a:blip r:embed="rId1"/>
          <a:stretch/>
        </p:blipFill>
        <p:spPr>
          <a:xfrm>
            <a:off x="7879320" y="0"/>
            <a:ext cx="4311720" cy="25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수치 타입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40000" y="3240000"/>
            <a:ext cx="10811520" cy="293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십진수 데이터 타입</a:t>
            </a:r>
            <a:endParaRPr b="0" lang="en-US" sz="28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컴퓨터의 십진수 표현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(BCD: Binary Coded Decimal)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지원 여부</a:t>
            </a:r>
            <a:endParaRPr b="0" lang="en-US" sz="2400" spc="-1" strike="noStrike">
              <a:latin typeface="Noto Sans CJK KR"/>
            </a:endParaRPr>
          </a:p>
          <a:p>
            <a:pPr lvl="2" marL="1295280" indent="-28764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사무 시스템 응용 분야를 지원하기 위해 설계된 큰 규모의 대부분의 컴퓨터에서 십진수 데이터 타입을 위한 하드웨어 지원을 포함</a:t>
            </a:r>
            <a:endParaRPr b="0" lang="en-US" sz="2400" spc="-1" strike="noStrike">
              <a:latin typeface="Noto Sans CJK KR"/>
            </a:endParaRPr>
          </a:p>
          <a:p>
            <a:pPr lvl="2" marL="1295280" indent="-28764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Intel CPU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경우 제한적 지원 </a:t>
            </a:r>
            <a:endParaRPr b="0" lang="en-US" sz="2400" spc="-1" strike="noStrike">
              <a:latin typeface="Noto Sans CJK KR"/>
            </a:endParaRPr>
          </a:p>
          <a:p>
            <a:pPr lvl="2" marL="1295280" indent="-28764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하드웨어적으로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BCD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처리가 지원되는 경우 하드웨어적으로 처리 그렇지 않으면 소프트웨어 적으로 처리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에뮬레이팅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함</a:t>
            </a:r>
            <a:endParaRPr b="0" lang="en-US" sz="24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Noto Sans CJK KR"/>
            </a:endParaRPr>
          </a:p>
        </p:txBody>
      </p:sp>
      <p:pic>
        <p:nvPicPr>
          <p:cNvPr id="101" name="그림 100" descr=""/>
          <p:cNvPicPr/>
          <p:nvPr/>
        </p:nvPicPr>
        <p:blipFill>
          <a:blip r:embed="rId1"/>
          <a:stretch/>
        </p:blipFill>
        <p:spPr>
          <a:xfrm>
            <a:off x="7571160" y="0"/>
            <a:ext cx="4619880" cy="269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수치 타입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886040" cy="455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불리안 타입</a:t>
            </a:r>
            <a:endParaRPr b="0" lang="en-US" sz="2800" spc="-1" strike="noStrike">
              <a:latin typeface="Noto Sans CJK KR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참과 거짓을 표현하는 가장 단순한 타입</a:t>
            </a:r>
            <a:endParaRPr b="0" lang="en-US" sz="2800" spc="-1" strike="noStrike">
              <a:latin typeface="Noto Sans CJK KR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ALGOL 60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에서 처음 도입된 후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1960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년 이후에 설계된 대부분의 언어에서 포함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예외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C89</a:t>
            </a:r>
            <a:endParaRPr b="0" lang="en-US" sz="28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수치식이 조건식으로 사용되는 것 허용</a:t>
            </a:r>
            <a:endParaRPr b="0" lang="en-US" sz="28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0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이아닌 모든 값은 참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0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은 거짓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C99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와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C++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은 불리안 타입 제공</a:t>
            </a:r>
            <a:endParaRPr b="0" lang="en-US" sz="28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수치식이 불리안 식처럼 사용되는 것을 허용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Java,  C#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등 대부분의 언어에서 수치식을 불리안 타입으로 사용하는 것을 허용하지 않음</a:t>
            </a:r>
            <a:endParaRPr b="0" lang="en-US" sz="2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2020-03-12T00:34:35Z</dcterms:created>
  <dc:creator>Kang Namoh</dc:creator>
  <dc:description/>
  <dc:language>ko-KR</dc:language>
  <cp:lastModifiedBy/>
  <dcterms:modified xsi:type="dcterms:W3CDTF">2023-11-17T08:19:39Z</dcterms:modified>
  <cp:revision>1358</cp:revision>
  <dc:subject/>
  <dc:title>인문IT입문 1주차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9</vt:i4>
  </property>
</Properties>
</file>