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70" r:id="rId10"/>
    <p:sldId id="269" r:id="rId11"/>
    <p:sldId id="268" r:id="rId12"/>
    <p:sldId id="267" r:id="rId13"/>
    <p:sldId id="266" r:id="rId14"/>
    <p:sldId id="265" r:id="rId15"/>
    <p:sldId id="263" r:id="rId16"/>
    <p:sldId id="264" r:id="rId17"/>
    <p:sldId id="272" r:id="rId18"/>
    <p:sldId id="271" r:id="rId19"/>
  </p:sldIdLst>
  <p:sldSz cx="12192000" cy="6858000"/>
  <p:notesSz cx="7559675" cy="106918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A374C8-D5D1-4B60-B09B-E4505B0B1FF1}" v="21" dt="2023-11-24T14:56:58.3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microsoft.com/office/2016/11/relationships/changesInfo" Target="changesInfos/changesInfo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강남오" userId="S::209324@ms.kmu.ac.kr::a00b3978-0e9c-43f4-a757-7a2abcd99c03" providerId="AD" clId="Web-{A5A374C8-D5D1-4B60-B09B-E4505B0B1FF1}"/>
    <pc:docChg chg="addSld modSld">
      <pc:chgData name="강남오" userId="S::209324@ms.kmu.ac.kr::a00b3978-0e9c-43f4-a757-7a2abcd99c03" providerId="AD" clId="Web-{A5A374C8-D5D1-4B60-B09B-E4505B0B1FF1}" dt="2023-11-24T14:56:58.385" v="20"/>
      <pc:docMkLst>
        <pc:docMk/>
      </pc:docMkLst>
      <pc:sldChg chg="modSp">
        <pc:chgData name="강남오" userId="S::209324@ms.kmu.ac.kr::a00b3978-0e9c-43f4-a757-7a2abcd99c03" providerId="AD" clId="Web-{A5A374C8-D5D1-4B60-B09B-E4505B0B1FF1}" dt="2023-11-24T14:56:12.664" v="10" actId="20577"/>
        <pc:sldMkLst>
          <pc:docMk/>
          <pc:sldMk cId="0" sldId="256"/>
        </pc:sldMkLst>
        <pc:spChg chg="mod">
          <ac:chgData name="강남오" userId="S::209324@ms.kmu.ac.kr::a00b3978-0e9c-43f4-a757-7a2abcd99c03" providerId="AD" clId="Web-{A5A374C8-D5D1-4B60-B09B-E4505B0B1FF1}" dt="2023-11-24T14:56:12.664" v="10" actId="20577"/>
          <ac:spMkLst>
            <pc:docMk/>
            <pc:sldMk cId="0" sldId="256"/>
            <ac:spMk id="82" creationId="{00000000-0000-0000-0000-000000000000}"/>
          </ac:spMkLst>
        </pc:spChg>
      </pc:sldChg>
      <pc:sldChg chg="add">
        <pc:chgData name="강남오" userId="S::209324@ms.kmu.ac.kr::a00b3978-0e9c-43f4-a757-7a2abcd99c03" providerId="AD" clId="Web-{A5A374C8-D5D1-4B60-B09B-E4505B0B1FF1}" dt="2023-11-24T14:56:35.509" v="12"/>
        <pc:sldMkLst>
          <pc:docMk/>
          <pc:sldMk cId="0" sldId="263"/>
        </pc:sldMkLst>
      </pc:sldChg>
      <pc:sldChg chg="add">
        <pc:chgData name="강남오" userId="S::209324@ms.kmu.ac.kr::a00b3978-0e9c-43f4-a757-7a2abcd99c03" providerId="AD" clId="Web-{A5A374C8-D5D1-4B60-B09B-E4505B0B1FF1}" dt="2023-11-24T14:56:35.431" v="11"/>
        <pc:sldMkLst>
          <pc:docMk/>
          <pc:sldMk cId="0" sldId="264"/>
        </pc:sldMkLst>
      </pc:sldChg>
      <pc:sldChg chg="add">
        <pc:chgData name="강남오" userId="S::209324@ms.kmu.ac.kr::a00b3978-0e9c-43f4-a757-7a2abcd99c03" providerId="AD" clId="Web-{A5A374C8-D5D1-4B60-B09B-E4505B0B1FF1}" dt="2023-11-24T14:56:35.571" v="13"/>
        <pc:sldMkLst>
          <pc:docMk/>
          <pc:sldMk cId="195529819" sldId="265"/>
        </pc:sldMkLst>
      </pc:sldChg>
      <pc:sldChg chg="add">
        <pc:chgData name="강남오" userId="S::209324@ms.kmu.ac.kr::a00b3978-0e9c-43f4-a757-7a2abcd99c03" providerId="AD" clId="Web-{A5A374C8-D5D1-4B60-B09B-E4505B0B1FF1}" dt="2023-11-24T14:56:35.634" v="14"/>
        <pc:sldMkLst>
          <pc:docMk/>
          <pc:sldMk cId="4128664200" sldId="266"/>
        </pc:sldMkLst>
      </pc:sldChg>
      <pc:sldChg chg="add">
        <pc:chgData name="강남오" userId="S::209324@ms.kmu.ac.kr::a00b3978-0e9c-43f4-a757-7a2abcd99c03" providerId="AD" clId="Web-{A5A374C8-D5D1-4B60-B09B-E4505B0B1FF1}" dt="2023-11-24T14:56:35.696" v="15"/>
        <pc:sldMkLst>
          <pc:docMk/>
          <pc:sldMk cId="3824415398" sldId="267"/>
        </pc:sldMkLst>
      </pc:sldChg>
      <pc:sldChg chg="add">
        <pc:chgData name="강남오" userId="S::209324@ms.kmu.ac.kr::a00b3978-0e9c-43f4-a757-7a2abcd99c03" providerId="AD" clId="Web-{A5A374C8-D5D1-4B60-B09B-E4505B0B1FF1}" dt="2023-11-24T14:56:35.759" v="16"/>
        <pc:sldMkLst>
          <pc:docMk/>
          <pc:sldMk cId="480072705" sldId="268"/>
        </pc:sldMkLst>
      </pc:sldChg>
      <pc:sldChg chg="add">
        <pc:chgData name="강남오" userId="S::209324@ms.kmu.ac.kr::a00b3978-0e9c-43f4-a757-7a2abcd99c03" providerId="AD" clId="Web-{A5A374C8-D5D1-4B60-B09B-E4505B0B1FF1}" dt="2023-11-24T14:56:35.821" v="17"/>
        <pc:sldMkLst>
          <pc:docMk/>
          <pc:sldMk cId="1296532839" sldId="269"/>
        </pc:sldMkLst>
      </pc:sldChg>
      <pc:sldChg chg="add">
        <pc:chgData name="강남오" userId="S::209324@ms.kmu.ac.kr::a00b3978-0e9c-43f4-a757-7a2abcd99c03" providerId="AD" clId="Web-{A5A374C8-D5D1-4B60-B09B-E4505B0B1FF1}" dt="2023-11-24T14:56:35.884" v="18"/>
        <pc:sldMkLst>
          <pc:docMk/>
          <pc:sldMk cId="454885805" sldId="270"/>
        </pc:sldMkLst>
      </pc:sldChg>
      <pc:sldChg chg="add">
        <pc:chgData name="강남오" userId="S::209324@ms.kmu.ac.kr::a00b3978-0e9c-43f4-a757-7a2abcd99c03" providerId="AD" clId="Web-{A5A374C8-D5D1-4B60-B09B-E4505B0B1FF1}" dt="2023-11-24T14:56:58.322" v="19"/>
        <pc:sldMkLst>
          <pc:docMk/>
          <pc:sldMk cId="2350070614" sldId="271"/>
        </pc:sldMkLst>
      </pc:sldChg>
      <pc:sldChg chg="add">
        <pc:chgData name="강남오" userId="S::209324@ms.kmu.ac.kr::a00b3978-0e9c-43f4-a757-7a2abcd99c03" providerId="AD" clId="Web-{A5A374C8-D5D1-4B60-B09B-E4505B0B1FF1}" dt="2023-11-24T14:56:58.385" v="20"/>
        <pc:sldMkLst>
          <pc:docMk/>
          <pc:sldMk cId="1173211747" sldId="27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0F770D5-0486-46B7-931A-6B5654663443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2FAB9EE-CF16-40FB-9BB5-679D7FFB993C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A96D802-8D83-41C2-BBEF-B5ECA714082C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74EE4B1-75E1-4821-9F91-591F0D89332D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D51CD5F2-7C7D-4C95-B4B4-2055D58D6C1E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Noto Sans CJK KR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138C7C7D-E1C7-45EF-B5B1-FA68005DFAAF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E052679E-CDA0-4359-A4ED-1E67A285592B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5F4DE98A-5C49-4957-AAF9-B6614EBDF59C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AA5B4DEC-8285-46C7-875C-E7AD6C246301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Noto Sans CJK KR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F606B702-9022-449F-9D35-3497468B6730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EF2B21AE-1DEB-4F52-BAC0-C5623DB67622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Noto Sans CJK KR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B68AB68-39FF-481A-BFE7-8D3EEAFA65C7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108B6990-3EB4-4404-B66A-4511A06A0C3D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9840D273-9DEE-402A-AD16-4884F53C6A19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7ADF1EBD-60B1-4CA7-9CFB-F638DC40CBAE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2C3930AA-EC1C-4F5F-AA1C-9008BBC5DCAB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ECEF1E9B-FD97-4359-BC39-989AB9A6C0D6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4E989F2-85A2-4FFE-A898-66A02EEF4EF4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EFC0C98-7E51-4D67-91B6-E4BCA3F98FAF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0D7B05B-55B2-4EF6-BD65-9D6453CF2AFB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Noto Sans CJK KR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0BAAF49-3A66-4325-977D-AD8ED790DD46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0460056-9759-4A16-BE25-4F3334FEF98A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9BF2AF31-640C-4E3F-94C7-2A33352CD0B6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D67F6B7-8C40-4162-925D-B2D64A6A82B0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3000" cy="363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en-US" sz="1400" b="0" strike="noStrike" spc="-1">
                <a:solidFill>
                  <a:srgbClr val="000000"/>
                </a:solidFill>
                <a:latin typeface="Noto Serif CJK KR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Noto Serif CJK KR"/>
                <a:ea typeface="DejaVu Sans"/>
              </a:rPr>
              <a:t>&lt;바닥글&gt;</a:t>
            </a:r>
            <a:endParaRPr lang="en-US" sz="1400" b="0" strike="noStrike" spc="-1">
              <a:latin typeface="Noto Serif CJK KR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맑은 고딕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80A24EE-A6C7-496D-AC2D-929E2D889735}" type="slidenum">
              <a:rPr lang="en-US" sz="1200" b="0" strike="noStrike" spc="-1">
                <a:solidFill>
                  <a:srgbClr val="8B8B8B"/>
                </a:solidFill>
                <a:latin typeface="맑은 고딕"/>
                <a:ea typeface="DejaVu Sans"/>
              </a:rPr>
              <a:t>‹#›</a:t>
            </a:fld>
            <a:endParaRPr lang="en-US" sz="1200" b="0" strike="noStrike" spc="-1">
              <a:latin typeface="Noto Serif CJK KR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>
              <a:defRPr lang="en-US" sz="1400" b="0" strike="noStrike" spc="-1">
                <a:latin typeface="Noto Serif CJK KR"/>
              </a:defRPr>
            </a:lvl1pPr>
          </a:lstStyle>
          <a:p>
            <a:r>
              <a:rPr lang="en-US" sz="1400" b="0" strike="noStrike" spc="-1">
                <a:latin typeface="Noto Serif CJK KR"/>
              </a:rPr>
              <a:t>&lt;날짜/시간&gt;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ko-KR" sz="4400" b="0" strike="noStrike" spc="-1">
                <a:latin typeface="Noto Sans CJK KR"/>
              </a:rPr>
              <a:t>제목 텍스트의 서식을 편집하려면 클릭하십시오</a:t>
            </a:r>
            <a:r>
              <a:rPr lang="en-US" sz="4400" b="0" strike="noStrike" spc="-1">
                <a:latin typeface="Noto Sans CJK KR"/>
              </a:rPr>
              <a:t>.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3200" b="0" strike="noStrike" spc="-1">
                <a:latin typeface="Noto Sans CJK KR"/>
              </a:rPr>
              <a:t>개요 텍스트의 서식을 편집하려면 클릭하십시오</a:t>
            </a:r>
            <a:endParaRPr lang="en-US" sz="3200" b="0" strike="noStrike" spc="-1">
              <a:latin typeface="Noto Sans CJK KR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Noto Sans CJK KR"/>
              </a:rPr>
              <a:t>2</a:t>
            </a:r>
            <a:r>
              <a:rPr lang="ko-KR" sz="2800" b="0" strike="noStrike" spc="-1">
                <a:latin typeface="Noto Sans CJK KR"/>
              </a:rPr>
              <a:t>번째 개요 수준</a:t>
            </a:r>
            <a:endParaRPr lang="en-US" sz="2800" b="0" strike="noStrike" spc="-1">
              <a:latin typeface="Noto Sans CJK KR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Noto Sans CJK KR"/>
              </a:rPr>
              <a:t>3</a:t>
            </a:r>
            <a:r>
              <a:rPr lang="ko-KR" sz="2400" b="0" strike="noStrike" spc="-1">
                <a:latin typeface="Noto Sans CJK KR"/>
              </a:rPr>
              <a:t>번째 개요 수준</a:t>
            </a:r>
            <a:endParaRPr lang="en-US" sz="2400" b="0" strike="noStrike" spc="-1">
              <a:latin typeface="Noto Sans CJK KR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Noto Sans CJK KR"/>
              </a:rPr>
              <a:t>4</a:t>
            </a:r>
            <a:r>
              <a:rPr lang="ko-KR" sz="2000" b="0" strike="noStrike" spc="-1">
                <a:latin typeface="Noto Sans CJK KR"/>
              </a:rPr>
              <a:t>번째 개요 수준</a:t>
            </a:r>
            <a:endParaRPr lang="en-US" sz="2000" b="0" strike="noStrike" spc="-1">
              <a:latin typeface="Noto Sans CJK KR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Noto Sans CJK KR"/>
              </a:rPr>
              <a:t>5</a:t>
            </a:r>
            <a:r>
              <a:rPr lang="ko-KR" sz="2000" b="0" strike="noStrike" spc="-1">
                <a:latin typeface="Noto Sans CJK KR"/>
              </a:rPr>
              <a:t>번째 개요 수준</a:t>
            </a:r>
            <a:endParaRPr lang="en-US" sz="2000" b="0" strike="noStrike" spc="-1">
              <a:latin typeface="Noto Sans CJK KR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Noto Sans CJK KR"/>
              </a:rPr>
              <a:t>6</a:t>
            </a:r>
            <a:r>
              <a:rPr lang="ko-KR" sz="2000" b="0" strike="noStrike" spc="-1">
                <a:latin typeface="Noto Sans CJK KR"/>
              </a:rPr>
              <a:t>번째 개요 수준</a:t>
            </a:r>
            <a:endParaRPr lang="en-US" sz="2000" b="0" strike="noStrike" spc="-1">
              <a:latin typeface="Noto Sans CJK KR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Noto Sans CJK KR"/>
              </a:rPr>
              <a:t>7</a:t>
            </a:r>
            <a:r>
              <a:rPr lang="ko-KR" sz="2000" b="0" strike="noStrike" spc="-1">
                <a:latin typeface="Noto Sans CJK KR"/>
              </a:rPr>
              <a:t>번째 개요 수준</a:t>
            </a:r>
            <a:endParaRPr lang="en-US" sz="2000" b="0" strike="noStrike" spc="-1">
              <a:latin typeface="Noto Sans CJK KR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3000" cy="363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en-US" sz="1400" b="0" strike="noStrike" spc="-1">
                <a:solidFill>
                  <a:srgbClr val="000000"/>
                </a:solidFill>
                <a:latin typeface="Noto Serif CJK KR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Noto Serif CJK KR"/>
                <a:ea typeface="DejaVu Sans"/>
              </a:rPr>
              <a:t>&lt;바닥글&gt;</a:t>
            </a:r>
            <a:endParaRPr lang="en-US" sz="1400" b="0" strike="noStrike" spc="-1">
              <a:latin typeface="Noto Serif CJK KR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맑은 고딕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20FF19A-F69C-49AD-A6D2-D8B90E2C7096}" type="slidenum">
              <a:rPr lang="en-US" sz="1200" b="0" strike="noStrike" spc="-1">
                <a:solidFill>
                  <a:srgbClr val="8B8B8B"/>
                </a:solidFill>
                <a:latin typeface="맑은 고딕"/>
                <a:ea typeface="DejaVu Sans"/>
              </a:rPr>
              <a:t>‹#›</a:t>
            </a:fld>
            <a:endParaRPr lang="en-US" sz="1200" b="0" strike="noStrike" spc="-1">
              <a:latin typeface="Noto Serif CJK KR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>
              <a:defRPr lang="en-US" sz="1400" b="0" strike="noStrike" spc="-1">
                <a:latin typeface="Noto Serif CJK KR"/>
              </a:defRPr>
            </a:lvl1pPr>
          </a:lstStyle>
          <a:p>
            <a:r>
              <a:rPr lang="en-US" sz="1400" b="0" strike="noStrike" spc="-1">
                <a:latin typeface="Noto Serif CJK KR"/>
              </a:rPr>
              <a:t>&lt;날짜/시간&gt;</a:t>
            </a: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ko-KR" sz="4400" b="0" strike="noStrike" spc="-1">
                <a:latin typeface="Noto Sans CJK KR"/>
              </a:rPr>
              <a:t>제목 텍스트의 서식을 편집하려면 클릭하십시오</a:t>
            </a:r>
            <a:r>
              <a:rPr lang="en-US" sz="4400" b="0" strike="noStrike" spc="-1">
                <a:latin typeface="Noto Sans CJK KR"/>
              </a:rPr>
              <a:t>.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3200" b="0" strike="noStrike" spc="-1">
                <a:latin typeface="Noto Sans CJK KR"/>
              </a:rPr>
              <a:t>개요 텍스트의 서식을 편집하려면 클릭하십시오</a:t>
            </a:r>
            <a:endParaRPr lang="en-US" sz="3200" b="0" strike="noStrike" spc="-1">
              <a:latin typeface="Noto Sans CJK KR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Noto Sans CJK KR"/>
              </a:rPr>
              <a:t>2</a:t>
            </a:r>
            <a:r>
              <a:rPr lang="ko-KR" sz="2800" b="0" strike="noStrike" spc="-1">
                <a:latin typeface="Noto Sans CJK KR"/>
              </a:rPr>
              <a:t>번째 개요 수준</a:t>
            </a:r>
            <a:endParaRPr lang="en-US" sz="2800" b="0" strike="noStrike" spc="-1">
              <a:latin typeface="Noto Sans CJK KR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Noto Sans CJK KR"/>
              </a:rPr>
              <a:t>3</a:t>
            </a:r>
            <a:r>
              <a:rPr lang="ko-KR" sz="2400" b="0" strike="noStrike" spc="-1">
                <a:latin typeface="Noto Sans CJK KR"/>
              </a:rPr>
              <a:t>번째 개요 수준</a:t>
            </a:r>
            <a:endParaRPr lang="en-US" sz="2400" b="0" strike="noStrike" spc="-1">
              <a:latin typeface="Noto Sans CJK KR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Noto Sans CJK KR"/>
              </a:rPr>
              <a:t>4</a:t>
            </a:r>
            <a:r>
              <a:rPr lang="ko-KR" sz="2000" b="0" strike="noStrike" spc="-1">
                <a:latin typeface="Noto Sans CJK KR"/>
              </a:rPr>
              <a:t>번째 개요 수준</a:t>
            </a:r>
            <a:endParaRPr lang="en-US" sz="2000" b="0" strike="noStrike" spc="-1">
              <a:latin typeface="Noto Sans CJK KR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Noto Sans CJK KR"/>
              </a:rPr>
              <a:t>5</a:t>
            </a:r>
            <a:r>
              <a:rPr lang="ko-KR" sz="2000" b="0" strike="noStrike" spc="-1">
                <a:latin typeface="Noto Sans CJK KR"/>
              </a:rPr>
              <a:t>번째 개요 수준</a:t>
            </a:r>
            <a:endParaRPr lang="en-US" sz="2000" b="0" strike="noStrike" spc="-1">
              <a:latin typeface="Noto Sans CJK KR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Noto Sans CJK KR"/>
              </a:rPr>
              <a:t>6</a:t>
            </a:r>
            <a:r>
              <a:rPr lang="ko-KR" sz="2000" b="0" strike="noStrike" spc="-1">
                <a:latin typeface="Noto Sans CJK KR"/>
              </a:rPr>
              <a:t>번째 개요 수준</a:t>
            </a:r>
            <a:endParaRPr lang="en-US" sz="2000" b="0" strike="noStrike" spc="-1">
              <a:latin typeface="Noto Sans CJK KR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Noto Sans CJK KR"/>
              </a:rPr>
              <a:t>7</a:t>
            </a:r>
            <a:r>
              <a:rPr lang="ko-KR" sz="2000" b="0" strike="noStrike" spc="-1">
                <a:latin typeface="Noto Sans CJK KR"/>
              </a:rPr>
              <a:t>번째 개요 수준</a:t>
            </a:r>
            <a:endParaRPr lang="en-US" sz="2000" b="0" strike="noStrike" spc="-1">
              <a:latin typeface="Noto Sans CJK KR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200" cy="23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 fontScale="90000"/>
          </a:bodyPr>
          <a:lstStyle/>
          <a:p>
            <a:pPr algn="ctr">
              <a:lnSpc>
                <a:spcPct val="90000"/>
              </a:lnSpc>
              <a:buNone/>
            </a:pPr>
            <a:r>
              <a:rPr lang="ko-KR" sz="60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프로그래밍 언어론</a:t>
            </a:r>
            <a:br>
              <a:rPr sz="6000" dirty="0"/>
            </a:br>
            <a:r>
              <a:rPr lang="en-US" sz="6000" spc="-1" dirty="0">
                <a:solidFill>
                  <a:srgbClr val="000000"/>
                </a:solidFill>
                <a:latin typeface="맑은 고딕"/>
                <a:ea typeface="맑은 고딕"/>
              </a:rPr>
              <a:t>13</a:t>
            </a:r>
            <a:r>
              <a:rPr lang="ko-KR" sz="60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주차</a:t>
            </a:r>
            <a:br>
              <a:rPr sz="6000" dirty="0"/>
            </a:br>
            <a:r>
              <a:rPr lang="en-US" sz="6000" spc="-1" dirty="0">
                <a:solidFill>
                  <a:srgbClr val="000000"/>
                </a:solidFill>
                <a:latin typeface="맑은 고딕"/>
                <a:ea typeface="맑은 고딕"/>
              </a:rPr>
              <a:t>[</a:t>
            </a:r>
            <a:r>
              <a:rPr lang="ko-KR" altLang="en-US" sz="6000" spc="-1" dirty="0">
                <a:solidFill>
                  <a:srgbClr val="000000"/>
                </a:solidFill>
                <a:latin typeface="맑은 고딕"/>
                <a:ea typeface="맑은 고딕"/>
              </a:rPr>
              <a:t>복습</a:t>
            </a:r>
            <a:r>
              <a:rPr lang="en-US" sz="6000" spc="-1" dirty="0">
                <a:solidFill>
                  <a:srgbClr val="000000"/>
                </a:solidFill>
                <a:latin typeface="맑은 고딕"/>
                <a:ea typeface="맑은 고딕"/>
              </a:rPr>
              <a:t>]</a:t>
            </a:r>
            <a:endParaRPr lang="en-US" sz="6000" b="0" strike="noStrike" spc="-1" dirty="0">
              <a:latin typeface="Noto Sans CJK KR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2200" cy="1653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Noto Sans CJK K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ko-KR" sz="4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첨자 바인딩과 배열 유형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838080" y="1674000"/>
            <a:ext cx="10514160" cy="49370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99000"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배열 변수에 대한 첨자 바인딩은 보통 정적이나</a:t>
            </a:r>
            <a:r>
              <a:rPr lang="en-US" sz="2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, </a:t>
            </a:r>
            <a:r>
              <a:rPr lang="ko-KR" sz="2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첨자 값 범위는 때때로 동적으로 바인딩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685800" lvl="1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C</a:t>
            </a:r>
            <a:r>
              <a:rPr lang="ko-KR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기반의 언어에서 첨자 범위의 하한은 </a:t>
            </a:r>
            <a:r>
              <a:rPr lang="en-US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0</a:t>
            </a:r>
            <a:r>
              <a:rPr lang="ko-KR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으로 고정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685800" lvl="1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Fortran 95+</a:t>
            </a:r>
            <a:r>
              <a:rPr lang="ko-KR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에서 첨자의 디폴트는 </a:t>
            </a:r>
            <a:r>
              <a:rPr lang="en-US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1</a:t>
            </a:r>
            <a:r>
              <a:rPr lang="ko-KR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이나 임의의 값으로 설정 가능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첨자 값 범위에 대한 바인딩</a:t>
            </a:r>
            <a:r>
              <a:rPr lang="en-US" sz="2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, </a:t>
            </a:r>
            <a:r>
              <a:rPr lang="ko-KR" sz="2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기억 공간 바인딩</a:t>
            </a:r>
            <a:r>
              <a:rPr lang="en-US" sz="2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, </a:t>
            </a:r>
            <a:r>
              <a:rPr lang="ko-KR" sz="2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기억공간의 할당 장소에 따라 </a:t>
            </a:r>
            <a:r>
              <a:rPr lang="en-US" sz="2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5</a:t>
            </a:r>
            <a:r>
              <a:rPr lang="ko-KR" sz="2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가지 유형의 배열이 존재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685800" lvl="1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정적 배열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685800" lvl="1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고정 스택</a:t>
            </a:r>
            <a:r>
              <a:rPr lang="en-US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-</a:t>
            </a:r>
            <a:r>
              <a:rPr lang="ko-KR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동적 배열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685800" lvl="1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스택 동적 배열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685800" lvl="1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고정 힙</a:t>
            </a:r>
            <a:r>
              <a:rPr lang="en-US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-</a:t>
            </a:r>
            <a:r>
              <a:rPr lang="ko-KR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동적 배열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685800" lvl="1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힙</a:t>
            </a:r>
            <a:r>
              <a:rPr lang="en-US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-</a:t>
            </a:r>
            <a:r>
              <a:rPr lang="ko-KR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동적 배열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80072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ko-KR" sz="4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첨자 바인딩과 배열 유형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838080" y="1674000"/>
            <a:ext cx="10514160" cy="49370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81000"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정적 배열 </a:t>
            </a:r>
            <a:r>
              <a:rPr lang="en-US" sz="2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(static_array.c </a:t>
            </a:r>
            <a:r>
              <a:rPr lang="ko-KR" sz="2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참조</a:t>
            </a:r>
            <a:r>
              <a:rPr lang="en-US" sz="2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)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685800" lvl="1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첨자 범위가 정적으로 바인딩</a:t>
            </a:r>
            <a:r>
              <a:rPr lang="en-US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, </a:t>
            </a:r>
            <a:r>
              <a:rPr lang="ko-KR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기억공간 할당이 정적으로 이루어짐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685800" lvl="1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장점</a:t>
            </a:r>
            <a:r>
              <a:rPr lang="en-US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: </a:t>
            </a:r>
            <a:r>
              <a:rPr lang="ko-KR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동적으로 할당이나 회수가 되지 않으므로 효율이 좋다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685800" lvl="1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단점</a:t>
            </a:r>
            <a:r>
              <a:rPr lang="en-US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: </a:t>
            </a:r>
            <a:r>
              <a:rPr lang="ko-KR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배열에 대한 기억공간이 프로그램의 실행시간 전체에 고정된다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고정 스택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-</a:t>
            </a:r>
            <a:r>
              <a:rPr lang="ko-K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동적 배열 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(fixed_stack_dynamic_array.c </a:t>
            </a:r>
            <a:r>
              <a:rPr lang="ko-K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참조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685800" lvl="1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첨자 범위가 정적으로 바인딩 되지만 그 할당이 실행시간중에 일어남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685800" lvl="1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장점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: </a:t>
            </a:r>
            <a:r>
              <a:rPr lang="ko-KR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기억공간의 효율성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스택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-</a:t>
            </a:r>
            <a:r>
              <a:rPr lang="ko-K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동적 배열 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(stack_dynamic_array.c </a:t>
            </a:r>
            <a:r>
              <a:rPr lang="ko-K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참조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685800" lvl="1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첨자 범위와 기억공간 할당 모두가 실행시간중에 바인딩되는 배열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Variable Length Array</a:t>
            </a:r>
            <a:r>
              <a:rPr lang="ko-KR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는 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C99, C11</a:t>
            </a:r>
            <a:r>
              <a:rPr lang="ko-KR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에서 지원하나 표준 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C</a:t>
            </a:r>
            <a:r>
              <a:rPr lang="ko-KR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에서는 지원하지 않음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685800" lvl="1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일단 첨자 범위가 바인딩되고 기억공간이 할당되면 이 바인딩은 변수의 존속 기간에 고정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685800" lvl="1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장점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: </a:t>
            </a:r>
            <a:r>
              <a:rPr lang="ko-KR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배열의 크기는 그 배열이 사용되기 전까지 몰라도 되므로 유연성이 좋다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685800" lvl="1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단점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: </a:t>
            </a:r>
            <a:r>
              <a:rPr lang="ko-KR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이를 위해 많은 코드를 생성하며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lang="ko-KR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속도가 느려지고 불안한 코드를 생성할 수 있다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244153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ko-KR" sz="4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첨자 바인딩과 배열 유형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838080" y="1674000"/>
            <a:ext cx="10514160" cy="49370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고정 힙</a:t>
            </a:r>
            <a:r>
              <a:rPr lang="en-US" sz="2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-</a:t>
            </a:r>
            <a:r>
              <a:rPr lang="ko-KR" sz="2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동적 배열 </a:t>
            </a:r>
            <a:r>
              <a:rPr lang="en-US" sz="2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(fixed_heap_dynamic_array.c,</a:t>
            </a:r>
            <a:br>
              <a:rPr sz="2800"/>
            </a:br>
            <a:r>
              <a:rPr lang="en-US" sz="2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JavaArray.java </a:t>
            </a:r>
            <a:r>
              <a:rPr lang="ko-KR" sz="2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참조</a:t>
            </a:r>
            <a:r>
              <a:rPr lang="en-US" sz="2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)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685800" lvl="1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첨자 범위와 기억공간의 바인딩이 기억공간이 할당된 후에 고정 됨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685800" lvl="1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첨자 범위와 기억공간에 대한 바인딩이 사용자가 요청할 때 발생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685800" lvl="1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기억 공간이 스택이 아닌 힙에 할당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685800" lvl="1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장점</a:t>
            </a:r>
            <a:r>
              <a:rPr lang="en-US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: </a:t>
            </a:r>
            <a:r>
              <a:rPr lang="ko-KR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유연성</a:t>
            </a:r>
            <a:r>
              <a:rPr lang="en-US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, </a:t>
            </a:r>
            <a:r>
              <a:rPr lang="ko-KR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단점</a:t>
            </a:r>
            <a:r>
              <a:rPr lang="en-US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: </a:t>
            </a:r>
            <a:r>
              <a:rPr lang="ko-KR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스택보다 느림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힙</a:t>
            </a:r>
            <a:r>
              <a:rPr lang="en-US" sz="2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-</a:t>
            </a:r>
            <a:r>
              <a:rPr lang="ko-KR" sz="2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동적 배열 </a:t>
            </a:r>
            <a:r>
              <a:rPr lang="en-US" sz="2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(python_array.py </a:t>
            </a:r>
            <a:r>
              <a:rPr lang="ko-KR" sz="2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참조</a:t>
            </a:r>
            <a:r>
              <a:rPr lang="en-US" sz="2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)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685800" lvl="1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첨자 범위와 기억공간의 할당이 동적으로 일어나며 배열의 존속기간에 바뀔수 있음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685800" lvl="1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장점</a:t>
            </a:r>
            <a:r>
              <a:rPr lang="en-US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: </a:t>
            </a:r>
            <a:r>
              <a:rPr lang="ko-KR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유연성이 좋음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685800" lvl="1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단점</a:t>
            </a:r>
            <a:r>
              <a:rPr lang="en-US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: </a:t>
            </a:r>
            <a:r>
              <a:rPr lang="ko-KR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할당과 회수의 시간이 길다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286642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ko-KR" sz="4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배열 초기화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838080" y="1377720"/>
            <a:ext cx="10514160" cy="5233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배열이 기억공간에 할당되는 시점에 그 배열을 초기화 할 수 있는</a:t>
            </a:r>
            <a:br>
              <a:rPr sz="2800"/>
            </a:br>
            <a:r>
              <a:rPr lang="ko-KR" sz="2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수단을 제공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685800" lvl="1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Fortran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1143000" lvl="2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Integer, Dimension(3) :: List = (/0, 5, 5/)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1600200" lvl="3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1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초기값 </a:t>
            </a:r>
            <a:r>
              <a:rPr lang="en-US" sz="1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0,5,5</a:t>
            </a:r>
            <a:r>
              <a:rPr lang="ko-KR" sz="1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를 가지는 </a:t>
            </a:r>
            <a:r>
              <a:rPr lang="en-US" sz="1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List</a:t>
            </a:r>
            <a:r>
              <a:rPr lang="ko-KR" sz="1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라는 이름의 크기 </a:t>
            </a:r>
            <a:r>
              <a:rPr lang="en-US" sz="1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3</a:t>
            </a:r>
            <a:r>
              <a:rPr lang="ko-KR" sz="1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의 정수 배열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685800" lvl="1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C,C++,Java,C# </a:t>
            </a:r>
            <a:r>
              <a:rPr lang="ko-KR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배열의 초기화 허용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1143000" lvl="2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0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가장 좌측 요소의 크기는 생략 가능</a:t>
            </a:r>
            <a:r>
              <a:rPr lang="en-US" sz="20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, </a:t>
            </a:r>
            <a:r>
              <a:rPr lang="ko-KR" sz="20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이 경우 컴파일러가 크기를 설정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1600200" lvl="3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1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암묵적 설정이므로 실수로 항목을 빼버릴 수 있음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1600200" lvl="3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int list[] = {4, 5, 7, 8};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1600200" lvl="3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char name[] = "freddie";   // name</a:t>
            </a:r>
            <a:r>
              <a:rPr lang="ko-KR" sz="1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배열의 크기는</a:t>
            </a:r>
            <a:r>
              <a:rPr lang="en-US" sz="1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?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1600200" lvl="3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char *names[] = {"Bob", "Jake", "Darcie"};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1143000" lvl="2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Java</a:t>
            </a:r>
            <a:r>
              <a:rPr lang="ko-KR" sz="20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에서도 유사한 구문을 제공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1600200" lvl="3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String[] names = {"Bob", "Jake", "Darcie"};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55298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ko-KR" sz="4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배열 연산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838080" y="1674000"/>
            <a:ext cx="10514160" cy="49370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97000"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배열 연산은 배열 단위로 연산을 수행하는 연산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685800" lvl="1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배정</a:t>
            </a:r>
            <a:r>
              <a:rPr lang="en-US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, </a:t>
            </a:r>
            <a:r>
              <a:rPr lang="ko-KR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접합</a:t>
            </a:r>
            <a:r>
              <a:rPr lang="en-US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, </a:t>
            </a:r>
            <a:r>
              <a:rPr lang="ko-KR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비교</a:t>
            </a:r>
            <a:r>
              <a:rPr lang="en-US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, </a:t>
            </a:r>
            <a:r>
              <a:rPr lang="ko-KR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슬라이스 등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685800" lvl="1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C</a:t>
            </a:r>
            <a:r>
              <a:rPr lang="ko-KR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의 경우 배열 연산을 제공하지 않음 </a:t>
            </a:r>
            <a:r>
              <a:rPr lang="en-US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-&gt; </a:t>
            </a:r>
            <a:r>
              <a:rPr lang="ko-KR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라이브러리를 통해 필요한 기능 사용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685800" lvl="1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Java, C++, C#</a:t>
            </a:r>
            <a:r>
              <a:rPr lang="ko-KR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은 배열이 객체로 제공되며 메소드로 수행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685800" lvl="1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Python</a:t>
            </a:r>
            <a:r>
              <a:rPr lang="ko-KR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은 리스트 형태의 요소를 제공하며 이질적인 요소를 포함할 수 있음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1143000" lvl="2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0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배정</a:t>
            </a:r>
            <a:r>
              <a:rPr lang="en-US" sz="20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, </a:t>
            </a:r>
            <a:r>
              <a:rPr lang="ko-KR" sz="20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접합</a:t>
            </a:r>
            <a:r>
              <a:rPr lang="en-US" sz="20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(+), </a:t>
            </a:r>
            <a:r>
              <a:rPr lang="ko-KR" sz="20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원소 멤버쉽</a:t>
            </a:r>
            <a:r>
              <a:rPr lang="en-US" sz="20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(in), </a:t>
            </a:r>
            <a:r>
              <a:rPr lang="ko-KR" sz="20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동일성 비교</a:t>
            </a:r>
            <a:r>
              <a:rPr lang="en-US" sz="20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(is), </a:t>
            </a:r>
            <a:r>
              <a:rPr lang="ko-KR" sz="20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동등성 비교</a:t>
            </a:r>
            <a:r>
              <a:rPr lang="en-US" sz="20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(==)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685800" lvl="1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Fortran 95+</a:t>
            </a:r>
            <a:r>
              <a:rPr lang="ko-KR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는 </a:t>
            </a:r>
            <a:r>
              <a:rPr lang="en-US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elemental</a:t>
            </a:r>
            <a:r>
              <a:rPr lang="ko-KR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이라고 불리는 많은 배열 연산을 제공공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1143000" lvl="2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0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배정</a:t>
            </a:r>
            <a:r>
              <a:rPr lang="en-US" sz="20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, </a:t>
            </a:r>
            <a:r>
              <a:rPr lang="ko-KR" sz="20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산술</a:t>
            </a:r>
            <a:r>
              <a:rPr lang="en-US" sz="20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, </a:t>
            </a:r>
            <a:r>
              <a:rPr lang="ko-KR" sz="20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관계</a:t>
            </a:r>
            <a:r>
              <a:rPr lang="en-US" sz="20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, </a:t>
            </a:r>
            <a:r>
              <a:rPr lang="ko-KR" sz="20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논리</a:t>
            </a:r>
            <a:r>
              <a:rPr lang="en-US" sz="20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, </a:t>
            </a:r>
            <a:r>
              <a:rPr lang="ko-KR" sz="20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행렬 곱셈</a:t>
            </a:r>
            <a:r>
              <a:rPr lang="en-US" sz="20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, </a:t>
            </a:r>
            <a:r>
              <a:rPr lang="ko-KR" sz="20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행렬 전치</a:t>
            </a:r>
            <a:r>
              <a:rPr lang="en-US" sz="20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, </a:t>
            </a:r>
            <a:r>
              <a:rPr lang="ko-KR" sz="20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벡터 내적에 대한 내장 함수나 라이브러리 제공 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685800" lvl="1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APL</a:t>
            </a:r>
            <a:r>
              <a:rPr lang="ko-KR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에서는 배열 연산을 핵심요소로 제공공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1143000" lvl="2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이제까지 고안된 언어 중에서 가장 강력한 배열 처리 언어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1143000" lvl="2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언어의 난해성으로 후속 언어에 미친 영향이 없음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838080" y="1674000"/>
            <a:ext cx="10514160" cy="49370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배열과 슬라이스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685800" lvl="1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슬라이스는 배열의 어떤 부분 구조</a:t>
            </a:r>
            <a:r>
              <a:rPr lang="en-US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(substructure)</a:t>
            </a:r>
            <a:r>
              <a:rPr lang="ko-KR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이다</a:t>
            </a:r>
            <a:r>
              <a:rPr lang="en-US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.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685800" lvl="1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Python, Ruby, Perl </a:t>
            </a:r>
            <a:r>
              <a:rPr lang="ko-KR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등의 언어에서 배열의 슬라이스 연산을 제공 </a:t>
            </a:r>
            <a:r>
              <a:rPr lang="en-US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(slice.py </a:t>
            </a:r>
            <a:r>
              <a:rPr lang="ko-KR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참조</a:t>
            </a:r>
            <a:r>
              <a:rPr lang="en-US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)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685800" lvl="1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평가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6858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FORTRAN I</a:t>
            </a:r>
            <a:r>
              <a:rPr lang="ko-KR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에서 소개된 후 배열은 거의 모든 언어에 포함 됨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6858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모든 순서 타입을 첨자로 허용하거나</a:t>
            </a:r>
            <a:r>
              <a:rPr lang="en-US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, </a:t>
            </a:r>
            <a:r>
              <a:rPr lang="ko-KR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슬라이스 연산등의 진보가 있었음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6858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특히 최근 연상 배열로 향상된 특징을 제공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ko-KR" sz="4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연상 배열</a:t>
            </a:r>
            <a:r>
              <a:rPr lang="en-US" sz="4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(Associative array)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838080" y="1620000"/>
            <a:ext cx="10886040" cy="4555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98000"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원소 개수와 동일한 개수의 값</a:t>
            </a:r>
            <a:r>
              <a:rPr lang="en-US" sz="2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(</a:t>
            </a:r>
            <a:r>
              <a:rPr lang="ko-KR" sz="2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키</a:t>
            </a:r>
            <a:r>
              <a:rPr lang="en-US" sz="2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)</a:t>
            </a:r>
            <a:r>
              <a:rPr lang="ko-KR" sz="2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들로 인덱싱되는 순서를 갖지 않는 데이터 원소의 모임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2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배열은 정수값으로 인덱싱되며 순서를 갖는다</a:t>
            </a:r>
            <a:r>
              <a:rPr lang="en-US" sz="2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.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2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연상 배열은 키</a:t>
            </a:r>
            <a:r>
              <a:rPr lang="en-US" sz="2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(key)</a:t>
            </a:r>
            <a:r>
              <a:rPr lang="ko-KR" sz="2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로 인덱싱되며 순서를 갖지 않는다</a:t>
            </a:r>
            <a:r>
              <a:rPr lang="en-US" sz="2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.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2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연상 배열은 키</a:t>
            </a:r>
            <a:r>
              <a:rPr lang="en-US" sz="2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(key)-</a:t>
            </a:r>
            <a:r>
              <a:rPr lang="ko-KR" sz="2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값</a:t>
            </a:r>
            <a:r>
              <a:rPr lang="en-US" sz="2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(value)</a:t>
            </a:r>
            <a:r>
              <a:rPr lang="ko-KR" sz="2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의 구조를 갖는다</a:t>
            </a:r>
            <a:r>
              <a:rPr lang="en-US" sz="2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.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Font typeface="Arial"/>
              <a:buChar char="•"/>
            </a:pPr>
            <a:r>
              <a:rPr lang="ko-KR" sz="2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연상 배열은 </a:t>
            </a:r>
            <a:r>
              <a:rPr lang="en-US" sz="2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Python, Ruby, Lua</a:t>
            </a:r>
            <a:r>
              <a:rPr lang="ko-KR" sz="2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에서는 기본 데이터 타입으로 제공되나</a:t>
            </a:r>
            <a:r>
              <a:rPr lang="en-US" sz="2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, Java, C++, C#, F#</a:t>
            </a:r>
            <a:r>
              <a:rPr lang="ko-KR" sz="2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은 표준 클래스 라이브러리에 의해서 제공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Font typeface="Arial"/>
              <a:buChar char="•"/>
            </a:pPr>
            <a:r>
              <a:rPr lang="ko-KR" sz="2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구조와 연상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2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연상 배열은 구현에서 원소들이 해시</a:t>
            </a:r>
            <a:r>
              <a:rPr lang="en-US" sz="2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(hash) </a:t>
            </a:r>
            <a:r>
              <a:rPr lang="ko-KR" sz="2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함수로 저장되고 인출됨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732117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ko-KR" sz="4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연상 배열</a:t>
            </a:r>
            <a:r>
              <a:rPr lang="en-US" sz="4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(Associative Array)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838080" y="1674000"/>
            <a:ext cx="10514160" cy="49370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82000"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Python</a:t>
            </a:r>
            <a:r>
              <a:rPr lang="ko-KR" sz="2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에서 연상 배열은 사전</a:t>
            </a:r>
            <a:r>
              <a:rPr lang="en-US" sz="2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(dictionary)</a:t>
            </a:r>
            <a:r>
              <a:rPr lang="ko-KR" sz="2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라고 불리며 기본 데이터입 </a:t>
            </a:r>
            <a:r>
              <a:rPr lang="en-US" sz="2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dict</a:t>
            </a:r>
            <a:r>
              <a:rPr lang="ko-KR" sz="2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로 제공 </a:t>
            </a:r>
            <a:r>
              <a:rPr lang="en-US" sz="2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(dict_exam.py </a:t>
            </a:r>
            <a:r>
              <a:rPr lang="ko-KR" sz="2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참조</a:t>
            </a:r>
            <a:r>
              <a:rPr lang="en-US" sz="2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)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2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키</a:t>
            </a:r>
            <a:r>
              <a:rPr lang="en-US" sz="2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(key)</a:t>
            </a:r>
            <a:r>
              <a:rPr lang="ko-KR" sz="2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는 </a:t>
            </a:r>
            <a:r>
              <a:rPr lang="en-US" sz="2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hashable </a:t>
            </a:r>
            <a:r>
              <a:rPr lang="ko-KR" sz="2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해야한다</a:t>
            </a:r>
            <a:r>
              <a:rPr lang="en-US" sz="2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. → immutable</a:t>
            </a:r>
            <a:r>
              <a:rPr lang="ko-KR" sz="2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한 값이어야 함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2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키와 값사이는 콜론</a:t>
            </a:r>
            <a:r>
              <a:rPr lang="en-US" sz="2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(:)</a:t>
            </a:r>
            <a:r>
              <a:rPr lang="ko-KR" sz="2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으로 구분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Perl</a:t>
            </a:r>
            <a:r>
              <a:rPr lang="ko-KR" sz="2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에서 </a:t>
            </a:r>
            <a:r>
              <a:rPr lang="en-US" sz="2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key</a:t>
            </a:r>
            <a:r>
              <a:rPr lang="ko-KR" sz="2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는 문자열만 가능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PHP</a:t>
            </a:r>
            <a:r>
              <a:rPr lang="ko-KR" sz="2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에서는 </a:t>
            </a:r>
            <a:r>
              <a:rPr lang="en-US" sz="2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key</a:t>
            </a:r>
            <a:r>
              <a:rPr lang="ko-KR" sz="2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가 정수 혹은 문자열이 가능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Java </a:t>
            </a:r>
            <a:r>
              <a:rPr lang="ko-KR" sz="2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계열에서는 </a:t>
            </a:r>
            <a:r>
              <a:rPr lang="en-US" sz="2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Map</a:t>
            </a:r>
            <a:r>
              <a:rPr lang="ko-KR" sz="2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으로 불리며 표준 라이브러리에서 제공</a:t>
            </a:r>
            <a:r>
              <a:rPr lang="en-US" sz="2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(MapExam.java </a:t>
            </a:r>
            <a:r>
              <a:rPr lang="ko-KR" sz="2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참조</a:t>
            </a:r>
            <a:r>
              <a:rPr lang="en-US" sz="2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)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Font typeface="Arial"/>
              <a:buChar char="•"/>
            </a:pPr>
            <a:r>
              <a:rPr lang="ko-KR" sz="2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장점 </a:t>
            </a:r>
            <a:r>
              <a:rPr lang="en-US" sz="2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(</a:t>
            </a:r>
            <a:r>
              <a:rPr lang="ko-KR" sz="2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연상 배열 </a:t>
            </a:r>
            <a:r>
              <a:rPr lang="en-US" sz="2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vs </a:t>
            </a:r>
            <a:r>
              <a:rPr lang="ko-KR" sz="2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배열</a:t>
            </a:r>
            <a:r>
              <a:rPr lang="en-US" sz="2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)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2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연상 배열은 가독성과 작성력을 높인다</a:t>
            </a:r>
            <a:r>
              <a:rPr lang="en-US" sz="2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. </a:t>
            </a:r>
            <a:r>
              <a:rPr lang="ko-KR" sz="2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그리고 </a:t>
            </a:r>
            <a:r>
              <a:rPr lang="en-US" sz="2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(</a:t>
            </a:r>
            <a:r>
              <a:rPr lang="ko-KR" sz="2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해시 함수를 사용함으로 인해</a:t>
            </a:r>
            <a:r>
              <a:rPr lang="en-US" sz="2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) </a:t>
            </a:r>
            <a:r>
              <a:rPr lang="ko-KR" sz="2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원소들의 접근에 있어 속도가 빠르다</a:t>
            </a:r>
            <a:r>
              <a:rPr lang="en-US" sz="2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.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2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모든 요소들을 하나씩 처리해야하는 경우 배열이 효율적임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50070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ko-KR" sz="4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사용자</a:t>
            </a:r>
            <a:r>
              <a:rPr lang="en-US" sz="4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-</a:t>
            </a:r>
            <a:r>
              <a:rPr lang="ko-KR" sz="4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정의 순서 타입</a:t>
            </a:r>
            <a:endParaRPr lang="en-US" sz="4400" b="0" strike="noStrike" spc="-1">
              <a:latin typeface="Noto Sans CJK KR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838080" y="1620000"/>
            <a:ext cx="10885680" cy="4555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79000"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순서 타입</a:t>
            </a:r>
            <a:r>
              <a:rPr lang="en-US" sz="2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(ordinal type)</a:t>
            </a:r>
            <a:endParaRPr lang="en-US" sz="2800" b="0" strike="noStrike" spc="-1">
              <a:latin typeface="Noto Sans CJK KR"/>
            </a:endParaRPr>
          </a:p>
          <a:p>
            <a:pPr marL="685800" lvl="1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가능한 값들의 범위가 양의 정수 집합과 연계되는 타입</a:t>
            </a:r>
            <a:endParaRPr lang="en-US" sz="2400" b="0" strike="noStrike" spc="-1">
              <a:latin typeface="Noto Sans CJK KR"/>
            </a:endParaRPr>
          </a:p>
          <a:p>
            <a:pPr marL="685800" lvl="1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기본 순서 타입 </a:t>
            </a:r>
            <a:r>
              <a:rPr lang="en-US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- Java</a:t>
            </a:r>
            <a:r>
              <a:rPr lang="ko-KR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의 </a:t>
            </a:r>
            <a:r>
              <a:rPr lang="en-US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integer, char </a:t>
            </a:r>
            <a:r>
              <a:rPr lang="ko-KR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혹은 </a:t>
            </a:r>
            <a:r>
              <a:rPr lang="en-US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C</a:t>
            </a:r>
            <a:r>
              <a:rPr lang="ko-KR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의 </a:t>
            </a:r>
            <a:r>
              <a:rPr lang="en-US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int, short, char </a:t>
            </a:r>
            <a:endParaRPr lang="en-US" sz="2400" b="0" strike="noStrike" spc="-1">
              <a:latin typeface="Noto Sans CJK KR"/>
            </a:endParaRPr>
          </a:p>
          <a:p>
            <a:pPr marL="685800" lvl="1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사용자</a:t>
            </a:r>
            <a:r>
              <a:rPr lang="en-US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-</a:t>
            </a:r>
            <a:r>
              <a:rPr lang="ko-KR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정의 순서 타입</a:t>
            </a:r>
            <a:endParaRPr lang="en-US" sz="2400" b="0" strike="noStrike" spc="-1">
              <a:latin typeface="Noto Sans CJK KR"/>
            </a:endParaRPr>
          </a:p>
          <a:p>
            <a:pPr marL="1143000" lvl="2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0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열거와 부분 범위 → 코드가 간결해지고 가독성이 좋아진다</a:t>
            </a:r>
            <a:r>
              <a:rPr lang="en-US" sz="20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.</a:t>
            </a:r>
            <a:endParaRPr lang="en-US" sz="2000" b="0" strike="noStrike" spc="-1">
              <a:latin typeface="Noto Sans CJK KR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열거 타입</a:t>
            </a:r>
            <a:r>
              <a:rPr lang="en-US" sz="2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(Enumeration Type)</a:t>
            </a:r>
            <a:endParaRPr lang="en-US" sz="2800" b="0" strike="noStrike" spc="-1">
              <a:latin typeface="Noto Sans CJK KR"/>
            </a:endParaRPr>
          </a:p>
          <a:p>
            <a:pPr marL="685800" lvl="1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열거 상수</a:t>
            </a:r>
            <a:r>
              <a:rPr lang="en-US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(enumeration constants)</a:t>
            </a:r>
            <a:r>
              <a:rPr lang="ko-KR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들의 모임을 정의하고 그룹핑한 타입</a:t>
            </a:r>
            <a:endParaRPr lang="en-US" sz="2400" b="0" strike="noStrike" spc="-1">
              <a:latin typeface="Noto Sans CJK KR"/>
            </a:endParaRPr>
          </a:p>
          <a:p>
            <a:pPr marL="1143000" lvl="2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C#) enum days {Mon, Tue, Wed, Thu, Fri, Sat, Sun};</a:t>
            </a:r>
            <a:endParaRPr lang="en-US" sz="2000" b="0" strike="noStrike" spc="-1">
              <a:latin typeface="Noto Sans CJK KR"/>
            </a:endParaRPr>
          </a:p>
          <a:p>
            <a:pPr marL="685800" lvl="1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열거 상수에는 전형적으로 정수 값 </a:t>
            </a:r>
            <a:r>
              <a:rPr lang="en-US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0, 1, … </a:t>
            </a:r>
            <a:r>
              <a:rPr lang="ko-KR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등이 암묵적으로 할당되나 임의의 값을 명시적으로 할당하는 것도 가능</a:t>
            </a:r>
            <a:endParaRPr lang="en-US" sz="2400" b="0" strike="noStrike" spc="-1">
              <a:latin typeface="Noto Sans CJK KR"/>
            </a:endParaRPr>
          </a:p>
          <a:p>
            <a:pPr marL="685800" lvl="1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설계 고려사항</a:t>
            </a:r>
            <a:endParaRPr lang="en-US" sz="2400" b="0" strike="noStrike" spc="-1">
              <a:latin typeface="Noto Sans CJK KR"/>
            </a:endParaRPr>
          </a:p>
          <a:p>
            <a:pPr marL="1143000" lvl="2" indent="-2286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열거형이 정수형으로 강제 형변환 가능한가</a:t>
            </a:r>
            <a:r>
              <a:rPr lang="en-US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?</a:t>
            </a:r>
            <a:endParaRPr lang="en-US" sz="2400" b="0" strike="noStrike" spc="-1">
              <a:latin typeface="Noto Sans CJK KR"/>
            </a:endParaRPr>
          </a:p>
          <a:p>
            <a:pPr marL="1143000" lvl="2" indent="-2286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열거형과 정수이외의 타입과의 관계를 허용할 것인가</a:t>
            </a:r>
            <a:r>
              <a:rPr lang="en-US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?</a:t>
            </a:r>
            <a:endParaRPr lang="en-US" sz="2400" b="0" strike="noStrike" spc="-1">
              <a:latin typeface="Noto Sans CJK K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ko-KR" sz="4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열거 타입</a:t>
            </a:r>
            <a:endParaRPr lang="en-US" sz="4400" b="0" strike="noStrike" spc="-1">
              <a:latin typeface="Noto Sans CJK KR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874080" y="1674000"/>
            <a:ext cx="10513800" cy="4936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열거 타입이 제공되지 않는 언어에서는 정수를 이용하여 열거형을 흉내냄</a:t>
            </a:r>
            <a:endParaRPr lang="en-US" sz="2800" b="0" strike="noStrike" spc="-1">
              <a:latin typeface="Noto Sans CJK KR"/>
            </a:endParaRPr>
          </a:p>
          <a:p>
            <a:pPr marL="685800" lvl="1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예</a:t>
            </a:r>
            <a:r>
              <a:rPr lang="en-US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) enum_exam1.c, enum_exam2.c</a:t>
            </a:r>
            <a:r>
              <a:rPr lang="ko-KR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를 참조</a:t>
            </a:r>
            <a:endParaRPr lang="en-US" sz="2400" b="0" strike="noStrike" spc="-1">
              <a:latin typeface="Noto Sans CJK KR"/>
            </a:endParaRPr>
          </a:p>
          <a:p>
            <a:pPr marL="228600" indent="-2286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열거 타입을 이용하면 새로운 타입을 정의하게 되고 가독성을 향상시킨다</a:t>
            </a:r>
            <a:r>
              <a:rPr lang="en-US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.</a:t>
            </a:r>
            <a:endParaRPr lang="en-US" sz="2400" b="0" strike="noStrike" spc="-1">
              <a:latin typeface="Noto Sans CJK KR"/>
            </a:endParaRPr>
          </a:p>
          <a:p>
            <a:pPr marL="6858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예</a:t>
            </a:r>
            <a:r>
              <a:rPr lang="en-US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) enum_exam3.c </a:t>
            </a:r>
            <a:r>
              <a:rPr lang="ko-KR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참조</a:t>
            </a:r>
            <a:endParaRPr lang="en-US" sz="2400" b="0" strike="noStrike" spc="-1">
              <a:latin typeface="Noto Sans CJK KR"/>
            </a:endParaRPr>
          </a:p>
          <a:p>
            <a:pPr marL="228600" indent="-2286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C</a:t>
            </a:r>
            <a:r>
              <a:rPr lang="ko-KR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나 </a:t>
            </a:r>
            <a:r>
              <a:rPr lang="en-US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Pascal</a:t>
            </a:r>
            <a:r>
              <a:rPr lang="ko-KR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은 열거형을 처음으로 도입하여 널리 쓰인 언어</a:t>
            </a:r>
            <a:endParaRPr lang="en-US" sz="2400" b="0" strike="noStrike" spc="-1">
              <a:latin typeface="Noto Sans CJK KR"/>
            </a:endParaRPr>
          </a:p>
          <a:p>
            <a:pPr marL="6858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C</a:t>
            </a:r>
            <a:r>
              <a:rPr lang="ko-KR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는 열거 타입 </a:t>
            </a:r>
            <a:r>
              <a:rPr lang="en-US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enum</a:t>
            </a:r>
            <a:r>
              <a:rPr lang="ko-KR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을 기본 타입으로 제공</a:t>
            </a:r>
            <a:endParaRPr lang="en-US" sz="2400" b="0" strike="noStrike" spc="-1">
              <a:latin typeface="Noto Sans CJK KR"/>
            </a:endParaRPr>
          </a:p>
          <a:p>
            <a:pPr marL="228600" indent="-2286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C</a:t>
            </a:r>
            <a:r>
              <a:rPr lang="ko-KR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에서의 열거 타입은 정수 타입과의 형변환이 허용</a:t>
            </a:r>
            <a:endParaRPr lang="en-US" sz="2400" b="0" strike="noStrike" spc="-1">
              <a:latin typeface="Noto Sans CJK KR"/>
            </a:endParaRPr>
          </a:p>
          <a:p>
            <a:pPr marL="6858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예</a:t>
            </a:r>
            <a:r>
              <a:rPr lang="en-US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) enum_exam4.c </a:t>
            </a:r>
            <a:r>
              <a:rPr lang="ko-KR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참조</a:t>
            </a:r>
            <a:endParaRPr lang="en-US" sz="2400" b="0" strike="noStrike" spc="-1">
              <a:latin typeface="Noto Sans CJK K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ko-KR" sz="4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열거 타입</a:t>
            </a:r>
            <a:endParaRPr lang="en-US" sz="4400" b="0" strike="noStrike" spc="-1">
              <a:latin typeface="Noto Sans CJK KR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838080" y="1674000"/>
            <a:ext cx="10513800" cy="4936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하지만 열거 타입을 제공하는 대부분의 언어 </a:t>
            </a:r>
            <a:r>
              <a:rPr lang="en-US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C++, Ada, Java, Python </a:t>
            </a:r>
            <a:r>
              <a:rPr lang="ko-KR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등에서 정수 타입과의 형변환은 허용하지 않음</a:t>
            </a:r>
            <a:endParaRPr lang="en-US" sz="2400" b="0" strike="noStrike" spc="-1">
              <a:latin typeface="Noto Sans CJK KR"/>
            </a:endParaRPr>
          </a:p>
          <a:p>
            <a:pPr marL="6858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예</a:t>
            </a:r>
            <a:r>
              <a:rPr lang="en-US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) enum_exam4.cpp, EnumExam.java, enum_exam.py </a:t>
            </a:r>
            <a:r>
              <a:rPr lang="ko-KR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참조</a:t>
            </a:r>
            <a:endParaRPr lang="en-US" sz="2400" b="0" strike="noStrike" spc="-1">
              <a:latin typeface="Noto Sans CJK KR"/>
            </a:endParaRPr>
          </a:p>
          <a:p>
            <a:pPr marL="6858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열거 타입은 열거 타입이지 정수형은 아님</a:t>
            </a:r>
            <a:r>
              <a:rPr lang="en-US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, </a:t>
            </a:r>
            <a:r>
              <a:rPr lang="ko-KR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단 열거형의 값을 정수형으로 참조는 가능</a:t>
            </a:r>
            <a:endParaRPr lang="en-US" sz="2400" b="0" strike="noStrike" spc="-1">
              <a:latin typeface="Noto Sans CJK KR"/>
            </a:endParaRPr>
          </a:p>
          <a:p>
            <a:pPr marL="228600" indent="-2286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Java</a:t>
            </a:r>
            <a:r>
              <a:rPr lang="ko-KR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는 </a:t>
            </a:r>
            <a:r>
              <a:rPr lang="en-US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2004</a:t>
            </a:r>
            <a:r>
              <a:rPr lang="ko-KR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년 </a:t>
            </a:r>
            <a:r>
              <a:rPr lang="en-US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Java 5.0</a:t>
            </a:r>
            <a:r>
              <a:rPr lang="ko-KR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에 </a:t>
            </a:r>
            <a:r>
              <a:rPr lang="en-US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java.lang.Enum</a:t>
            </a:r>
            <a:r>
              <a:rPr lang="ko-KR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이라는 기본 타입으로 제공</a:t>
            </a:r>
            <a:endParaRPr lang="en-US" sz="2400" b="0" strike="noStrike" spc="-1">
              <a:latin typeface="Noto Sans CJK KR"/>
            </a:endParaRPr>
          </a:p>
          <a:p>
            <a:pPr marL="6858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모든 열거 타입은 묵시적으로 </a:t>
            </a:r>
            <a:r>
              <a:rPr lang="en-US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java.lang.Enum</a:t>
            </a:r>
            <a:r>
              <a:rPr lang="ko-KR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에 상속을 받음 </a:t>
            </a:r>
            <a:r>
              <a:rPr lang="en-US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(</a:t>
            </a:r>
            <a:r>
              <a:rPr lang="ko-KR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정수형이 아님</a:t>
            </a:r>
            <a:r>
              <a:rPr lang="en-US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)</a:t>
            </a:r>
            <a:endParaRPr lang="en-US" sz="2400" b="0" strike="noStrike" spc="-1">
              <a:latin typeface="Noto Sans CJK KR"/>
            </a:endParaRP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따라서 </a:t>
            </a:r>
            <a:r>
              <a:rPr lang="en-US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toString, ordinal, values </a:t>
            </a:r>
            <a:r>
              <a:rPr lang="ko-KR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등 몇몇 메소드들을 사용 가능</a:t>
            </a:r>
            <a:endParaRPr lang="en-US" sz="2400" b="0" strike="noStrike" spc="-1">
              <a:latin typeface="Noto Sans CJK KR"/>
            </a:endParaRPr>
          </a:p>
          <a:p>
            <a:pPr marL="6858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예</a:t>
            </a:r>
            <a:r>
              <a:rPr lang="en-US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) EnumExam.java </a:t>
            </a:r>
            <a:r>
              <a:rPr lang="ko-KR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참조</a:t>
            </a:r>
            <a:endParaRPr lang="en-US" sz="2400" b="0" strike="noStrike" spc="-1">
              <a:latin typeface="Noto Sans CJK K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ko-KR" sz="4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열거 타입</a:t>
            </a:r>
            <a:endParaRPr lang="en-US" sz="4400" b="0" strike="noStrike" spc="-1">
              <a:latin typeface="Noto Sans CJK KR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838080" y="1674000"/>
            <a:ext cx="10513800" cy="4936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Java</a:t>
            </a:r>
            <a:r>
              <a:rPr lang="ko-KR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는 </a:t>
            </a:r>
            <a:r>
              <a:rPr lang="en-US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2004</a:t>
            </a:r>
            <a:r>
              <a:rPr lang="ko-KR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년 </a:t>
            </a:r>
            <a:r>
              <a:rPr lang="en-US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Java 5.0</a:t>
            </a:r>
            <a:r>
              <a:rPr lang="ko-KR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에 </a:t>
            </a:r>
            <a:r>
              <a:rPr lang="en-US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java.lang.Enum</a:t>
            </a:r>
            <a:r>
              <a:rPr lang="ko-KR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이라는 기본 타입으로 제공</a:t>
            </a:r>
            <a:endParaRPr lang="en-US" sz="2400" b="0" strike="noStrike" spc="-1">
              <a:latin typeface="Noto Sans CJK KR"/>
            </a:endParaRPr>
          </a:p>
          <a:p>
            <a:pPr marL="6858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모든 열거 타입은 묵시적으로 </a:t>
            </a:r>
            <a:r>
              <a:rPr lang="en-US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java.lang.Enum</a:t>
            </a:r>
            <a:r>
              <a:rPr lang="ko-KR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에 상속을 받음 </a:t>
            </a:r>
            <a:r>
              <a:rPr lang="en-US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(</a:t>
            </a:r>
            <a:r>
              <a:rPr lang="ko-KR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정수형이 아님</a:t>
            </a:r>
            <a:r>
              <a:rPr lang="en-US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)</a:t>
            </a:r>
            <a:endParaRPr lang="en-US" sz="2400" b="0" strike="noStrike" spc="-1">
              <a:latin typeface="Noto Sans CJK KR"/>
            </a:endParaRP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따라서 </a:t>
            </a:r>
            <a:r>
              <a:rPr lang="en-US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toString, ordinal, values </a:t>
            </a:r>
            <a:r>
              <a:rPr lang="ko-KR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등 몇몇 메소드들을 사용 가능</a:t>
            </a:r>
            <a:endParaRPr lang="en-US" sz="2400" b="0" strike="noStrike" spc="-1">
              <a:latin typeface="Noto Sans CJK KR"/>
            </a:endParaRPr>
          </a:p>
          <a:p>
            <a:pPr marL="6858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예</a:t>
            </a:r>
            <a:r>
              <a:rPr lang="en-US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) EnumExam.java </a:t>
            </a:r>
            <a:r>
              <a:rPr lang="ko-KR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참조</a:t>
            </a:r>
            <a:endParaRPr lang="en-US" sz="2400" b="0" strike="noStrike" spc="-1">
              <a:latin typeface="Noto Sans CJK KR"/>
            </a:endParaRPr>
          </a:p>
          <a:p>
            <a:pPr marL="228600" indent="-2286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흥미롭게도 스크립트 언어 </a:t>
            </a:r>
            <a:r>
              <a:rPr lang="en-US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(JavaScript, Python, Ruby, Lua, PHP </a:t>
            </a:r>
            <a:r>
              <a:rPr lang="ko-KR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등</a:t>
            </a:r>
            <a:r>
              <a:rPr lang="en-US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)</a:t>
            </a:r>
            <a:r>
              <a:rPr lang="ko-KR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들 중 열거 타입을 기본 타입으로 지원하는 것은 없음</a:t>
            </a:r>
            <a:endParaRPr lang="en-US" sz="2400" b="0" strike="noStrike" spc="-1">
              <a:latin typeface="Noto Sans CJK KR"/>
            </a:endParaRPr>
          </a:p>
          <a:p>
            <a:pPr marL="6858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표준 라이브러리에 제공</a:t>
            </a:r>
            <a:endParaRPr lang="en-US" sz="2400" b="0" strike="noStrike" spc="-1">
              <a:latin typeface="Noto Sans CJK KR"/>
            </a:endParaRPr>
          </a:p>
          <a:p>
            <a:pPr marL="6858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예</a:t>
            </a:r>
            <a:r>
              <a:rPr lang="en-US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) enum_exam.py </a:t>
            </a:r>
            <a:r>
              <a:rPr lang="ko-KR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참조</a:t>
            </a:r>
            <a:endParaRPr lang="en-US" sz="2400" b="0" strike="noStrike" spc="-1">
              <a:latin typeface="Noto Sans CJK K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ko-KR" sz="4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열거 타입</a:t>
            </a:r>
            <a:endParaRPr lang="en-US" sz="4400" b="0" strike="noStrike" spc="-1">
              <a:latin typeface="Noto Sans CJK KR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838080" y="1674000"/>
            <a:ext cx="10513800" cy="4936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평가</a:t>
            </a:r>
            <a:endParaRPr lang="en-US" sz="2400" b="0" strike="noStrike" spc="-1">
              <a:latin typeface="Noto Sans CJK KR"/>
            </a:endParaRPr>
          </a:p>
          <a:p>
            <a:pPr marL="6858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열거형은 가독성과 신뢰성을 향상 시킨다</a:t>
            </a:r>
            <a:r>
              <a:rPr lang="en-US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.</a:t>
            </a:r>
            <a:endParaRPr lang="en-US" sz="2400" b="0" strike="noStrike" spc="-1">
              <a:latin typeface="Noto Sans CJK KR"/>
            </a:endParaRP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산술연산을 허용하지 않는다</a:t>
            </a:r>
            <a:r>
              <a:rPr lang="en-US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. (</a:t>
            </a:r>
            <a:r>
              <a:rPr lang="ko-KR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열거형은 정수형이 아님</a:t>
            </a:r>
            <a:r>
              <a:rPr lang="en-US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)</a:t>
            </a:r>
            <a:endParaRPr lang="en-US" sz="2400" b="0" strike="noStrike" spc="-1">
              <a:latin typeface="Noto Sans CJK KR"/>
            </a:endParaRP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정의된 범위 밖의 값을 할당 받을 수 없다</a:t>
            </a:r>
            <a:r>
              <a:rPr lang="en-US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.</a:t>
            </a:r>
            <a:endParaRPr lang="en-US" sz="2400" b="0" strike="noStrike" spc="-1">
              <a:latin typeface="Noto Sans CJK KR"/>
            </a:endParaRPr>
          </a:p>
          <a:p>
            <a:pPr marL="6858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C</a:t>
            </a:r>
            <a:r>
              <a:rPr lang="ko-KR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의 열거형은 열거 변수를 정수 변수 처럼 취급한다</a:t>
            </a:r>
            <a:r>
              <a:rPr lang="en-US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.</a:t>
            </a:r>
            <a:endParaRPr lang="en-US" sz="2400" b="0" strike="noStrike" spc="-1">
              <a:latin typeface="Noto Sans CJK KR"/>
            </a:endParaRP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가독성을 향상시키나 신뢰성의 면에서 문제를 야기할 수 있음</a:t>
            </a:r>
            <a:endParaRPr lang="en-US" sz="2400" b="0" strike="noStrike" spc="-1">
              <a:latin typeface="Noto Sans CJK KR"/>
            </a:endParaRPr>
          </a:p>
          <a:p>
            <a:pPr marL="6858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C++</a:t>
            </a:r>
            <a:r>
              <a:rPr lang="ko-KR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의 열거형은 비교연산에서 여전히 정수형 타입처럼 다루어 질 수 있다</a:t>
            </a:r>
            <a:r>
              <a:rPr lang="en-US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.</a:t>
            </a:r>
            <a:endParaRPr lang="en-US" sz="2400" b="0" strike="noStrike" spc="-1">
              <a:latin typeface="Noto Sans CJK KR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ko-KR" sz="4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부분 범위 타입</a:t>
            </a:r>
            <a:endParaRPr lang="en-US" sz="4400" b="0" strike="noStrike" spc="-1">
              <a:latin typeface="Noto Sans CJK KR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838080" y="1674000"/>
            <a:ext cx="10513800" cy="4936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순서 타입의 연속된 부분 순서열</a:t>
            </a:r>
            <a:r>
              <a:rPr lang="en-US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(subsequence)</a:t>
            </a:r>
            <a:endParaRPr lang="en-US" sz="2400" b="0" strike="noStrike" spc="-1">
              <a:latin typeface="Noto Sans CJK KR"/>
            </a:endParaRPr>
          </a:p>
          <a:p>
            <a:pPr marL="6858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예</a:t>
            </a:r>
            <a:r>
              <a:rPr lang="en-US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) 12..14</a:t>
            </a:r>
            <a:endParaRPr lang="en-US" sz="2400" b="0" strike="noStrike" spc="-1">
              <a:latin typeface="Noto Sans CJK KR"/>
            </a:endParaRPr>
          </a:p>
          <a:p>
            <a:pPr marL="228600" indent="-2286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Pascal</a:t>
            </a:r>
            <a:r>
              <a:rPr lang="ko-KR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에서 도입되었으며 </a:t>
            </a:r>
            <a:r>
              <a:rPr lang="en-US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Ada</a:t>
            </a:r>
            <a:r>
              <a:rPr lang="ko-KR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에 포함</a:t>
            </a:r>
            <a:endParaRPr lang="en-US" sz="2400" b="0" strike="noStrike" spc="-1">
              <a:latin typeface="Noto Sans CJK KR"/>
            </a:endParaRPr>
          </a:p>
          <a:p>
            <a:pPr marL="6858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type Days is (Mon, Tue, Wed, Thu, Fri, Sat, Sun);</a:t>
            </a:r>
            <a:endParaRPr lang="en-US" sz="2400" b="0" strike="noStrike" spc="-1">
              <a:latin typeface="Noto Sans CJK KR"/>
            </a:endParaRPr>
          </a:p>
          <a:p>
            <a:pPr marL="6858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subtype Weekdays is Days range Mon..Fri;</a:t>
            </a:r>
            <a:endParaRPr lang="en-US" sz="2400" b="0" strike="noStrike" spc="-1">
              <a:latin typeface="Noto Sans CJK KR"/>
            </a:endParaRPr>
          </a:p>
          <a:p>
            <a:pPr marL="6858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subtype Index is Integer range 1..100;</a:t>
            </a:r>
            <a:endParaRPr lang="en-US" sz="2400" b="0" strike="noStrike" spc="-1">
              <a:latin typeface="Noto Sans CJK KR"/>
            </a:endParaRPr>
          </a:p>
          <a:p>
            <a:pPr marL="228600" indent="-228600">
              <a:lnSpc>
                <a:spcPct val="90000"/>
              </a:lnSpc>
              <a:spcBef>
                <a:spcPts val="1417"/>
              </a:spcBef>
            </a:pPr>
            <a:r>
              <a:rPr lang="en-US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 </a:t>
            </a:r>
            <a:endParaRPr lang="en-US" sz="2400" b="0" strike="noStrike" spc="-1">
              <a:latin typeface="Noto Sans CJK KR"/>
            </a:endParaRPr>
          </a:p>
          <a:p>
            <a:pPr marL="228600" indent="-2286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부분 범위 타입은 가독성과 신뢰성을 향상시킴</a:t>
            </a:r>
            <a:r>
              <a:rPr lang="en-US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, </a:t>
            </a:r>
            <a:r>
              <a:rPr lang="ko-KR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하지만 이상하게도 </a:t>
            </a:r>
            <a:r>
              <a:rPr lang="en-US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Ada 95</a:t>
            </a:r>
            <a:r>
              <a:rPr lang="ko-KR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를 제외하고서 현대 프로그래밍 언어가 부분 범위 타입을 제공하지는 않는다</a:t>
            </a:r>
            <a:r>
              <a:rPr lang="en-US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.</a:t>
            </a:r>
            <a:endParaRPr lang="en-US" sz="2400" b="0" strike="noStrike" spc="-1">
              <a:latin typeface="Noto Sans CJK KR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ko-KR" sz="4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배열 타입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838080" y="1394280"/>
            <a:ext cx="10886040" cy="5077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83000"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동질의</a:t>
            </a:r>
            <a:r>
              <a:rPr lang="en-US" sz="2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(homogeneous) </a:t>
            </a:r>
            <a:r>
              <a:rPr lang="ko-KR" sz="2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데이터 원소들의 연속된 데이터 모음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배열의 요소에 대한 접근은 첨자를 이용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685800" lvl="1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첨자에 변수가 있을 경우 실시간 연산이 추가로 요구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C, C++, Java, Ada, C#</a:t>
            </a:r>
            <a:r>
              <a:rPr lang="ko-KR" sz="2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과 같은 대부분의 언어에서 배열이 제공되며</a:t>
            </a:r>
            <a:r>
              <a:rPr lang="en-US" sz="2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, </a:t>
            </a:r>
            <a:r>
              <a:rPr lang="ko-KR" sz="2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배열의 모든 요소들은 동일한 타입에 속해야 한다</a:t>
            </a:r>
            <a:r>
              <a:rPr lang="en-US" sz="2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.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Python</a:t>
            </a:r>
            <a:r>
              <a:rPr lang="ko-KR" sz="2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은 동적 배열의 특성을 가진 대상체를 제공하나 리스트라 불린다</a:t>
            </a:r>
            <a:r>
              <a:rPr lang="en-US" sz="2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.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설계 고려사항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685800" lvl="1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어떤 타입이 첨자에 대해 적법한가</a:t>
            </a:r>
            <a:r>
              <a:rPr lang="en-US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?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685800" lvl="1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첨자 식에 대한 범위가 검사되는가</a:t>
            </a:r>
            <a:r>
              <a:rPr lang="en-US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?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685800" lvl="1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첨자 범위는 언제 바인딩 되는가</a:t>
            </a:r>
            <a:r>
              <a:rPr lang="en-US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?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685800" lvl="1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배열 할당은 언제 일어나는가</a:t>
            </a:r>
            <a:r>
              <a:rPr lang="en-US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?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685800" lvl="1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배열의 기억 공간이 할당될 때 최기화를 할 수 있는가</a:t>
            </a:r>
            <a:r>
              <a:rPr lang="en-US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?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685800" lvl="1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슬라이스가 존재한다면 어떤 형태의 슬라이스가 허용되는가</a:t>
            </a:r>
            <a:r>
              <a:rPr lang="en-US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?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54885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ko-KR" sz="4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배열과 색인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838080" y="1674000"/>
            <a:ext cx="10514160" cy="49370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배열의 특정 요소는 배열의 이름과 첨자</a:t>
            </a:r>
            <a:r>
              <a:rPr lang="en-US" sz="2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(subscript) </a:t>
            </a:r>
            <a:r>
              <a:rPr lang="ko-KR" sz="2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혹은 색인</a:t>
            </a:r>
            <a:r>
              <a:rPr lang="en-US" sz="2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(index)</a:t>
            </a:r>
            <a:r>
              <a:rPr lang="ko-KR" sz="2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에 의해 참조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685800" lvl="1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배열이름</a:t>
            </a:r>
            <a:r>
              <a:rPr lang="en-US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(</a:t>
            </a:r>
            <a:r>
              <a:rPr lang="ko-KR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첨자</a:t>
            </a:r>
            <a:r>
              <a:rPr lang="en-US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_</a:t>
            </a:r>
            <a:r>
              <a:rPr lang="ko-KR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값</a:t>
            </a:r>
            <a:r>
              <a:rPr lang="en-US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_</a:t>
            </a:r>
            <a:r>
              <a:rPr lang="ko-KR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리스트</a:t>
            </a:r>
            <a:r>
              <a:rPr lang="en-US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) -&gt; </a:t>
            </a:r>
            <a:r>
              <a:rPr lang="ko-KR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원소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685800" lvl="1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배열의 원소 참조를 위해 소괄호</a:t>
            </a:r>
            <a:r>
              <a:rPr lang="en-US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() </a:t>
            </a:r>
            <a:r>
              <a:rPr lang="ko-KR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혹은 대괄호 </a:t>
            </a:r>
            <a:r>
              <a:rPr lang="en-US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[]</a:t>
            </a:r>
            <a:r>
              <a:rPr lang="ko-KR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를 사용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1143000" lvl="2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0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소괄호는 함수와 혼돈으로 가독성을 저해</a:t>
            </a:r>
            <a:r>
              <a:rPr lang="en-US" sz="20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: Fortran, Ada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1143000" lvl="2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0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대괄호를 대부분의 언어에서 사용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685800" lvl="1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첨자는 보통 정수 타입을 사용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1143000" lvl="2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Ada</a:t>
            </a:r>
            <a:r>
              <a:rPr lang="ko-KR" sz="20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는 불리안</a:t>
            </a:r>
            <a:r>
              <a:rPr lang="en-US" sz="20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, </a:t>
            </a:r>
            <a:r>
              <a:rPr lang="ko-KR" sz="20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문자</a:t>
            </a:r>
            <a:r>
              <a:rPr lang="en-US" sz="20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, </a:t>
            </a:r>
            <a:r>
              <a:rPr lang="ko-KR" sz="20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열거 타입이 사용될 수 있음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1143000" lvl="2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0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첨자의 범위 오류는 프로그램에 자주 나타나는 현상이며 범위 검사를 제공하는 것은 언어의 신뢰성을 향상 시킴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C</a:t>
            </a:r>
            <a:r>
              <a:rPr lang="ko-KR" sz="20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의 배열은 범위 검사를 하지 않음</a:t>
            </a:r>
            <a:r>
              <a:rPr lang="en-US" sz="20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, Java</a:t>
            </a:r>
            <a:r>
              <a:rPr lang="ko-KR" sz="20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나 </a:t>
            </a:r>
            <a:r>
              <a:rPr lang="en-US" sz="20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Python</a:t>
            </a:r>
            <a:r>
              <a:rPr lang="ko-KR" sz="20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의 경우 범위를 넘어서는 경우 실행시간에 오류를 발생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96532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</TotalTime>
  <Application>Microsoft Office PowerPoint</Application>
  <PresentationFormat>와이드스크린</PresentationFormat>
  <Slides>17</Slides>
  <Notes>0</Notes>
  <HiddenSlides>0</HiddenSlide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17</vt:i4>
      </vt:variant>
    </vt:vector>
  </HeadingPairs>
  <TitlesOfParts>
    <vt:vector size="19" baseType="lpstr">
      <vt:lpstr>Office Theme</vt:lpstr>
      <vt:lpstr>Office Theme</vt:lpstr>
      <vt:lpstr>프로그래밍 언어론 13주차 [복습]</vt:lpstr>
      <vt:lpstr>사용자-정의 순서 타입</vt:lpstr>
      <vt:lpstr>열거 타입</vt:lpstr>
      <vt:lpstr>열거 타입</vt:lpstr>
      <vt:lpstr>열거 타입</vt:lpstr>
      <vt:lpstr>열거 타입</vt:lpstr>
      <vt:lpstr>부분 범위 타입</vt:lpstr>
      <vt:lpstr>배열 타입</vt:lpstr>
      <vt:lpstr>배열과 색인</vt:lpstr>
      <vt:lpstr>첨자 바인딩과 배열 유형</vt:lpstr>
      <vt:lpstr>첨자 바인딩과 배열 유형</vt:lpstr>
      <vt:lpstr>첨자 바인딩과 배열 유형</vt:lpstr>
      <vt:lpstr>배열 초기화</vt:lpstr>
      <vt:lpstr>배열 연산</vt:lpstr>
      <vt:lpstr>PowerPoint 프레젠테이션</vt:lpstr>
      <vt:lpstr>연상 배열(Associative array)</vt:lpstr>
      <vt:lpstr>연상 배열(Associative Array)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인문IT입문 1주차</dc:title>
  <dc:subject/>
  <dc:creator>Kang Namoh</dc:creator>
  <dc:description/>
  <cp:lastModifiedBy/>
  <cp:revision>1802</cp:revision>
  <dcterms:created xsi:type="dcterms:W3CDTF">2020-03-12T00:34:35Z</dcterms:created>
  <dcterms:modified xsi:type="dcterms:W3CDTF">2023-11-24T14:56:59Z</dcterms:modified>
  <dc:language>ko-KR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와이드스크린</vt:lpwstr>
  </property>
  <property fmtid="{D5CDD505-2E9C-101B-9397-08002B2CF9AE}" pid="3" name="Slides">
    <vt:i4>3</vt:i4>
  </property>
</Properties>
</file>