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2CAC86-58DE-86B0-CD21-B4BCB10A20A1}" v="2" dt="2023-09-05T13:56:30.030"/>
    <p1510:client id="{935F13F2-9E0A-EC7C-85CD-3291AF55F33D}" v="4" dt="2023-09-02T11:47:18.936"/>
    <p1510:client id="{A5F3065F-6FD6-566A-7DF1-DAC5FB86D82A}" v="14" dt="2023-08-29T12:25:31.8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강남오" userId="S::209324@ms.kmu.ac.kr::a00b3978-0e9c-43f4-a757-7a2abcd99c03" providerId="AD" clId="Web-{935F13F2-9E0A-EC7C-85CD-3291AF55F33D}"/>
    <pc:docChg chg="modSld">
      <pc:chgData name="강남오" userId="S::209324@ms.kmu.ac.kr::a00b3978-0e9c-43f4-a757-7a2abcd99c03" providerId="AD" clId="Web-{935F13F2-9E0A-EC7C-85CD-3291AF55F33D}" dt="2023-09-02T11:47:18.936" v="3" actId="14100"/>
      <pc:docMkLst>
        <pc:docMk/>
      </pc:docMkLst>
      <pc:sldChg chg="modSp">
        <pc:chgData name="강남오" userId="S::209324@ms.kmu.ac.kr::a00b3978-0e9c-43f4-a757-7a2abcd99c03" providerId="AD" clId="Web-{935F13F2-9E0A-EC7C-85CD-3291AF55F33D}" dt="2023-09-02T11:47:18.936" v="3" actId="14100"/>
        <pc:sldMkLst>
          <pc:docMk/>
          <pc:sldMk cId="0" sldId="256"/>
        </pc:sldMkLst>
        <pc:spChg chg="mod">
          <ac:chgData name="강남오" userId="S::209324@ms.kmu.ac.kr::a00b3978-0e9c-43f4-a757-7a2abcd99c03" providerId="AD" clId="Web-{935F13F2-9E0A-EC7C-85CD-3291AF55F33D}" dt="2023-09-02T11:47:18.936" v="3" actId="14100"/>
          <ac:spMkLst>
            <pc:docMk/>
            <pc:sldMk cId="0" sldId="256"/>
            <ac:spMk id="82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A5F3065F-6FD6-566A-7DF1-DAC5FB86D82A}"/>
    <pc:docChg chg="modSld">
      <pc:chgData name="강남오" userId="S::209324@ms.kmu.ac.kr::a00b3978-0e9c-43f4-a757-7a2abcd99c03" providerId="AD" clId="Web-{A5F3065F-6FD6-566A-7DF1-DAC5FB86D82A}" dt="2023-08-29T12:25:31.884" v="13" actId="20577"/>
      <pc:docMkLst>
        <pc:docMk/>
      </pc:docMkLst>
      <pc:sldChg chg="modSp">
        <pc:chgData name="강남오" userId="S::209324@ms.kmu.ac.kr::a00b3978-0e9c-43f4-a757-7a2abcd99c03" providerId="AD" clId="Web-{A5F3065F-6FD6-566A-7DF1-DAC5FB86D82A}" dt="2023-08-29T12:23:10.467" v="1" actId="20577"/>
        <pc:sldMkLst>
          <pc:docMk/>
          <pc:sldMk cId="0" sldId="259"/>
        </pc:sldMkLst>
        <pc:spChg chg="mod">
          <ac:chgData name="강남오" userId="S::209324@ms.kmu.ac.kr::a00b3978-0e9c-43f4-a757-7a2abcd99c03" providerId="AD" clId="Web-{A5F3065F-6FD6-566A-7DF1-DAC5FB86D82A}" dt="2023-08-29T12:23:10.467" v="1" actId="20577"/>
          <ac:spMkLst>
            <pc:docMk/>
            <pc:sldMk cId="0" sldId="259"/>
            <ac:spMk id="90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A5F3065F-6FD6-566A-7DF1-DAC5FB86D82A}" dt="2023-08-29T12:25:17.430" v="6" actId="14100"/>
        <pc:sldMkLst>
          <pc:docMk/>
          <pc:sldMk cId="0" sldId="265"/>
        </pc:sldMkLst>
        <pc:spChg chg="mod">
          <ac:chgData name="강남오" userId="S::209324@ms.kmu.ac.kr::a00b3978-0e9c-43f4-a757-7a2abcd99c03" providerId="AD" clId="Web-{A5F3065F-6FD6-566A-7DF1-DAC5FB86D82A}" dt="2023-08-29T12:25:17.430" v="6" actId="14100"/>
          <ac:spMkLst>
            <pc:docMk/>
            <pc:sldMk cId="0" sldId="265"/>
            <ac:spMk id="102" creationId="{00000000-0000-0000-0000-000000000000}"/>
          </ac:spMkLst>
        </pc:spChg>
      </pc:sldChg>
      <pc:sldChg chg="modSp">
        <pc:chgData name="강남오" userId="S::209324@ms.kmu.ac.kr::a00b3978-0e9c-43f4-a757-7a2abcd99c03" providerId="AD" clId="Web-{A5F3065F-6FD6-566A-7DF1-DAC5FB86D82A}" dt="2023-08-29T12:25:31.884" v="13" actId="20577"/>
        <pc:sldMkLst>
          <pc:docMk/>
          <pc:sldMk cId="0" sldId="266"/>
        </pc:sldMkLst>
        <pc:spChg chg="mod">
          <ac:chgData name="강남오" userId="S::209324@ms.kmu.ac.kr::a00b3978-0e9c-43f4-a757-7a2abcd99c03" providerId="AD" clId="Web-{A5F3065F-6FD6-566A-7DF1-DAC5FB86D82A}" dt="2023-08-29T12:25:31.884" v="13" actId="20577"/>
          <ac:spMkLst>
            <pc:docMk/>
            <pc:sldMk cId="0" sldId="266"/>
            <ac:spMk id="104" creationId="{00000000-0000-0000-0000-000000000000}"/>
          </ac:spMkLst>
        </pc:spChg>
      </pc:sldChg>
    </pc:docChg>
  </pc:docChgLst>
  <pc:docChgLst>
    <pc:chgData name="강남오" userId="S::209324@ms.kmu.ac.kr::a00b3978-0e9c-43f4-a757-7a2abcd99c03" providerId="AD" clId="Web-{2C2CAC86-58DE-86B0-CD21-B4BCB10A20A1}"/>
    <pc:docChg chg="modSld">
      <pc:chgData name="강남오" userId="S::209324@ms.kmu.ac.kr::a00b3978-0e9c-43f4-a757-7a2abcd99c03" providerId="AD" clId="Web-{2C2CAC86-58DE-86B0-CD21-B4BCB10A20A1}" dt="2023-09-05T13:56:30.030" v="1" actId="20577"/>
      <pc:docMkLst>
        <pc:docMk/>
      </pc:docMkLst>
      <pc:sldChg chg="modSp">
        <pc:chgData name="강남오" userId="S::209324@ms.kmu.ac.kr::a00b3978-0e9c-43f4-a757-7a2abcd99c03" providerId="AD" clId="Web-{2C2CAC86-58DE-86B0-CD21-B4BCB10A20A1}" dt="2023-09-05T13:56:30.030" v="1" actId="20577"/>
        <pc:sldMkLst>
          <pc:docMk/>
          <pc:sldMk cId="0" sldId="265"/>
        </pc:sldMkLst>
        <pc:spChg chg="mod">
          <ac:chgData name="강남오" userId="S::209324@ms.kmu.ac.kr::a00b3978-0e9c-43f4-a757-7a2abcd99c03" providerId="AD" clId="Web-{2C2CAC86-58DE-86B0-CD21-B4BCB10A20A1}" dt="2023-09-05T13:56:30.030" v="1" actId="20577"/>
          <ac:spMkLst>
            <pc:docMk/>
            <pc:sldMk cId="0" sldId="265"/>
            <ac:spMk id="10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1762621-3C83-4E7E-9A55-E123DE3CBBC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51EF4C-B7AD-4A57-908B-5C99BF95220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08C7833-801C-4FBB-862F-BF3091F215D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5A6D40-6AF1-4471-9612-C566B92A51F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51845BD-7BB3-4A0E-A882-E87F7C4EBA4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5033DD3-9F46-4BA8-9679-DE1D9EA1B8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6305A3-135F-43C7-8995-6173CA50CC7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FE8881-400F-4217-B078-738644CCBB5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2629F4C-05A6-4CCC-BA29-82E4CA6DF53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949039-159C-48DD-952C-023AB52EF3A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B7BF344-78AF-41D4-A35E-08BA14115C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CA3108D-814D-48BB-B638-09000307B78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357957-2D74-4749-B2A5-533D03A63C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E9256E-EC4A-4C42-A89F-C0829A5D92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D366EC9-66A1-4448-B876-36EBC05C0D1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4CA03D5-76B1-4C12-862F-8EED90AE352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183292-6747-411C-8D09-8C3363664E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E74806A-A29A-470C-896E-EB12E0D292A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4C9432-8B0D-48A8-BE47-0090FEE78EC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9E0E5D-19A6-4CD0-83B9-7F97BB2682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F6E1CEB-16A8-41A9-82AA-6155C45492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7C16EA-E18E-4DB6-867C-5FCED25BB36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6537D2-CBE1-4AE6-8F82-9DB949101B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Noto Sans CJK KR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CAE7644-2005-4510-8C3B-0EC78DA820E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E8C15F-E881-45A3-A7A2-A998951B4BC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US" sz="1400" b="0" strike="noStrike" spc="-1">
                <a:latin typeface="Noto Serif CJK K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US" sz="1400" b="0" strike="noStrike" spc="-1">
                <a:latin typeface="Noto Serif CJK KR"/>
              </a:rPr>
              <a:t>&lt;바닥글&gt;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1D67-3DC3-41C2-9D7B-C51508859708}" type="slidenum">
              <a:rPr lang="en-US" sz="1200" b="0" strike="noStrike" spc="-1">
                <a:solidFill>
                  <a:srgbClr val="8B8B8B"/>
                </a:solidFill>
                <a:latin typeface="맑은 고딕"/>
              </a:rPr>
              <a:t>‹#›</a:t>
            </a:fld>
            <a:endParaRPr lang="en-US" sz="1200" b="0" strike="noStrike" spc="-1">
              <a:latin typeface="Noto Serif CJK KR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Noto Serif CJK KR"/>
              </a:defRPr>
            </a:lvl1pPr>
          </a:lstStyle>
          <a:p>
            <a:r>
              <a:rPr lang="en-US" sz="1400" b="0" strike="noStrike" spc="-1">
                <a:latin typeface="Noto Serif CJK KR"/>
              </a:rPr>
              <a:t>&lt;날짜/시간&gt;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ko-KR" sz="4400" b="0" strike="noStrike" spc="-1">
                <a:latin typeface="Noto Sans CJK KR"/>
              </a:rPr>
              <a:t>제목 텍스트의 서식을 편집하려면 클릭하십시오</a:t>
            </a:r>
            <a:r>
              <a:rPr lang="en-US" sz="4400" b="0" strike="noStrike" spc="-1">
                <a:latin typeface="Noto Sans CJK KR"/>
              </a:rPr>
              <a:t>.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strike="noStrike" spc="-1">
                <a:latin typeface="Noto Sans CJK KR"/>
              </a:rPr>
              <a:t>개요 텍스트의 서식을 편집하려면 클릭하십시오</a:t>
            </a:r>
            <a:endParaRPr lang="en-US" sz="3200" b="0" strike="noStrike" spc="-1">
              <a:latin typeface="Noto Sans CJK KR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Noto Sans CJK KR"/>
              </a:rPr>
              <a:t>2</a:t>
            </a:r>
            <a:r>
              <a:rPr lang="ko-KR" sz="2800" b="0" strike="noStrike" spc="-1">
                <a:latin typeface="Noto Sans CJK KR"/>
              </a:rPr>
              <a:t>번째 개요 수준</a:t>
            </a:r>
            <a:endParaRPr lang="en-US" sz="2800" b="0" strike="noStrike" spc="-1">
              <a:latin typeface="Noto Sans CJK KR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Noto Sans CJK KR"/>
              </a:rPr>
              <a:t>3</a:t>
            </a:r>
            <a:r>
              <a:rPr lang="ko-KR" sz="2400" b="0" strike="noStrike" spc="-1">
                <a:latin typeface="Noto Sans CJK KR"/>
              </a:rPr>
              <a:t>번째 개요 수준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Noto Sans CJK KR"/>
              </a:rPr>
              <a:t>4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5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6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Noto Sans CJK KR"/>
              </a:rPr>
              <a:t>7</a:t>
            </a:r>
            <a:r>
              <a:rPr lang="ko-KR" sz="2000" b="0" strike="noStrike" spc="-1">
                <a:latin typeface="Noto Sans CJK KR"/>
              </a:rPr>
              <a:t>번째 개요 수준</a:t>
            </a:r>
            <a:endParaRPr lang="en-US" sz="2000" b="0" strike="noStrike" spc="-1"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37811" y="1122480"/>
            <a:ext cx="9523559" cy="238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 fontScale="9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언어론</a:t>
            </a:r>
            <a:br>
              <a:rPr sz="6000" dirty="0"/>
            </a:br>
            <a:r>
              <a:rPr lang="en-US" altLang="ko-KR" sz="6000" spc="-1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주차</a:t>
            </a:r>
            <a:br>
              <a:rPr sz="6000" dirty="0"/>
            </a:b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프로그래밍 언어 평가 기준</a:t>
            </a:r>
            <a:r>
              <a:rPr lang="en-US" sz="60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]</a:t>
            </a:r>
            <a:endParaRPr lang="en-US" sz="6000" b="0" strike="noStrike" spc="-1" dirty="0">
              <a:latin typeface="Noto Sans CJK KR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560" cy="1654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65360" y="1825560"/>
            <a:ext cx="1090024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표현력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문제를 표현하는데 있어 편리한 방법 제공 여부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1.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=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+ 1; =&gt;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i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++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로 표현 가능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2. Ada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의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and then Boolean operator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는 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short-circuit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을 쉽게 표현</a:t>
            </a:r>
            <a:endParaRPr lang="en-US" sz="2400" b="0" strike="noStrike" spc="-1" dirty="0">
              <a:latin typeface="Noto Sans CJK KR"/>
            </a:endParaRPr>
          </a:p>
          <a:p>
            <a:pPr lvl="2"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if NUMBER /= 0</a:t>
            </a: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and then</a:t>
            </a: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TOTAL/NUMBER &gt; MEDIAN then</a:t>
            </a:r>
            <a:endParaRPr lang="en-US" sz="2400" b="0" strike="noStrike" spc="-1" dirty="0">
              <a:latin typeface="Noto Sans CJK KR"/>
            </a:endParaRPr>
          </a:p>
          <a:p>
            <a:pPr lvl="2"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...</a:t>
            </a:r>
            <a:endParaRPr lang="en-US" sz="2400" b="0" strike="noStrike" spc="-1" dirty="0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end if;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Ex 3. Java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에서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counting loop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작성 시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for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문의 사용이 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문 보다 용이</a:t>
            </a:r>
            <a:endParaRPr lang="en-US" sz="2400" b="0" strike="noStrike" spc="-1" dirty="0">
              <a:latin typeface="Noto Sans CJK KR"/>
            </a:endParaRPr>
          </a:p>
          <a:p>
            <a:pPr marL="0"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3200" b="0" strike="noStrike" spc="-1" dirty="0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프로그램이 모든 조건하에서 </a:t>
            </a:r>
            <a:r>
              <a:rPr lang="ko-KR" altLang="en-US" spc="-1">
                <a:solidFill>
                  <a:srgbClr val="000000"/>
                </a:solidFill>
                <a:latin typeface="맑은 고딕"/>
                <a:ea typeface="맑은 고딕"/>
              </a:rPr>
              <a:t>주어진 </a:t>
            </a:r>
            <a:r>
              <a:rPr lang="ko-KR" alt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명세에 따라 수행할 경우 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 있다고 한다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800" b="0" strike="noStrike" spc="-1" dirty="0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예외 처리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별칭</a:t>
            </a:r>
            <a:endParaRPr lang="en-US" sz="24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가독성과 </a:t>
            </a:r>
            <a:r>
              <a:rPr lang="ko-KR" sz="2400" b="0" strike="noStrike" spc="-1" dirty="0" err="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endParaRPr lang="en-US" sz="2400" b="0" strike="noStrike" spc="-1" dirty="0" err="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컴파일시나 실행시에 프로그램의 타입 오류 검사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실행시간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(Run time)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vs.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 타임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(Compile time)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 검사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 타임 타입 검사가 비용이 싸고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복구 비용도 적음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Java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가급적 변수와 표현식의 타입을 컴파일 시점에 검사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int a = 3.14; // Error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원본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C(1978)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 경우 함수로 매개변수 전달 시에 타입 검사를 하지 않음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타입을 검사하는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lint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 있음</a:t>
            </a:r>
            <a:endParaRPr lang="en-US" sz="24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현재 버전은 매개 변수에 대해서 타입 검사할 것을 요구하여 문제 제거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예외 처리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프로그램의 실시간 오류를 올바르게 수정하고 계속 실행할 수 있는 능력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Ada, C++, Java, C#, Python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 예외 처리를 위한 능력 제공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C, Fortran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등은 예외 처리를 제공하지 않음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별칭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동일한 기억 장소에 대해서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개 이상의 다른 참조 방법을 갖는 것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별칭은 신뢰성을 저해하는 요소이나 대부분의 언어에서 제공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부족한 데이터 추상화 기능을 보완하기 위해 제공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때때로 언어의 신뢰성 향상을 위해 별칭을 상당히 제약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언어 비용은 다음 사항으로 결정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프로그래머 교육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작성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컴파일 비용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번역하는데 소요되는 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실행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구현 비용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컴파일러를 만드는데 드는 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 부족에 따른 비용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유지보수 비용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다른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이식성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언어의 한 구현으로부터 다른 구현으로 쉽게 이동할 수 있는 척도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표준화와 연관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광범위한 응용 분야에 대한 적용성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분명성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공식 정의 문서의 완전성과 정밀성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평가 기준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개발 및 유지보수에 언어가 미치는 요소를 고려하여 언어를 평가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평가기준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신뢰성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(Reliability),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비용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(Cost)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latin typeface="Noto Sans CJK KR"/>
            </a:endParaRPr>
          </a:p>
        </p:txBody>
      </p:sp>
      <p:pic>
        <p:nvPicPr>
          <p:cNvPr id="86" name="그림 85"/>
          <p:cNvPicPr/>
          <p:nvPr/>
        </p:nvPicPr>
        <p:blipFill>
          <a:blip r:embed="rId2"/>
          <a:stretch/>
        </p:blipFill>
        <p:spPr>
          <a:xfrm>
            <a:off x="3420000" y="3767760"/>
            <a:ext cx="5939640" cy="308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쉽게 읽고 이해할 수 있는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소프트웨어 유지보수와 연관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 특징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고려사항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전반적인 단순성</a:t>
            </a:r>
            <a:r>
              <a:rPr lang="en-US" sz="28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(Overall Simplicity)</a:t>
            </a:r>
            <a:endParaRPr lang="en-US" sz="2800" b="0" strike="noStrike" spc="-1" dirty="0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언어가 가진 기본 구조가 많아지면 많아 질수록 배우기 어려워지고 이는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 dirty="0">
              <a:latin typeface="Noto Sans CJK KR"/>
            </a:endParaRPr>
          </a:p>
          <a:p>
            <a:pPr lvl="1"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특징 다중성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(feature multiplicity)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이나 연산자 중복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(operator overloading)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이 심해지면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r>
              <a:rPr lang="en-US" spc="-1" dirty="0">
                <a:solidFill>
                  <a:srgbClr val="000000"/>
                </a:solidFill>
                <a:latin typeface="맑은 고딕"/>
                <a:ea typeface="맑은 고딕"/>
              </a:rPr>
              <a:t> 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단순성이 가독성을 향상 시키나</a:t>
            </a:r>
            <a:r>
              <a:rPr lang="en-US" altLang="ko-KR" spc="-1" dirty="0">
                <a:solidFill>
                  <a:srgbClr val="000000"/>
                </a:solidFill>
                <a:latin typeface="맑은 고딕"/>
                <a:ea typeface="맑은 고딕"/>
              </a:rPr>
              <a:t>,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 극단적인 단순성은 오히려 가독성을 해친다</a:t>
            </a:r>
            <a:r>
              <a:rPr lang="en-US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. =&gt; </a:t>
            </a:r>
            <a:r>
              <a:rPr lang="ko-KR" sz="2400" b="0" strike="noStrike" spc="-1" dirty="0">
                <a:solidFill>
                  <a:srgbClr val="000000"/>
                </a:solidFill>
                <a:latin typeface="맑은 고딕"/>
                <a:ea typeface="맑은 고딕"/>
              </a:rPr>
              <a:t>어셈블리 언어</a:t>
            </a:r>
            <a:endParaRPr lang="en-US" sz="2400" b="0" strike="noStrike" spc="-1" dirty="0">
              <a:latin typeface="Noto Sans CJK K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(Readability)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2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(Orthogonality)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독립된 기본 요소들을 조합하여 새로운 제어나 데이터 구조를 생성할 수 있는 능력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정수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실수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와 타입 연산자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배열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포인터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여러 개의 데이터 구조를  정의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이해하기 쉽고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읽기 쉽다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의미가 문맥 독립적이다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서로 다른 표현은 서로 다른 의미를 가진다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모든 조합은 합법적이다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직교성이 결여되면 언어 규칙에서 예외사항 초래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Algol 68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에 최초 적용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 제공으로 불필요한 복잡성 초래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직교성과 단순성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직교성은 단순성에 영향을 준다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구문을 만들고 조합 가능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4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제어문이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제어문이 충분히 제공되지 않으면 논리가 복잡해 질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언어가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문만 제공할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while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문이 필요한 곳에도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문을 사용해야 함</a:t>
            </a:r>
            <a:endParaRPr lang="en-US" sz="20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타입과 구조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충분한 데이터 타입과 구조가 필요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 타입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/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구조가 충분히 제공되지 않고 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0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과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1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로서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Boolean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값을 표현하는 경우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True/False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 사용되는 것보다 가독성이 떨어짐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timeOut = 1 vs. timeOut = true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Noto Sans CJK KR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구문 설계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(Syntax Design)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(special word)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언어의 특수어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(while, case, for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등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형식은 프로그램 가독성에 영향을 미침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복합문을 형성할 때 끝을 어떻게 구성시킬 것인가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C/C++: ‘}’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일부 언어에서는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end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를 사용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Ada: end if, end loop</a:t>
            </a:r>
            <a:endParaRPr lang="en-US" sz="2000" b="0" strike="noStrike" spc="-1">
              <a:latin typeface="Noto Sans CJK KR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C/C++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적은 특수어 사용으로 단순성을 추구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Ada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더 많은 특수어 허용으로 가독성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특수어가 변수명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식별자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로 사용이 가능한가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?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일반적으로 불가하나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가능 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가독성을 떨어뜨림</a:t>
            </a:r>
            <a:endParaRPr lang="en-US" sz="20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형식과 의미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문장의 형태가 그 목적을 나타낼 수 있도록 설계하는 것이 가독성을 향상</a:t>
            </a:r>
            <a:endParaRPr lang="en-US" sz="20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동일하거나 유사한 형식의 요소가 문맥에 따라 의미가 달라지면 가독성이 떨어진다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lang="en-US" sz="2000" b="0" strike="noStrike" spc="-1">
              <a:latin typeface="Noto Sans CJK KR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예</a:t>
            </a: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 C/C++: static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문맥에 따라서 의미가 달라짐</a:t>
            </a: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8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프로그램을 생성하는데 언어가 얼마나 쉽게 사용될 수 있는 가에 대한 척도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가독성과 연관 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가독성이 높은 언어가 작성력도 좋다</a:t>
            </a:r>
            <a:r>
              <a:rPr lang="en-US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endParaRPr lang="en-US" sz="28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문제 영역에 종속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Visual Basic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은 그래픽 사용자 인터페이스 작성에 적합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C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는 시스템 소프트웨어 작성에 적합</a:t>
            </a: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>
              <a:latin typeface="Noto Sans CJK KR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단순성과 직교성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적은 수의 기본 구조와 이들을 조합하기 위한 일반적 규칙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즉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직교성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)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을 갖는 것이 단순히 많은 기본 구조를 갖는 것보다 훨씬 좋다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- Hoare(1973)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너무 높은 직교성은 작성력에 해가 될 수 있다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. 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기본 구조들에 대한 거의 모든 조합이 적합 해지면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프로그램 오류가 탐지 되지 않을 수 있음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컴파일러가 탐지할 수 없는 이해하기 어려운 코드를 초래할 수 있음 </a:t>
            </a:r>
            <a:endParaRPr lang="en-US" sz="24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작성력</a:t>
            </a:r>
            <a:r>
              <a:rPr lang="en-US" sz="4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(Writability)</a:t>
            </a:r>
            <a:endParaRPr lang="en-US" sz="4400" b="0" strike="noStrike" spc="-1">
              <a:latin typeface="Noto Sans CJK KR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추상화의 지원</a:t>
            </a:r>
            <a:endParaRPr lang="en-US" sz="28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많은 세부사항이 무시될 수 있는 방식으로 복잡한 데이터 구조나 연산을 정의하고 사용할 수 있는 능력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프로그래밍 언어 설계에서 중요한 개념</a:t>
            </a:r>
            <a:endParaRPr lang="en-US" sz="2400" b="0" strike="noStrike" spc="-1">
              <a:latin typeface="Noto Sans CJK KR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프로세스와 데이터의 추상화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프로세스의 추상화 </a:t>
            </a:r>
            <a:r>
              <a:rPr lang="en-US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=&gt; </a:t>
            </a: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부프로그램 지원</a:t>
            </a:r>
            <a:endParaRPr lang="en-US" sz="2400" b="0" strike="noStrike" spc="-1">
              <a:latin typeface="Noto Sans CJK KR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데이터의 추상화</a:t>
            </a:r>
            <a:endParaRPr lang="en-US" sz="2400" b="0" strike="noStrike" spc="-1">
              <a:latin typeface="Noto Sans CJK KR"/>
            </a:endParaRP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요구하는 자료구조를 쉽게 구현할 수 있는 요소 제공</a:t>
            </a:r>
            <a:endParaRPr lang="en-US" sz="2000" b="0" strike="noStrike" spc="-1">
              <a:latin typeface="Noto Sans CJK KR"/>
            </a:endParaRP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이진 트리의 생성에서 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맑은 고딕"/>
              </a:rPr>
              <a:t>FORTRAN vs. C++/Java</a:t>
            </a:r>
            <a:endParaRPr lang="en-US" sz="18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000" b="0" strike="noStrike" spc="-1">
              <a:latin typeface="Noto Sans CJK K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Microsoft Office PowerPoint</Application>
  <PresentationFormat>와이드스크린</PresentationFormat>
  <Slides>15</Slides>
  <Notes>0</Notes>
  <HiddenSlides>0</HiddenSlide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Office Theme</vt:lpstr>
      <vt:lpstr>Office Theme</vt:lpstr>
      <vt:lpstr>프로그래밍 언어론 2주차 [프로그래밍 언어 평가 기준]</vt:lpstr>
      <vt:lpstr>언어 평가 기준</vt:lpstr>
      <vt:lpstr>가독성(Readability)</vt:lpstr>
      <vt:lpstr>가독성(Readability)</vt:lpstr>
      <vt:lpstr>가독성(Readability)</vt:lpstr>
      <vt:lpstr>PowerPoint 프레젠테이션</vt:lpstr>
      <vt:lpstr>PowerPoint 프레젠테이션</vt:lpstr>
      <vt:lpstr>작성력(Writability)</vt:lpstr>
      <vt:lpstr>작성력(Writability)</vt:lpstr>
      <vt:lpstr>작성력(Writability)</vt:lpstr>
      <vt:lpstr>신뢰성(Reliability)</vt:lpstr>
      <vt:lpstr>신뢰성(Reliability)</vt:lpstr>
      <vt:lpstr>신뢰성(Reliability)</vt:lpstr>
      <vt:lpstr>비용(Cost)</vt:lpstr>
      <vt:lpstr>다른 평가 기준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인문IT입문 1주차</dc:title>
  <dc:subject/>
  <dc:creator>Kang Namoh</dc:creator>
  <dc:description/>
  <cp:lastModifiedBy/>
  <cp:revision>573</cp:revision>
  <dcterms:created xsi:type="dcterms:W3CDTF">2020-03-12T00:34:35Z</dcterms:created>
  <dcterms:modified xsi:type="dcterms:W3CDTF">2023-09-05T13:56:37Z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21</vt:i4>
  </property>
</Properties>
</file>