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47C77327-BFE3-80D1-DE19-6183FE5F5725}" v="15" dt="2023-09-05T14:14:35.488"/>
    <p1510:client id="{9AB2F157-7F07-6C6B-AAEF-20BFF3B30EAA}" v="1975" dt="2023-08-11T08:36:42.656"/>
    <p1510:client id="{BB384155-ED98-6919-7110-AA6DBBBE4504}" v="2" dt="2023-09-02T11:49:08.726"/>
    <p1510:client id="{EDEF2832-4B84-497F-BBE2-28BF8BF79E7E}" v="189" dt="2023-09-05T15:24:45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BB384155-ED98-6919-7110-AA6DBBBE4504}"/>
    <pc:docChg chg="modSld">
      <pc:chgData name="강남오" userId="S::209324@ms.kmu.ac.kr::a00b3978-0e9c-43f4-a757-7a2abcd99c03" providerId="AD" clId="Web-{BB384155-ED98-6919-7110-AA6DBBBE4504}" dt="2023-09-02T11:49:04.460" v="0" actId="20577"/>
      <pc:docMkLst>
        <pc:docMk/>
      </pc:docMkLst>
      <pc:sldChg chg="modSp">
        <pc:chgData name="강남오" userId="S::209324@ms.kmu.ac.kr::a00b3978-0e9c-43f4-a757-7a2abcd99c03" providerId="AD" clId="Web-{BB384155-ED98-6919-7110-AA6DBBBE4504}" dt="2023-09-02T11:49:04.460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BB384155-ED98-6919-7110-AA6DBBBE4504}" dt="2023-09-02T11:49:04.460" v="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47C77327-BFE3-80D1-DE19-6183FE5F5725}"/>
    <pc:docChg chg="addSld modSld">
      <pc:chgData name="강남오" userId="S::209324@ms.kmu.ac.kr::a00b3978-0e9c-43f4-a757-7a2abcd99c03" providerId="AD" clId="Web-{47C77327-BFE3-80D1-DE19-6183FE5F5725}" dt="2023-09-05T14:14:35.488" v="11" actId="1076"/>
      <pc:docMkLst>
        <pc:docMk/>
      </pc:docMkLst>
      <pc:sldChg chg="addSp delSp modSp new">
        <pc:chgData name="강남오" userId="S::209324@ms.kmu.ac.kr::a00b3978-0e9c-43f4-a757-7a2abcd99c03" providerId="AD" clId="Web-{47C77327-BFE3-80D1-DE19-6183FE5F5725}" dt="2023-09-05T14:14:35.488" v="11" actId="1076"/>
        <pc:sldMkLst>
          <pc:docMk/>
          <pc:sldMk cId="1215788494" sldId="270"/>
        </pc:sldMkLst>
        <pc:spChg chg="add del mod">
          <ac:chgData name="강남오" userId="S::209324@ms.kmu.ac.kr::a00b3978-0e9c-43f4-a757-7a2abcd99c03" providerId="AD" clId="Web-{47C77327-BFE3-80D1-DE19-6183FE5F5725}" dt="2023-09-05T14:14:05.472" v="4" actId="20577"/>
          <ac:spMkLst>
            <pc:docMk/>
            <pc:sldMk cId="1215788494" sldId="270"/>
            <ac:spMk id="3" creationId="{BE4E48D9-DD03-EB5D-C38E-263EC7DD35B4}"/>
          </ac:spMkLst>
        </pc:spChg>
        <pc:picChg chg="add del mod ord">
          <ac:chgData name="강남오" userId="S::209324@ms.kmu.ac.kr::a00b3978-0e9c-43f4-a757-7a2abcd99c03" providerId="AD" clId="Web-{47C77327-BFE3-80D1-DE19-6183FE5F5725}" dt="2023-09-05T14:14:02.097" v="2"/>
          <ac:picMkLst>
            <pc:docMk/>
            <pc:sldMk cId="1215788494" sldId="270"/>
            <ac:picMk id="4" creationId="{56FC9B7E-6C58-D224-991C-5175ECBEBD22}"/>
          </ac:picMkLst>
        </pc:picChg>
        <pc:picChg chg="add mod">
          <ac:chgData name="강남오" userId="S::209324@ms.kmu.ac.kr::a00b3978-0e9c-43f4-a757-7a2abcd99c03" providerId="AD" clId="Web-{47C77327-BFE3-80D1-DE19-6183FE5F5725}" dt="2023-09-05T14:14:35.488" v="11" actId="1076"/>
          <ac:picMkLst>
            <pc:docMk/>
            <pc:sldMk cId="1215788494" sldId="270"/>
            <ac:picMk id="5" creationId="{9FF86346-8B31-941A-89E4-6D5C836F5530}"/>
          </ac:picMkLst>
        </pc:pic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EDEF2832-4B84-497F-BBE2-28BF8BF79E7E}"/>
    <pc:docChg chg="addSld delSld modSld">
      <pc:chgData name="강남오" userId="S::209324@ms.kmu.ac.kr::a00b3978-0e9c-43f4-a757-7a2abcd99c03" providerId="AD" clId="Web-{EDEF2832-4B84-497F-BBE2-28BF8BF79E7E}" dt="2023-09-05T15:24:45.732" v="192" actId="14100"/>
      <pc:docMkLst>
        <pc:docMk/>
      </pc:docMkLst>
      <pc:sldChg chg="del">
        <pc:chgData name="강남오" userId="S::209324@ms.kmu.ac.kr::a00b3978-0e9c-43f4-a757-7a2abcd99c03" providerId="AD" clId="Web-{EDEF2832-4B84-497F-BBE2-28BF8BF79E7E}" dt="2023-09-05T14:26:01.707" v="0"/>
        <pc:sldMkLst>
          <pc:docMk/>
          <pc:sldMk cId="2369314875" sldId="257"/>
        </pc:sldMkLst>
      </pc:sldChg>
      <pc:sldChg chg="modSp">
        <pc:chgData name="강남오" userId="S::209324@ms.kmu.ac.kr::a00b3978-0e9c-43f4-a757-7a2abcd99c03" providerId="AD" clId="Web-{EDEF2832-4B84-497F-BBE2-28BF8BF79E7E}" dt="2023-09-05T14:43:45.573" v="47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EDEF2832-4B84-497F-BBE2-28BF8BF79E7E}" dt="2023-09-05T14:43:45.573" v="47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50:58.160" v="116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EDEF2832-4B84-497F-BBE2-28BF8BF79E7E}" dt="2023-09-05T14:50:58.160" v="116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51:58.552" v="129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EDEF2832-4B84-497F-BBE2-28BF8BF79E7E}" dt="2023-09-05T14:51:58.552" v="129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58:15.628" v="182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EDEF2832-4B84-497F-BBE2-28BF8BF79E7E}" dt="2023-09-05T14:58:15.628" v="182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5:00:05.771" v="186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EDEF2832-4B84-497F-BBE2-28BF8BF79E7E}" dt="2023-09-05T15:00:05.771" v="186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EDEF2832-4B84-497F-BBE2-28BF8BF79E7E}" dt="2023-09-05T14:29:14.539" v="23" actId="20577"/>
        <pc:sldMkLst>
          <pc:docMk/>
          <pc:sldMk cId="1215788494" sldId="270"/>
        </pc:sldMkLst>
        <pc:spChg chg="mod">
          <ac:chgData name="강남오" userId="S::209324@ms.kmu.ac.kr::a00b3978-0e9c-43f4-a757-7a2abcd99c03" providerId="AD" clId="Web-{EDEF2832-4B84-497F-BBE2-28BF8BF79E7E}" dt="2023-09-05T14:29:14.539" v="23" actId="20577"/>
          <ac:spMkLst>
            <pc:docMk/>
            <pc:sldMk cId="1215788494" sldId="270"/>
            <ac:spMk id="3" creationId="{BE4E48D9-DD03-EB5D-C38E-263EC7DD35B4}"/>
          </ac:spMkLst>
        </pc:spChg>
      </pc:sldChg>
      <pc:sldChg chg="addSp delSp modSp new">
        <pc:chgData name="강남오" userId="S::209324@ms.kmu.ac.kr::a00b3978-0e9c-43f4-a757-7a2abcd99c03" providerId="AD" clId="Web-{EDEF2832-4B84-497F-BBE2-28BF8BF79E7E}" dt="2023-09-05T15:24:45.732" v="192" actId="14100"/>
        <pc:sldMkLst>
          <pc:docMk/>
          <pc:sldMk cId="2292523821" sldId="271"/>
        </pc:sldMkLst>
        <pc:spChg chg="del">
          <ac:chgData name="강남오" userId="S::209324@ms.kmu.ac.kr::a00b3978-0e9c-43f4-a757-7a2abcd99c03" providerId="AD" clId="Web-{EDEF2832-4B84-497F-BBE2-28BF8BF79E7E}" dt="2023-09-05T15:24:35.778" v="189"/>
          <ac:spMkLst>
            <pc:docMk/>
            <pc:sldMk cId="2292523821" sldId="271"/>
            <ac:spMk id="2" creationId="{6A6854E5-A2F0-8C42-428C-4670DEC53534}"/>
          </ac:spMkLst>
        </pc:spChg>
        <pc:spChg chg="del">
          <ac:chgData name="강남오" userId="S::209324@ms.kmu.ac.kr::a00b3978-0e9c-43f4-a757-7a2abcd99c03" providerId="AD" clId="Web-{EDEF2832-4B84-497F-BBE2-28BF8BF79E7E}" dt="2023-09-05T15:24:33.403" v="188"/>
          <ac:spMkLst>
            <pc:docMk/>
            <pc:sldMk cId="2292523821" sldId="271"/>
            <ac:spMk id="3" creationId="{DD6B5911-51B5-AF7C-EAB9-569ED7708E07}"/>
          </ac:spMkLst>
        </pc:spChg>
        <pc:picChg chg="add mod">
          <ac:chgData name="강남오" userId="S::209324@ms.kmu.ac.kr::a00b3978-0e9c-43f4-a757-7a2abcd99c03" providerId="AD" clId="Web-{EDEF2832-4B84-497F-BBE2-28BF8BF79E7E}" dt="2023-09-05T15:24:45.732" v="192" actId="14100"/>
          <ac:picMkLst>
            <pc:docMk/>
            <pc:sldMk cId="2292523821" sldId="271"/>
            <ac:picMk id="4" creationId="{456D7D66-1527-DB9C-C7AB-6DCFCD2730AE}"/>
          </ac:picMkLst>
        </pc:picChg>
      </pc:sldChg>
      <pc:sldChg chg="new del">
        <pc:chgData name="강남오" userId="S::209324@ms.kmu.ac.kr::a00b3978-0e9c-43f4-a757-7a2abcd99c03" providerId="AD" clId="Web-{EDEF2832-4B84-497F-BBE2-28BF8BF79E7E}" dt="2023-09-05T14:33:44.138" v="25"/>
        <pc:sldMkLst>
          <pc:docMk/>
          <pc:sldMk cId="339656524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2주차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역사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1980년대: 추상 자료형과 객체지향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Smalltalk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순수한 객체지향 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</a:t>
            </a:r>
            <a:endParaRPr lang="en-US" sz="2000" dirty="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Ruby, Objective-C, Java, Python,</a:t>
            </a:r>
            <a:r>
              <a:rPr lang="en-US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Scala </a:t>
            </a:r>
            <a:r>
              <a:rPr lang="ko-KR" sz="2000" dirty="0">
                <a:latin typeface="Arial"/>
                <a:ea typeface="맑은 고딕"/>
                <a:cs typeface="Arial"/>
              </a:rPr>
              <a:t>등의 언어에 영향을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줌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최초로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GUI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를</a:t>
            </a:r>
            <a:r>
              <a:rPr lang="ko-KR" sz="2000" dirty="0">
                <a:latin typeface="Arial"/>
                <a:ea typeface="맑은 고딕"/>
                <a:cs typeface="Arial"/>
              </a:rPr>
              <a:t> 제공하는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C++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C</a:t>
            </a:r>
            <a:r>
              <a:rPr lang="en-US" alt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언어를 확장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함 특히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C 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언어의 구조체를 클래스 형태로 확장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C 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언어의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효율성을 유지하면서도 객체지향 </a:t>
            </a:r>
            <a:r>
              <a:rPr lang="ko-KR" sz="2000" dirty="0">
                <a:latin typeface="Arial"/>
                <a:ea typeface="맑은 고딕"/>
                <a:cs typeface="Arial"/>
              </a:rPr>
              <a:t>프로그래밍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가능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포인터와 같은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C 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언어의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 </a:t>
            </a:r>
            <a:r>
              <a:rPr lang="ko-KR" sz="2000" dirty="0">
                <a:latin typeface="Arial"/>
                <a:ea typeface="맑은 고딕"/>
                <a:cs typeface="Arial"/>
              </a:rPr>
              <a:t>중요한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특징을 </a:t>
            </a:r>
            <a:r>
              <a:rPr lang="ko-KR" sz="2000" dirty="0">
                <a:latin typeface="Arial"/>
                <a:ea typeface="맑은 고딕"/>
                <a:cs typeface="Arial"/>
              </a:rPr>
              <a:t>그대로 포함하고 있음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 </a:t>
            </a:r>
            <a:endParaRPr lang="ko-KR" altLang="en-US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ko-KR" alt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6780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1990년대: 인터넷 언어와 새로운 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Python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대화형 인터프리터 </a:t>
            </a:r>
            <a:r>
              <a:rPr lang="ko-KR" sz="2000" dirty="0">
                <a:latin typeface="Arial"/>
                <a:ea typeface="맑은 고딕"/>
                <a:cs typeface="Arial"/>
              </a:rPr>
              <a:t>방식의 프로그래밍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플랫폼 독립성</a:t>
            </a:r>
            <a:r>
              <a:rPr lang="en-US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객체지향</a:t>
            </a:r>
            <a:r>
              <a:rPr lang="en-US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동적 타입</a:t>
            </a:r>
            <a:r>
              <a:rPr lang="en-US" sz="2000" dirty="0">
                <a:latin typeface="Arial"/>
                <a:ea typeface="맑은 고딕"/>
                <a:cs typeface="Arial"/>
              </a:rPr>
              <a:t>(dynamic type)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교육용 및 빅데이터를 비롯한 다양한 분야에서 응용되고 있음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Java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인터넷 환경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을</a:t>
            </a:r>
            <a:r>
              <a:rPr lang="ko-KR" altLang="en-US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위한 객체지향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웹 애플리케이션</a:t>
            </a:r>
            <a:r>
              <a:rPr lang="en-US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모바일 앱 개발 등에 가장 많이 사용하는</a:t>
            </a:r>
            <a:r>
              <a:rPr lang="ko-KR" sz="2000" dirty="0">
                <a:latin typeface="Arial"/>
                <a:ea typeface="맑은 고딕"/>
                <a:cs typeface="Arial"/>
              </a:rPr>
              <a:t>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marL="685800"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플랫폼 독립성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 err="1">
                <a:latin typeface="Arial"/>
                <a:ea typeface="맑은 고딕"/>
                <a:cs typeface="Arial"/>
              </a:rPr>
              <a:t>컴파일된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 바이트 코드가 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JVM</a:t>
            </a:r>
            <a:r>
              <a:rPr lang="ko-KR" alt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 설치된</a:t>
            </a:r>
            <a:r>
              <a:rPr lang="ko-KR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어느 </a:t>
            </a:r>
            <a:r>
              <a:rPr lang="ko-KR" sz="1800" dirty="0">
                <a:latin typeface="Arial"/>
                <a:ea typeface="맑은 고딕"/>
                <a:cs typeface="Arial"/>
              </a:rPr>
              <a:t>플랫폼에서도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 실행 가능</a:t>
            </a:r>
            <a:endParaRPr lang="en-US" sz="1800" dirty="0">
              <a:latin typeface="Arial"/>
              <a:ea typeface="맑은 고딕"/>
              <a:cs typeface="Arial"/>
            </a:endParaRP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JavaScript</a:t>
            </a:r>
            <a:r>
              <a:rPr lang="ko-KR" altLang="en-US" sz="2400" dirty="0">
                <a:latin typeface="Arial"/>
                <a:ea typeface="맑은 고딕"/>
                <a:cs typeface="Arial"/>
              </a:rPr>
              <a:t> </a:t>
            </a:r>
            <a:endParaRPr lang="en-US" sz="24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웹 브라우저 </a:t>
            </a:r>
            <a:r>
              <a:rPr lang="ko-KR" sz="2000" dirty="0">
                <a:latin typeface="Arial"/>
                <a:ea typeface="맑은 고딕"/>
                <a:cs typeface="Arial"/>
              </a:rPr>
              <a:t>내에서 실행되는 클라이언트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프로그램에 주로 </a:t>
            </a:r>
            <a:r>
              <a:rPr lang="ko-KR" sz="2000" dirty="0">
                <a:latin typeface="Arial"/>
                <a:ea typeface="맑은 고딕"/>
                <a:cs typeface="Arial"/>
              </a:rPr>
              <a:t>사용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Node.js</a:t>
            </a:r>
            <a:r>
              <a:rPr lang="ko-KR" sz="2000" dirty="0">
                <a:latin typeface="Arial"/>
                <a:ea typeface="맑은 고딕"/>
                <a:cs typeface="Arial"/>
              </a:rPr>
              <a:t>와 같은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 </a:t>
            </a:r>
            <a:r>
              <a:rPr lang="ko-KR" sz="2000" dirty="0">
                <a:latin typeface="Arial"/>
                <a:ea typeface="맑은 고딕"/>
                <a:cs typeface="Arial"/>
              </a:rPr>
              <a:t>런타임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 환경과</a:t>
            </a:r>
            <a:r>
              <a:rPr lang="ko-KR" sz="2000" dirty="0">
                <a:latin typeface="Arial"/>
                <a:ea typeface="맑은 고딕"/>
                <a:cs typeface="Arial"/>
              </a:rPr>
              <a:t> 같이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서버 프로그래밍에도 사용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331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2000년대: 새로운 미래를 향하여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C#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Java</a:t>
            </a:r>
            <a:r>
              <a:rPr lang="ko-KR" sz="2200" dirty="0" err="1">
                <a:latin typeface="Arial"/>
                <a:ea typeface="맑은 고딕"/>
                <a:cs typeface="Arial"/>
              </a:rPr>
              <a:t>를</a:t>
            </a:r>
            <a:r>
              <a:rPr lang="ko-KR" sz="2200" dirty="0">
                <a:latin typeface="Arial"/>
                <a:ea typeface="맑은 고딕"/>
                <a:cs typeface="Arial"/>
              </a:rPr>
              <a:t> 모방한 마이크로소프트 버전</a:t>
            </a:r>
            <a:endParaRPr 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닷넷 </a:t>
            </a:r>
            <a:r>
              <a:rPr lang="ko-KR" sz="2200" dirty="0" err="1">
                <a:latin typeface="Arial"/>
                <a:ea typeface="맑은 고딕"/>
                <a:cs typeface="Arial"/>
              </a:rPr>
              <a:t>프레임워크을</a:t>
            </a:r>
            <a:r>
              <a:rPr lang="ko-KR" sz="2200" dirty="0">
                <a:latin typeface="Arial"/>
                <a:ea typeface="맑은 고딕"/>
                <a:cs typeface="Arial"/>
              </a:rPr>
              <a:t> 기반으로 함</a:t>
            </a:r>
            <a:r>
              <a:rPr lang="en-US" sz="2200" dirty="0">
                <a:latin typeface="Arial"/>
                <a:ea typeface="맑은 고딕"/>
                <a:cs typeface="Arial"/>
              </a:rPr>
              <a:t>.</a:t>
            </a: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Scala</a:t>
            </a:r>
            <a:endParaRPr lang="en-US" sz="26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객체지향과 함수형 언어</a:t>
            </a:r>
            <a:r>
              <a:rPr lang="ko-KR" sz="2200" dirty="0">
                <a:latin typeface="Arial"/>
                <a:ea typeface="맑은 고딕"/>
                <a:cs typeface="Arial"/>
              </a:rPr>
              <a:t>의</a:t>
            </a:r>
            <a:r>
              <a:rPr lang="ko-KR" sz="22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latin typeface="Arial"/>
                <a:ea typeface="맑은 고딕"/>
                <a:cs typeface="Arial"/>
              </a:rPr>
              <a:t>요소가 결합된 </a:t>
            </a:r>
            <a:r>
              <a:rPr lang="ko-KR" sz="2200" dirty="0" err="1">
                <a:latin typeface="Arial"/>
                <a:ea typeface="맑은 고딕"/>
                <a:cs typeface="Arial"/>
              </a:rPr>
              <a:t>다중패러다임</a:t>
            </a:r>
            <a:r>
              <a:rPr lang="ko-KR" sz="2200" dirty="0">
                <a:latin typeface="Arial"/>
                <a:ea typeface="맑은 고딕"/>
                <a:cs typeface="Arial"/>
              </a:rPr>
              <a:t> 언어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endParaRPr lang="ko-KR" alt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 dirty="0">
                <a:latin typeface="Arial"/>
                <a:ea typeface="맑은 고딕"/>
                <a:cs typeface="Arial"/>
              </a:rPr>
              <a:t>자바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바이트코드를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사용하기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때문에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en-US" sz="2200" dirty="0">
                <a:latin typeface="Arial"/>
                <a:ea typeface="맑은 고딕"/>
                <a:cs typeface="Arial"/>
              </a:rPr>
              <a:t>JVM</a:t>
            </a:r>
            <a:r>
              <a:rPr lang="ko-KR" sz="2200" dirty="0">
                <a:latin typeface="Arial"/>
                <a:ea typeface="맑은 고딕"/>
                <a:cs typeface="Arial"/>
              </a:rPr>
              <a:t>에서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실행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latin typeface="Arial"/>
                <a:ea typeface="맑은 고딕"/>
                <a:cs typeface="Arial"/>
              </a:rPr>
              <a:t>가능</a:t>
            </a:r>
            <a:endParaRPr 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200" dirty="0">
                <a:latin typeface="Arial"/>
                <a:ea typeface="맑은 고딕"/>
                <a:cs typeface="Arial"/>
              </a:rPr>
              <a:t>Java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언어와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호환</a:t>
            </a:r>
            <a:r>
              <a:rPr lang="en-US" sz="2200" dirty="0">
                <a:latin typeface="Arial"/>
                <a:ea typeface="맑은 고딕"/>
                <a:cs typeface="Arial"/>
              </a:rPr>
              <a:t>: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대부분의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자바</a:t>
            </a:r>
            <a:r>
              <a:rPr lang="en-US" sz="2200" dirty="0">
                <a:latin typeface="Arial"/>
                <a:ea typeface="맑은 고딕"/>
                <a:cs typeface="Arial"/>
              </a:rPr>
              <a:t> API</a:t>
            </a:r>
            <a:r>
              <a:rPr lang="ko-KR" altLang="en-US" sz="2200" dirty="0" err="1">
                <a:latin typeface="Arial"/>
                <a:ea typeface="맑은 고딕"/>
                <a:cs typeface="Arial"/>
              </a:rPr>
              <a:t>를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그대로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사용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가능</a:t>
            </a:r>
            <a:endParaRPr lang="en-US" sz="220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457200" lvl="3" inden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None/>
            </a:pPr>
            <a:endParaRPr lang="en-US" sz="17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ko-KR" altLang="en-US" sz="22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20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8A52-2103-053C-A6E9-54346873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E48D9-DD03-EB5D-C38E-263EC7DD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6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프로그래밍 언어 발전의 개요</a:t>
            </a:r>
          </a:p>
          <a:p>
            <a:pPr lvl="1"/>
            <a:r>
              <a:rPr lang="ko-KR" altLang="en-US" dirty="0">
                <a:ea typeface="맑은 고딕"/>
              </a:rPr>
              <a:t>각 언어의 </a:t>
            </a:r>
            <a:r>
              <a:rPr lang="ko-KR" altLang="en-US" dirty="0" err="1">
                <a:ea typeface="맑은 고딕"/>
              </a:rPr>
              <a:t>특징점</a:t>
            </a:r>
            <a:r>
              <a:rPr lang="ko-KR" altLang="en-US" dirty="0">
                <a:ea typeface="맑은 고딕"/>
              </a:rPr>
              <a:t> 및 타 언어에 준 영향의 관점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4" descr="도표, 텍스트, 평면도, 지도이(가) 표시된 사진&#10;&#10;자동 생성된 설명">
            <a:extLst>
              <a:ext uri="{FF2B5EF4-FFF2-40B4-BE49-F238E27FC236}">
                <a16:creationId xmlns:a16="http://schemas.microsoft.com/office/drawing/2014/main" id="{9FF86346-8B31-941A-89E4-6D5C836F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72" y="31818"/>
            <a:ext cx="5359878" cy="68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1950년대: 고급 프로그래밍 언어의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>
                <a:latin typeface="Arial"/>
                <a:ea typeface="맑은 고딕"/>
                <a:cs typeface="Arial"/>
              </a:rPr>
              <a:t>FORTRAN(</a:t>
            </a:r>
            <a:r>
              <a:rPr lang="en-US" altLang="ko-KR" sz="2200" err="1">
                <a:latin typeface="Arial"/>
                <a:ea typeface="맑은 고딕"/>
                <a:cs typeface="Arial"/>
              </a:rPr>
              <a:t>FORmula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 </a:t>
            </a:r>
            <a:r>
              <a:rPr lang="en-US" altLang="ko-KR" sz="2200" err="1">
                <a:latin typeface="Arial"/>
                <a:ea typeface="맑은 고딕"/>
                <a:cs typeface="Arial"/>
              </a:rPr>
              <a:t>TRANslation</a:t>
            </a:r>
            <a:r>
              <a:rPr lang="en-US" altLang="ko-KR" sz="220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 err="1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과학응용</a:t>
            </a:r>
            <a:r>
              <a:rPr lang="en-US" alt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분</a:t>
            </a:r>
            <a:r>
              <a:rPr lang="ko-KR" sz="2000" dirty="0">
                <a:latin typeface="Arial"/>
                <a:ea typeface="맑은 고딕"/>
                <a:cs typeface="Arial"/>
              </a:rPr>
              <a:t>야를 위한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효율성</a:t>
            </a:r>
            <a:r>
              <a:rPr lang="ko-KR" sz="2000" dirty="0">
                <a:latin typeface="Arial"/>
                <a:ea typeface="맑은 고딕"/>
                <a:cs typeface="Arial"/>
              </a:rPr>
              <a:t>을 강조한 최초의 고급 언어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설계 목표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매우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빠르게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실행되는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코드를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 err="1">
                <a:latin typeface="Arial"/>
                <a:ea typeface="맑은 고딕"/>
                <a:cs typeface="Arial"/>
              </a:rPr>
              <a:t>생성</a:t>
            </a:r>
            <a:r>
              <a:rPr lang="ko-KR" sz="2000" dirty="0">
                <a:latin typeface="Arial"/>
                <a:ea typeface="맑은 고딕"/>
                <a:cs typeface="Arial"/>
              </a:rPr>
              <a:t>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: </a:t>
            </a:r>
            <a:r>
              <a:rPr lang="ko-KR" sz="2000" dirty="0">
                <a:latin typeface="Arial"/>
                <a:ea typeface="맑은 고딕"/>
                <a:cs typeface="Arial"/>
              </a:rPr>
              <a:t>배열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(array), FOR 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반복문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dirty="0">
                <a:latin typeface="Arial"/>
                <a:ea typeface="맑은 고딕"/>
                <a:cs typeface="Arial"/>
              </a:rPr>
              <a:t>분기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IF-</a:t>
            </a:r>
            <a:r>
              <a:rPr lang="ko-KR" sz="2000" dirty="0">
                <a:latin typeface="Arial"/>
                <a:ea typeface="맑은 고딕"/>
                <a:cs typeface="Arial"/>
              </a:rPr>
              <a:t>문 등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COBOL(</a:t>
            </a:r>
            <a:r>
              <a:rPr lang="en-US" altLang="ko-KR" sz="2200" dirty="0" err="1">
                <a:latin typeface="Arial"/>
                <a:ea typeface="맑은 고딕"/>
                <a:cs typeface="Arial"/>
              </a:rPr>
              <a:t>COmmon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Business-Oriented Language)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사무용</a:t>
            </a:r>
            <a:r>
              <a:rPr lang="ko-KR" sz="2000" dirty="0">
                <a:latin typeface="Arial"/>
                <a:ea typeface="맑은 고딕"/>
                <a:cs typeface="Arial"/>
              </a:rPr>
              <a:t>으로 설계된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dirty="0">
                <a:latin typeface="Arial"/>
                <a:ea typeface="맑은 고딕"/>
                <a:cs typeface="Arial"/>
              </a:rPr>
              <a:t>영어와 비슷한 구문을 갖는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latin typeface="Arial"/>
                <a:ea typeface="맑은 고딕"/>
                <a:cs typeface="Arial"/>
              </a:rPr>
              <a:t>명령형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: </a:t>
            </a:r>
            <a:r>
              <a:rPr lang="ko-KR" sz="2000" dirty="0">
                <a:latin typeface="Arial"/>
                <a:ea typeface="맑은 고딕"/>
                <a:cs typeface="Arial"/>
              </a:rPr>
              <a:t>레코드 구조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dirty="0">
                <a:latin typeface="Arial"/>
                <a:ea typeface="맑은 고딕"/>
                <a:cs typeface="Arial"/>
              </a:rPr>
              <a:t>프로그램의 실행부와 분리된 자료구조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다양한 출력 기능 등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LISP(List Processor)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리스트</a:t>
            </a:r>
            <a:r>
              <a:rPr 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latin typeface="Arial"/>
                <a:ea typeface="맑은 고딕"/>
                <a:cs typeface="Arial"/>
              </a:rPr>
              <a:t>자료구조와 함수 적용을 기반으로 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재귀호출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(recursive call)</a:t>
            </a:r>
            <a:r>
              <a:rPr lang="ko-KR" sz="2000" dirty="0">
                <a:latin typeface="Arial"/>
                <a:ea typeface="맑은 고딕"/>
                <a:cs typeface="Arial"/>
              </a:rPr>
              <a:t>이 매우 일반적임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  <a:endParaRPr lang="ko-KR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000" dirty="0">
                <a:latin typeface="Arial"/>
                <a:ea typeface="맑은 고딕"/>
                <a:cs typeface="Arial"/>
              </a:rPr>
              <a:t>LISP</a:t>
            </a:r>
            <a:r>
              <a:rPr lang="ko-KR" sz="2000" dirty="0">
                <a:latin typeface="Arial"/>
                <a:ea typeface="맑은 고딕"/>
                <a:cs typeface="Arial"/>
              </a:rPr>
              <a:t>와 후속 언어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Scheme</a:t>
            </a:r>
            <a:r>
              <a:rPr lang="ko-KR" sz="2000" dirty="0">
                <a:latin typeface="Arial"/>
                <a:ea typeface="맑은 고딕"/>
                <a:cs typeface="Arial"/>
              </a:rPr>
              <a:t>은 인공지능 분야에서 많이 사용됨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5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56D7D66-1527-DB9C-C7AB-6DCFCD27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7274"/>
            <a:ext cx="8982973" cy="68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2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1960년대: 프로그래밍 언어의 다양성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Algol60/68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알고리즘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을</a:t>
            </a:r>
            <a:r>
              <a:rPr lang="ko-KR" sz="2200" dirty="0">
                <a:latin typeface="Arial"/>
                <a:ea typeface="맑은 고딕"/>
                <a:cs typeface="Arial"/>
              </a:rPr>
              <a:t> 기술하기 위한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 강력한 범용</a:t>
            </a:r>
            <a:r>
              <a:rPr lang="ko-KR" sz="2200" dirty="0">
                <a:latin typeface="Arial"/>
                <a:ea typeface="맑은 고딕"/>
                <a:cs typeface="Arial"/>
              </a:rPr>
              <a:t> 언어</a:t>
            </a:r>
            <a:endParaRPr lang="en-US" sz="22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Pascal, C, Modula-2, Ada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같은 현대의 명령형 언어에 영향을 줌</a:t>
            </a:r>
            <a:r>
              <a:rPr lang="en-US" sz="22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주요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 특징</a:t>
            </a: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altLang="ko-KR" sz="1800" dirty="0" err="1">
                <a:latin typeface="Arial"/>
                <a:ea typeface="맑은 고딕"/>
                <a:cs typeface="Arial"/>
              </a:rPr>
              <a:t>직교성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(Orthogonal) </a:t>
            </a:r>
            <a:r>
              <a:rPr lang="en-US" altLang="ko-KR" sz="1800" dirty="0" err="1">
                <a:latin typeface="Arial"/>
                <a:ea typeface="맑은 고딕"/>
                <a:cs typeface="Arial"/>
              </a:rPr>
              <a:t>소개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900" dirty="0">
                <a:latin typeface="Arial"/>
                <a:ea typeface="맑은 고딕"/>
                <a:cs typeface="Arial"/>
              </a:rPr>
              <a:t>구조적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문장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,</a:t>
            </a:r>
            <a:r>
              <a:rPr lang="en-US" sz="19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begin-end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블록</a:t>
            </a:r>
            <a:r>
              <a:rPr lang="en-US" sz="1900" dirty="0">
                <a:latin typeface="Arial"/>
                <a:ea typeface="맑은 고딕"/>
                <a:cs typeface="Arial"/>
              </a:rPr>
              <a:t>, 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sz="1900" dirty="0" err="1">
                <a:latin typeface="Arial"/>
                <a:ea typeface="맑은 고딕"/>
                <a:cs typeface="Arial"/>
              </a:rPr>
              <a:t>자유</a:t>
            </a:r>
            <a:r>
              <a:rPr lang="en-US" sz="1900" dirty="0">
                <a:latin typeface="Arial"/>
                <a:ea typeface="맑은 고딕"/>
                <a:cs typeface="Arial"/>
              </a:rPr>
              <a:t>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양식</a:t>
            </a:r>
            <a:r>
              <a:rPr lang="en-US" sz="1900" dirty="0">
                <a:latin typeface="Arial"/>
                <a:ea typeface="맑은 고딕"/>
                <a:cs typeface="Arial"/>
              </a:rPr>
              <a:t>(free format),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변수의</a:t>
            </a:r>
            <a:r>
              <a:rPr lang="en-US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타입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선언</a:t>
            </a:r>
            <a:r>
              <a:rPr lang="en-US" sz="1900" dirty="0">
                <a:latin typeface="Arial"/>
                <a:ea typeface="맑은 고딕"/>
                <a:cs typeface="Arial"/>
              </a:rPr>
              <a:t>, 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900" dirty="0">
                <a:latin typeface="Arial"/>
                <a:ea typeface="맑은 고딕"/>
                <a:cs typeface="Arial"/>
              </a:rPr>
              <a:t>재귀</a:t>
            </a:r>
            <a:r>
              <a:rPr lang="en-US" altLang="ko-KR" sz="19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900" dirty="0">
                <a:latin typeface="Arial"/>
                <a:ea typeface="맑은 고딕"/>
                <a:cs typeface="Arial"/>
              </a:rPr>
              <a:t>호출</a:t>
            </a:r>
            <a:r>
              <a:rPr lang="en-US" sz="1900" dirty="0">
                <a:latin typeface="Arial"/>
                <a:ea typeface="맑은 고딕"/>
                <a:cs typeface="Arial"/>
              </a:rPr>
              <a:t>, 값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전달</a:t>
            </a:r>
            <a:r>
              <a:rPr lang="en-US" sz="1900" dirty="0">
                <a:latin typeface="Arial"/>
                <a:ea typeface="맑은 고딕"/>
                <a:cs typeface="Arial"/>
              </a:rPr>
              <a:t> </a:t>
            </a:r>
            <a:r>
              <a:rPr lang="en-US" sz="1900" dirty="0" err="1">
                <a:latin typeface="Arial"/>
                <a:ea typeface="맑은 고딕"/>
                <a:cs typeface="Arial"/>
              </a:rPr>
              <a:t>매개변수</a:t>
            </a:r>
            <a:endParaRPr lang="en-US" sz="1900" dirty="0">
              <a:latin typeface="Arial"/>
              <a:ea typeface="맑은 고딕"/>
              <a:cs typeface="Arial"/>
            </a:endParaRP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ko-KR" altLang="en-US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Algol68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Algol60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을 향상하여 더 표현력 있고 이론적으로 완전히 일관성 있는 구조를 생성하려고 </a:t>
            </a:r>
            <a:r>
              <a:rPr lang="ko-KR" sz="2200" dirty="0">
                <a:latin typeface="Arial"/>
                <a:ea typeface="맑은 고딕"/>
                <a:cs typeface="Arial"/>
              </a:rPr>
              <a:t>함</a:t>
            </a:r>
            <a:r>
              <a:rPr lang="en-US" sz="2200" dirty="0">
                <a:latin typeface="Arial"/>
                <a:ea typeface="맑은 고딕"/>
                <a:cs typeface="Arial"/>
              </a:rPr>
              <a:t>. </a:t>
            </a:r>
            <a:endParaRPr lang="ko-KR" altLang="en-US" sz="22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240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1960년대: 프로그래밍 언어의 다양성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PL/I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일반적이고 보편적인 언어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즉 모든 언어를 통합하는 </a:t>
            </a:r>
            <a:r>
              <a:rPr lang="ko-KR" sz="2000" dirty="0">
                <a:latin typeface="Arial"/>
                <a:ea typeface="맑은 고딕"/>
                <a:cs typeface="Arial"/>
              </a:rPr>
              <a:t>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sz="1800" dirty="0">
                <a:latin typeface="Arial"/>
                <a:ea typeface="맑은 고딕"/>
                <a:cs typeface="Arial"/>
              </a:rPr>
              <a:t>FORTRAN, COBOL, Algol60</a:t>
            </a:r>
            <a:r>
              <a:rPr lang="ko-KR" altLang="en-US" sz="1800">
                <a:latin typeface="Arial"/>
                <a:ea typeface="맑은 고딕"/>
                <a:cs typeface="Arial"/>
              </a:rPr>
              <a:t>의 가장 좋은 특징을 모두 결합</a:t>
            </a:r>
            <a:endParaRPr lang="en-US" altLang="ko-KR" sz="18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또한 병행성과 예외처리 기능 등을 추가</a:t>
            </a:r>
            <a:endParaRPr lang="en-US" sz="18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배우기도 어렵고 사용하는 데 오류가 발생이</a:t>
            </a:r>
            <a:r>
              <a:rPr lang="en-US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많음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 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너무 복잡해서 언어 기능들 사이에 예측할 수 </a:t>
            </a:r>
            <a:r>
              <a:rPr lang="ko-KR" sz="1800" dirty="0">
                <a:latin typeface="Arial"/>
                <a:ea typeface="맑은 고딕"/>
                <a:cs typeface="Arial"/>
              </a:rPr>
              <a:t>없는 상호작용이 많음</a:t>
            </a:r>
            <a:r>
              <a:rPr lang="en-US" sz="1800" dirty="0">
                <a:latin typeface="Arial"/>
                <a:ea typeface="맑은 고딕"/>
                <a:cs typeface="Arial"/>
              </a:rPr>
              <a:t>.</a:t>
            </a: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ko-KR" altLang="en-US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Simula-67</a:t>
            </a:r>
            <a:endParaRPr lang="en-US" sz="24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최초의</a:t>
            </a:r>
            <a:r>
              <a:rPr lang="en-US" alt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객체지향</a:t>
            </a:r>
            <a:r>
              <a:rPr lang="en-US" alt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로</a:t>
            </a:r>
            <a:r>
              <a:rPr lang="en-US" alt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모의실험</a:t>
            </a:r>
            <a:r>
              <a:rPr lang="en-US" sz="2000" dirty="0">
                <a:latin typeface="Arial"/>
                <a:ea typeface="맑은 고딕"/>
                <a:cs typeface="Arial"/>
              </a:rPr>
              <a:t>(simulation)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을</a:t>
            </a:r>
            <a:r>
              <a:rPr lang="en-US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위해</a:t>
            </a:r>
            <a:r>
              <a:rPr lang="en-US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설계됨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객체와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클래스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개념</a:t>
            </a:r>
            <a:r>
              <a:rPr lang="ko-KR" sz="2000" dirty="0">
                <a:latin typeface="Arial"/>
                <a:ea typeface="맑은 고딕"/>
                <a:cs typeface="Arial"/>
              </a:rPr>
              <a:t>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소개함으로써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공헌</a:t>
            </a:r>
            <a:r>
              <a:rPr lang="ko-KR" sz="2000" dirty="0">
                <a:latin typeface="Arial"/>
                <a:ea typeface="맑은 고딕"/>
                <a:cs typeface="Arial"/>
              </a:rPr>
              <a:t>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BASIC</a:t>
            </a:r>
            <a:endParaRPr lang="en-US" altLang="ko-KR" sz="24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000" dirty="0" err="1">
                <a:latin typeface="Arial"/>
                <a:ea typeface="맑은 고딕"/>
                <a:cs typeface="Arial"/>
              </a:rPr>
              <a:t>학습자가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사용하기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쉽고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재미있게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배울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수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있을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것을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목표로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설계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000" dirty="0" err="1">
                <a:latin typeface="Arial"/>
                <a:ea typeface="맑은 고딕"/>
                <a:cs typeface="Arial"/>
              </a:rPr>
              <a:t>최초의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시분할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방식으로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사용이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가능한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 </a:t>
            </a:r>
            <a:r>
              <a:rPr lang="en-US" altLang="ko-KR" sz="2000" dirty="0" err="1">
                <a:latin typeface="Arial"/>
                <a:ea typeface="맑은 고딕"/>
                <a:cs typeface="Arial"/>
              </a:rPr>
              <a:t>언어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단순한 언어로 </a:t>
            </a:r>
            <a:r>
              <a:rPr lang="en-US" sz="2000" dirty="0">
                <a:latin typeface="Arial"/>
                <a:ea typeface="맑은 고딕"/>
                <a:cs typeface="Arial"/>
              </a:rPr>
              <a:t>PC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로 이전되어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교육용 언어로</a:t>
            </a:r>
            <a:r>
              <a:rPr lang="ko-KR" sz="2000" dirty="0">
                <a:latin typeface="Arial"/>
                <a:ea typeface="맑은 고딕"/>
                <a:cs typeface="Arial"/>
              </a:rPr>
              <a:t> 많이 사용됨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이후 마이크로소프트사에 의해 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Visual Basic </a:t>
            </a:r>
            <a:r>
              <a:rPr lang="ko-KR" sz="2000" dirty="0">
                <a:latin typeface="Arial"/>
                <a:ea typeface="맑은 고딕"/>
                <a:cs typeface="Arial"/>
              </a:rPr>
              <a:t>형태로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발전됨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  <a:endParaRPr lang="ko-KR" altLang="en-US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099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1970년대: 단순성 및 새로운 언어의 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PASCAL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교육용 언어로 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Algol</a:t>
            </a:r>
            <a:r>
              <a:rPr lang="ko-KR" sz="2200" dirty="0">
                <a:latin typeface="Arial"/>
                <a:ea typeface="맑은 고딕"/>
                <a:cs typeface="Arial"/>
              </a:rPr>
              <a:t>의 아이디어를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 작고</a:t>
            </a:r>
            <a:r>
              <a:rPr lang="en-US" sz="22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단순하고</a:t>
            </a:r>
            <a:r>
              <a:rPr lang="en-US" sz="22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효율적이고</a:t>
            </a:r>
            <a:r>
              <a:rPr lang="en-US" sz="2200" dirty="0">
                <a:latin typeface="Arial"/>
                <a:ea typeface="맑은 고딕"/>
                <a:cs typeface="Arial"/>
              </a:rPr>
              <a:t>,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latin typeface="Arial"/>
                <a:ea typeface="맑은 고딕"/>
                <a:cs typeface="Arial"/>
              </a:rPr>
              <a:t>구조화된 언어로 세련되게 만듦</a:t>
            </a:r>
            <a:r>
              <a:rPr lang="en-US" sz="2200" dirty="0">
                <a:latin typeface="Arial"/>
                <a:ea typeface="맑은 고딕"/>
                <a:cs typeface="Arial"/>
              </a:rPr>
              <a:t>.</a:t>
            </a:r>
            <a:endParaRPr lang="en-US" sz="22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대표적인</a:t>
            </a:r>
            <a:r>
              <a:rPr lang="ko-KR" sz="22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블록 구조 언어</a:t>
            </a:r>
            <a:endParaRPr lang="en-US" sz="220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C </a:t>
            </a:r>
            <a:r>
              <a:rPr lang="ko-KR" altLang="en-US" sz="2600" dirty="0">
                <a:latin typeface="Arial"/>
                <a:ea typeface="맑은 고딕"/>
                <a:cs typeface="Arial"/>
              </a:rPr>
              <a:t>언어</a:t>
            </a:r>
            <a:endParaRPr lang="en-US" sz="260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 dirty="0">
                <a:latin typeface="Arial"/>
                <a:ea typeface="맑은 고딕"/>
                <a:cs typeface="Arial"/>
              </a:rPr>
              <a:t>유닉스 운영체제 개발을 위해 개발된 </a:t>
            </a:r>
            <a:r>
              <a:rPr lang="ko-KR" altLang="en-US" sz="22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시스템 프로그래밍 언어</a:t>
            </a:r>
            <a:endParaRPr lang="en-US" sz="220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200" dirty="0">
                <a:latin typeface="Arial"/>
                <a:ea typeface="맑은 고딕"/>
                <a:cs typeface="Arial"/>
              </a:rPr>
              <a:t>기계에 대해 많은 접근을 제공하는 중급 언어</a:t>
            </a:r>
            <a:r>
              <a:rPr lang="en-US" sz="2200" dirty="0">
                <a:latin typeface="Arial"/>
                <a:ea typeface="맑은 고딕"/>
                <a:cs typeface="Arial"/>
              </a:rPr>
              <a:t>(middle-level)</a:t>
            </a:r>
            <a:endParaRPr lang="ko-KR" altLang="en-US" sz="220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en-US" altLang="ko-KR" sz="1800" err="1">
                <a:latin typeface="Arial"/>
                <a:ea typeface="맑은 고딕"/>
                <a:cs typeface="Arial"/>
              </a:rPr>
              <a:t>저급언어와</a:t>
            </a:r>
            <a:r>
              <a:rPr lang="en-US" altLang="ko-KR" sz="1800">
                <a:latin typeface="Arial"/>
                <a:ea typeface="맑은 고딕"/>
                <a:cs typeface="Arial"/>
              </a:rPr>
              <a:t> 고급언어의 </a:t>
            </a:r>
            <a:r>
              <a:rPr lang="en-US" altLang="ko-KR" sz="1800" err="1">
                <a:latin typeface="Arial"/>
                <a:ea typeface="맑은 고딕"/>
                <a:cs typeface="Arial"/>
              </a:rPr>
              <a:t>특징을</a:t>
            </a:r>
            <a:r>
              <a:rPr lang="en-US" altLang="ko-KR" sz="1800">
                <a:latin typeface="Arial"/>
                <a:ea typeface="맑은 고딕"/>
                <a:cs typeface="Arial"/>
              </a:rPr>
              <a:t> </a:t>
            </a:r>
            <a:r>
              <a:rPr lang="en-US" altLang="ko-KR" sz="1800" err="1">
                <a:latin typeface="Arial"/>
                <a:ea typeface="맑은 고딕"/>
                <a:cs typeface="Arial"/>
              </a:rPr>
              <a:t>모두</a:t>
            </a:r>
            <a:r>
              <a:rPr lang="en-US" altLang="ko-KR" sz="1800">
                <a:latin typeface="Arial"/>
                <a:ea typeface="맑은 고딕"/>
                <a:cs typeface="Arial"/>
              </a:rPr>
              <a:t> </a:t>
            </a:r>
            <a:r>
              <a:rPr lang="en-US" altLang="ko-KR" sz="1800" err="1">
                <a:latin typeface="Arial"/>
                <a:ea typeface="맑은 고딕"/>
                <a:cs typeface="Arial"/>
              </a:rPr>
              <a:t>가짐</a:t>
            </a:r>
            <a:endParaRPr lang="en-US" altLang="ko-KR" sz="1800" dirty="0" err="1">
              <a:latin typeface="Arial"/>
              <a:ea typeface="맑은 고딕"/>
              <a:cs typeface="Arial"/>
            </a:endParaRPr>
          </a:p>
          <a:p>
            <a:pPr marL="685800"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 dirty="0">
                <a:latin typeface="Arial"/>
                <a:ea typeface="맑은 고딕"/>
                <a:cs typeface="Arial"/>
              </a:rPr>
              <a:t>모든 컴퓨터 시스템에서 사용할 수 있도록 설계된 언어</a:t>
            </a:r>
            <a:endParaRPr lang="en-US" sz="22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870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1970년대: 단순성 및 새로운 언어의 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Prolog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술어 논리를 사용하는 대표적인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논리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프로그래밍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언어</a:t>
            </a:r>
            <a:endParaRPr lang="en-US" sz="2000" dirty="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증명하는 것을 계산하는 것으로 간주함</a:t>
            </a:r>
            <a:r>
              <a:rPr lang="en-US" sz="2000" dirty="0">
                <a:latin typeface="Arial"/>
                <a:ea typeface="맑은 고딕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인공지능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자연어 처리 등의 분야에서 </a:t>
            </a:r>
            <a:r>
              <a:rPr lang="ko-KR" sz="2000" dirty="0">
                <a:latin typeface="Arial"/>
                <a:ea typeface="맑은 고딕"/>
                <a:cs typeface="Arial"/>
              </a:rPr>
              <a:t>많이 사용됨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.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Scheme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더 형식적이고 람다 계산에 더 가깝게 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설계된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향상된 </a:t>
            </a:r>
            <a:r>
              <a:rPr lang="en-US" alt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LISP </a:t>
            </a:r>
            <a:r>
              <a:rPr lang="ko-KR" altLang="en-US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버전</a:t>
            </a:r>
            <a:endParaRPr lang="en-US" sz="2000" dirty="0">
              <a:solidFill>
                <a:srgbClr val="A50021"/>
              </a:solidFill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400" dirty="0">
                <a:latin typeface="Arial"/>
                <a:ea typeface="맑은 고딕"/>
                <a:cs typeface="Arial"/>
              </a:rPr>
              <a:t>ML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000" dirty="0">
                <a:latin typeface="Arial"/>
                <a:ea typeface="맑은 고딕"/>
                <a:cs typeface="Arial"/>
              </a:rPr>
              <a:t>Pascal</a:t>
            </a:r>
            <a:r>
              <a:rPr lang="ko-KR" altLang="en-US" sz="2000" dirty="0">
                <a:latin typeface="Arial"/>
                <a:ea typeface="맑은 고딕"/>
                <a:cs typeface="Arial"/>
              </a:rPr>
              <a:t>과 가까운 구문을 가지고</a:t>
            </a:r>
            <a:r>
              <a:rPr lang="ko-KR" sz="2000" dirty="0">
                <a:latin typeface="Arial"/>
                <a:ea typeface="맑은 고딕"/>
                <a:cs typeface="Arial"/>
              </a:rPr>
              <a:t> </a:t>
            </a:r>
            <a:br>
              <a:rPr lang="ko-KR" sz="2000" dirty="0">
                <a:latin typeface="Arial"/>
                <a:ea typeface="맑은 고딕"/>
                <a:cs typeface="Arial"/>
              </a:rPr>
            </a:br>
            <a:r>
              <a:rPr lang="ko-KR" sz="2000" dirty="0">
                <a:latin typeface="Arial"/>
                <a:ea typeface="맑은 고딕"/>
                <a:cs typeface="Arial"/>
              </a:rPr>
              <a:t>다형</a:t>
            </a:r>
            <a:r>
              <a:rPr lang="ko-KR" sz="2000" dirty="0">
                <a:solidFill>
                  <a:srgbClr val="464653"/>
                </a:solidFill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solidFill>
                  <a:srgbClr val="A50021"/>
                </a:solidFill>
                <a:latin typeface="Arial"/>
                <a:ea typeface="맑은 고딕"/>
                <a:cs typeface="Arial"/>
              </a:rPr>
              <a:t>타입 검사 </a:t>
            </a:r>
            <a:r>
              <a:rPr lang="ko-KR" sz="2000" dirty="0">
                <a:latin typeface="Arial"/>
                <a:ea typeface="맑은 고딕"/>
                <a:cs typeface="Arial"/>
              </a:rPr>
              <a:t>메커니즘을 제공하는 함수형 언어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690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1980년대: 추상 자료형과 객체지향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latin typeface="Arial"/>
                <a:ea typeface="맑은 고딕"/>
                <a:cs typeface="Arial"/>
              </a:rPr>
              <a:t>Ada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미 국방성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(DoD)</a:t>
            </a:r>
            <a:r>
              <a:rPr lang="ko-KR" sz="2000" dirty="0">
                <a:latin typeface="Arial"/>
                <a:ea typeface="맑은 고딕"/>
                <a:cs typeface="Arial"/>
              </a:rPr>
              <a:t>의 후원으로 개발된 영향력 있고 포괄적인 언어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600">
                <a:latin typeface="Arial"/>
                <a:ea typeface="맑은 고딕"/>
                <a:cs typeface="Arial"/>
              </a:rPr>
              <a:t>당시 소개된 많은 언어들을 대신할 목적으로 개발</a:t>
            </a:r>
            <a:endParaRPr lang="ko-KR" altLang="en-US" sz="1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endParaRPr lang="en-US" sz="20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패키지</a:t>
            </a:r>
            <a:r>
              <a:rPr lang="en-US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추상 자료형</a:t>
            </a:r>
            <a:r>
              <a:rPr lang="en-US" sz="1800" dirty="0">
                <a:latin typeface="Arial"/>
                <a:ea typeface="맑은 고딕"/>
                <a:cs typeface="Arial"/>
              </a:rPr>
              <a:t>),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태스크</a:t>
            </a:r>
            <a:r>
              <a:rPr lang="en-US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병행 프로그래밍 기능</a:t>
            </a:r>
            <a:r>
              <a:rPr lang="en-US" sz="1800" dirty="0">
                <a:latin typeface="Arial"/>
                <a:ea typeface="맑은 고딕"/>
                <a:cs typeface="Arial"/>
              </a:rPr>
              <a:t>),  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예외처리 등과 같은 새로운 기능을 포함</a:t>
            </a:r>
            <a:endParaRPr lang="en-US" sz="18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군용 소프트웨어 특히 항공분야의 소프트웨어 개발에 특화</a:t>
            </a:r>
          </a:p>
          <a:p>
            <a:pPr marL="11430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6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Modula-2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000" dirty="0">
                <a:latin typeface="Arial"/>
                <a:ea typeface="맑은 고딕"/>
                <a:cs typeface="Arial"/>
              </a:rPr>
              <a:t>범용 절차형 언어이면서 시스템 프로그래밍 언어로 개발</a:t>
            </a:r>
            <a:endParaRPr lang="en-US" sz="20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sz="2000" dirty="0">
                <a:latin typeface="Arial"/>
                <a:ea typeface="맑은 고딕"/>
                <a:cs typeface="Arial"/>
              </a:rPr>
              <a:t>Pascal</a:t>
            </a:r>
            <a:r>
              <a:rPr lang="ko-KR" sz="2000" dirty="0" err="1">
                <a:latin typeface="Arial"/>
                <a:ea typeface="맑은 고딕"/>
                <a:cs typeface="Arial"/>
              </a:rPr>
              <a:t>처럼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  <a:r>
              <a:rPr lang="ko-KR" sz="2000" dirty="0">
                <a:latin typeface="Arial"/>
                <a:ea typeface="맑은 고딕"/>
                <a:cs typeface="Arial"/>
              </a:rPr>
              <a:t>가능한 한 작고 단순한 언어로 설계</a:t>
            </a:r>
            <a:r>
              <a:rPr lang="en-US" altLang="ko-KR" sz="2000" dirty="0">
                <a:latin typeface="Arial"/>
                <a:ea typeface="맑은 고딕"/>
                <a:cs typeface="Arial"/>
              </a:rPr>
              <a:t> 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sz="2000" dirty="0">
                <a:latin typeface="Arial"/>
                <a:ea typeface="맑은 고딕"/>
                <a:cs typeface="Arial"/>
              </a:rPr>
              <a:t>주요 기능</a:t>
            </a:r>
            <a:endParaRPr lang="en-US" altLang="ko-KR" sz="2000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ko-KR" altLang="en-US" sz="1800" dirty="0">
                <a:latin typeface="Arial"/>
                <a:ea typeface="맑은 고딕"/>
                <a:cs typeface="Arial"/>
              </a:rPr>
              <a:t>모듈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추상 자료형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), </a:t>
            </a:r>
            <a:r>
              <a:rPr lang="ko-KR" altLang="en-US" sz="1800" dirty="0" err="1">
                <a:latin typeface="Arial"/>
                <a:ea typeface="맑은 고딕"/>
                <a:cs typeface="Arial"/>
              </a:rPr>
              <a:t>코루틴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부분적인 </a:t>
            </a:r>
            <a:r>
              <a:rPr lang="ko-KR" altLang="en-US" sz="1800" dirty="0" err="1">
                <a:latin typeface="Arial"/>
                <a:ea typeface="맑은 고딕"/>
                <a:cs typeface="Arial"/>
              </a:rPr>
              <a:t>병행성</a:t>
            </a:r>
            <a:r>
              <a:rPr lang="en-US" altLang="ko-KR" sz="1800" dirty="0">
                <a:latin typeface="Arial"/>
                <a:ea typeface="맑은 고딕"/>
                <a:cs typeface="Arial"/>
              </a:rPr>
              <a:t>)</a:t>
            </a:r>
            <a:r>
              <a:rPr lang="ko-KR" altLang="en-US" sz="1800" dirty="0">
                <a:latin typeface="Arial"/>
                <a:ea typeface="맑은 고딕"/>
                <a:cs typeface="Arial"/>
              </a:rPr>
              <a:t> </a:t>
            </a:r>
            <a:endParaRPr lang="en-US" altLang="ko-KR" sz="18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9394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프로그래밍 언어론 2주차 [프로그래밍 언어 역사]</vt:lpstr>
      <vt:lpstr>PowerPoint 프레젠테이션</vt:lpstr>
      <vt:lpstr>1950년대: 고급 프로그래밍 언어의 시작</vt:lpstr>
      <vt:lpstr>PowerPoint 프레젠테이션</vt:lpstr>
      <vt:lpstr>1960년대: 프로그래밍 언어의 다양성</vt:lpstr>
      <vt:lpstr>1960년대: 프로그래밍 언어의 다양성</vt:lpstr>
      <vt:lpstr>1970년대: 단순성 및 새로운 언어의 추구</vt:lpstr>
      <vt:lpstr>1970년대: 단순성 및 새로운 언어의 추구</vt:lpstr>
      <vt:lpstr>1980년대: 추상 자료형과 객체지향</vt:lpstr>
      <vt:lpstr>1980년대: 추상 자료형과 객체지향</vt:lpstr>
      <vt:lpstr>1990년대: 인터넷 언어와 새로운 시도</vt:lpstr>
      <vt:lpstr>2000년대: 새로운 미래를 향하여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697</cp:revision>
  <dcterms:created xsi:type="dcterms:W3CDTF">2020-03-12T00:34:35Z</dcterms:created>
  <dcterms:modified xsi:type="dcterms:W3CDTF">2023-09-05T15:24:47Z</dcterms:modified>
</cp:coreProperties>
</file>