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9BA5F-D062-8A5E-252D-FF193E148551}" v="594" dt="2023-08-09T15:38:53.799"/>
    <p1510:client id="{304EF651-613F-09AD-65C6-A512E5D255CF}" v="1637" dt="2023-02-17T16:36:02.322"/>
    <p1510:client id="{7B2C9805-AC2A-3CCA-9592-CEB90299CE43}" v="8" dt="2023-08-29T12:14:44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7B2C9805-AC2A-3CCA-9592-CEB90299CE43}"/>
    <pc:docChg chg="modSld">
      <pc:chgData name="강남오" userId="S::209324@ms.kmu.ac.kr::a00b3978-0e9c-43f4-a757-7a2abcd99c03" providerId="AD" clId="Web-{7B2C9805-AC2A-3CCA-9592-CEB90299CE43}" dt="2023-08-29T12:14:44.016" v="7" actId="20577"/>
      <pc:docMkLst>
        <pc:docMk/>
      </pc:docMkLst>
      <pc:sldChg chg="modSp">
        <pc:chgData name="강남오" userId="S::209324@ms.kmu.ac.kr::a00b3978-0e9c-43f4-a757-7a2abcd99c03" providerId="AD" clId="Web-{7B2C9805-AC2A-3CCA-9592-CEB90299CE43}" dt="2023-08-29T12:14:19.967" v="2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7B2C9805-AC2A-3CCA-9592-CEB90299CE43}" dt="2023-08-29T12:14:19.967" v="2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7B2C9805-AC2A-3CCA-9592-CEB90299CE43}" dt="2023-08-29T12:14:44.016" v="7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7B2C9805-AC2A-3CCA-9592-CEB90299CE43}" dt="2023-08-29T12:14:44.016" v="7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ko-KR" altLang="en-US" dirty="0">
                <a:ea typeface="맑은 고딕"/>
              </a:rPr>
              <a:t>수업 개요</a:t>
            </a:r>
            <a:r>
              <a:rPr lang="en-US" altLang="ko-KR" dirty="0">
                <a:ea typeface="맑은 고딕"/>
              </a:rPr>
              <a:t>]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수업 개요</a:t>
            </a:r>
            <a:endParaRPr lang="en-US" altLang="ko-KR"/>
          </a:p>
          <a:p>
            <a:r>
              <a:rPr lang="ko-KR" altLang="en-US"/>
              <a:t>강의 계획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목표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sz="2200" kern="0" dirty="0">
                <a:solidFill>
                  <a:srgbClr val="000000"/>
                </a:solidFill>
                <a:latin typeface="맑은 고딕"/>
                <a:ea typeface="맑은 고딕"/>
              </a:rPr>
              <a:t>컴퓨터 프로그래밍 언어의 설계 및 구현 방법 학습 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lvl="1"/>
            <a:r>
              <a:rPr lang="ko-KR" altLang="en-US" sz="2200" kern="0" dirty="0">
                <a:solidFill>
                  <a:srgbClr val="000000"/>
                </a:solidFill>
                <a:latin typeface="맑은 고딕"/>
                <a:ea typeface="맑은 고딕"/>
              </a:rPr>
              <a:t>컴퓨터 프로그래밍 언어가 가진 주요 구성 요소 학습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dirty="0">
                <a:ea typeface="맑은 고딕"/>
              </a:rPr>
              <a:t>기대효과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컴퓨터 프로그래밍 언어의 장단점 분석 능력 배양</a:t>
            </a:r>
          </a:p>
          <a:p>
            <a:pPr lvl="1"/>
            <a:r>
              <a:rPr lang="ko-KR" altLang="en-US" dirty="0">
                <a:ea typeface="맑은 고딕"/>
              </a:rPr>
              <a:t>컴퓨터 프로그래밍 언어의 설계 및 구축 방법 이해</a:t>
            </a:r>
          </a:p>
          <a:p>
            <a:pPr lvl="1"/>
            <a:r>
              <a:rPr lang="ko-KR" altLang="en-US" dirty="0">
                <a:ea typeface="맑은 고딕"/>
              </a:rPr>
              <a:t>컴파일러나 인터프리터 구축에 필요한 기본 지식 확립</a:t>
            </a:r>
          </a:p>
          <a:p>
            <a:pPr lvl="1"/>
            <a:r>
              <a:rPr lang="ko-KR" altLang="en-US" dirty="0">
                <a:ea typeface="맑은 고딕"/>
              </a:rPr>
              <a:t>컴퓨터 프로그래밍 언어가 가진 구성 요소 학습을 통한 프로그래밍 능력 고양</a:t>
            </a:r>
          </a:p>
          <a:p>
            <a:pPr lvl="1"/>
            <a:r>
              <a:rPr lang="ko-KR" altLang="en-US" dirty="0">
                <a:ea typeface="맑은 고딕"/>
              </a:rPr>
              <a:t>명령형, 객체지향형, 함수형, 논리형 등 다양한 프로그래밍 </a:t>
            </a:r>
            <a:r>
              <a:rPr lang="ko-KR" altLang="en-US" err="1">
                <a:ea typeface="맑은 고딕"/>
              </a:rPr>
              <a:t>파라다임</a:t>
            </a:r>
            <a:r>
              <a:rPr lang="ko-KR" altLang="en-US" dirty="0">
                <a:ea typeface="맑은 고딕"/>
              </a:rPr>
              <a:t> 학</a:t>
            </a:r>
            <a:r>
              <a:rPr lang="ko-KR" altLang="en-US">
                <a:ea typeface="맑은 고딕"/>
              </a:rPr>
              <a:t>습 및 장단점 이해</a:t>
            </a:r>
          </a:p>
        </p:txBody>
      </p:sp>
    </p:spTree>
    <p:extLst>
      <p:ext uri="{BB962C8B-B14F-4D97-AF65-F5344CB8AC3E}">
        <p14:creationId xmlns:p14="http://schemas.microsoft.com/office/powerpoint/2010/main" val="1125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CF9B-B4CC-48BB-9C2E-14F93AF8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F2965-A41D-4693-A3C2-A98A5616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 dirty="0">
                <a:ea typeface="맑은 고딕"/>
              </a:rPr>
              <a:t>세부 목표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컴퓨터 프로그래밍 언어 설계</a:t>
            </a:r>
          </a:p>
          <a:p>
            <a:pPr lvl="2"/>
            <a:r>
              <a:rPr lang="ko-KR" altLang="en-US" dirty="0">
                <a:ea typeface="맑은 고딕"/>
              </a:rPr>
              <a:t>구문론과 어휘론</a:t>
            </a:r>
          </a:p>
          <a:p>
            <a:pPr lvl="2"/>
            <a:r>
              <a:rPr lang="ko-KR" altLang="en-US" dirty="0">
                <a:ea typeface="맑은 고딕"/>
              </a:rPr>
              <a:t>어휘분석과 구문분석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언어의 구성 요소</a:t>
            </a:r>
          </a:p>
          <a:p>
            <a:pPr lvl="2"/>
            <a:r>
              <a:rPr lang="ko-KR" altLang="en-US" dirty="0">
                <a:ea typeface="맑은 고딕"/>
              </a:rPr>
              <a:t>이름, 바인딩, 영역</a:t>
            </a:r>
          </a:p>
          <a:p>
            <a:pPr lvl="2"/>
            <a:r>
              <a:rPr lang="ko-KR" altLang="en-US" dirty="0">
                <a:ea typeface="맑은 고딕"/>
              </a:rPr>
              <a:t>데이터 타입</a:t>
            </a:r>
          </a:p>
          <a:p>
            <a:pPr lvl="2"/>
            <a:r>
              <a:rPr lang="ko-KR" altLang="en-US" dirty="0">
                <a:ea typeface="맑은 고딕"/>
              </a:rPr>
              <a:t>식과 명령문</a:t>
            </a:r>
          </a:p>
          <a:p>
            <a:pPr lvl="2"/>
            <a:r>
              <a:rPr lang="ko-KR" altLang="en-US" dirty="0">
                <a:ea typeface="맑은 고딕"/>
              </a:rPr>
              <a:t>부프로그램</a:t>
            </a:r>
          </a:p>
          <a:p>
            <a:pPr lvl="2"/>
            <a:r>
              <a:rPr lang="ko-KR" altLang="en-US" dirty="0">
                <a:ea typeface="맑은 고딕"/>
              </a:rPr>
              <a:t>예외처리</a:t>
            </a:r>
          </a:p>
          <a:p>
            <a:pPr lvl="2"/>
            <a:r>
              <a:rPr lang="ko-KR" altLang="en-US">
                <a:ea typeface="맑은 고딕"/>
              </a:rPr>
              <a:t>동시성 등</a:t>
            </a:r>
          </a:p>
          <a:p>
            <a:pPr lvl="1"/>
            <a:r>
              <a:rPr lang="ko-KR" altLang="en-US" dirty="0">
                <a:ea typeface="맑은 고딕"/>
              </a:rPr>
              <a:t>프로그래밍 </a:t>
            </a:r>
            <a:r>
              <a:rPr lang="ko-KR" altLang="en-US" dirty="0" err="1">
                <a:ea typeface="맑은 고딕"/>
              </a:rPr>
              <a:t>파라다임과</a:t>
            </a:r>
            <a:r>
              <a:rPr lang="ko-KR" altLang="en-US" dirty="0">
                <a:ea typeface="맑은 고딕"/>
              </a:rPr>
              <a:t> 언어</a:t>
            </a:r>
          </a:p>
          <a:p>
            <a:pPr lvl="2"/>
            <a:r>
              <a:rPr lang="ko-KR" altLang="en-US" dirty="0">
                <a:ea typeface="맑은 고딕"/>
              </a:rPr>
              <a:t>명령형 언어</a:t>
            </a:r>
          </a:p>
          <a:p>
            <a:pPr lvl="2"/>
            <a:r>
              <a:rPr lang="ko-KR" altLang="en-US" dirty="0">
                <a:ea typeface="맑은 고딕"/>
              </a:rPr>
              <a:t>객체지향 언어</a:t>
            </a:r>
          </a:p>
          <a:p>
            <a:pPr lvl="2"/>
            <a:r>
              <a:rPr lang="ko-KR" altLang="en-US" dirty="0">
                <a:ea typeface="맑은 고딕"/>
              </a:rPr>
              <a:t>함수형 언어</a:t>
            </a:r>
          </a:p>
          <a:p>
            <a:pPr lvl="2"/>
            <a:r>
              <a:rPr lang="ko-KR" altLang="en-US" dirty="0">
                <a:ea typeface="맑은 고딕"/>
              </a:rPr>
              <a:t>논리형 언어</a:t>
            </a:r>
          </a:p>
        </p:txBody>
      </p:sp>
    </p:spTree>
    <p:extLst>
      <p:ext uri="{BB962C8B-B14F-4D97-AF65-F5344CB8AC3E}">
        <p14:creationId xmlns:p14="http://schemas.microsoft.com/office/powerpoint/2010/main" val="36086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FCF9B-B4CC-48BB-9C2E-14F93AF8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F2965-A41D-4693-A3C2-A98A5616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altLang="en-US" dirty="0">
                <a:ea typeface="맑은 고딕"/>
              </a:rPr>
              <a:t>수업 운영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강의 </a:t>
            </a:r>
            <a:r>
              <a:rPr lang="en-US" altLang="ko-KR" dirty="0">
                <a:ea typeface="맑은 고딕"/>
              </a:rPr>
              <a:t>(70%)</a:t>
            </a:r>
          </a:p>
          <a:p>
            <a:pPr lvl="1"/>
            <a:r>
              <a:rPr lang="ko-KR" altLang="en-US" dirty="0">
                <a:ea typeface="맑은 고딕"/>
              </a:rPr>
              <a:t>실험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실습</a:t>
            </a:r>
            <a:r>
              <a:rPr lang="en-US" altLang="ko-KR" dirty="0">
                <a:ea typeface="맑은 고딕"/>
              </a:rPr>
              <a:t>(20%)</a:t>
            </a:r>
          </a:p>
          <a:p>
            <a:pPr lvl="1"/>
            <a:r>
              <a:rPr lang="ko-KR" altLang="en-US" dirty="0">
                <a:ea typeface="맑은 고딕"/>
              </a:rPr>
              <a:t>토론</a:t>
            </a:r>
            <a:r>
              <a:rPr lang="en-US" altLang="ko-KR" dirty="0">
                <a:ea typeface="맑은 고딕"/>
              </a:rPr>
              <a:t>/</a:t>
            </a:r>
            <a:r>
              <a:rPr lang="ko-KR" altLang="en-US" dirty="0">
                <a:ea typeface="맑은 고딕"/>
              </a:rPr>
              <a:t>토의</a:t>
            </a:r>
            <a:r>
              <a:rPr lang="en-US" altLang="ko-KR" dirty="0">
                <a:ea typeface="맑은 고딕"/>
              </a:rPr>
              <a:t>(10%)</a:t>
            </a:r>
          </a:p>
          <a:p>
            <a:pPr lvl="1"/>
            <a:endParaRPr lang="en-US" altLang="ko-KR" dirty="0">
              <a:latin typeface="맑은 고딕"/>
              <a:ea typeface="맑은 고딕"/>
              <a:cs typeface="Arial"/>
            </a:endParaRPr>
          </a:p>
          <a:p>
            <a:r>
              <a:rPr lang="ko-KR" altLang="en-US" sz="2600" dirty="0">
                <a:latin typeface="Arial"/>
                <a:ea typeface="맑은 고딕"/>
                <a:cs typeface="Arial"/>
              </a:rPr>
              <a:t>성적 평가</a:t>
            </a:r>
            <a:endParaRPr lang="en-US" sz="2600">
              <a:latin typeface="Arial"/>
              <a:ea typeface="맑은 고딕"/>
              <a:cs typeface="Arial"/>
            </a:endParaRPr>
          </a:p>
          <a:p>
            <a:pPr lvl="1"/>
            <a:r>
              <a:rPr lang="ko-KR" altLang="en-US" sz="2200" dirty="0">
                <a:latin typeface="Arial"/>
                <a:ea typeface="맑은 고딕"/>
                <a:cs typeface="Arial"/>
              </a:rPr>
              <a:t>중간고사</a:t>
            </a:r>
            <a:r>
              <a:rPr lang="en-US" sz="2200" dirty="0">
                <a:latin typeface="Arial"/>
                <a:ea typeface="맑은 고딕"/>
                <a:cs typeface="Arial"/>
              </a:rPr>
              <a:t>(30%)</a:t>
            </a:r>
          </a:p>
          <a:p>
            <a:pPr lvl="1"/>
            <a:r>
              <a:rPr lang="ko-KR" altLang="en-US" sz="2200" dirty="0">
                <a:latin typeface="Arial"/>
                <a:ea typeface="맑은 고딕"/>
                <a:cs typeface="Arial"/>
              </a:rPr>
              <a:t>기말고사</a:t>
            </a:r>
            <a:r>
              <a:rPr lang="en-US" sz="2200" dirty="0">
                <a:latin typeface="Arial"/>
                <a:ea typeface="맑은 고딕"/>
                <a:cs typeface="Arial"/>
              </a:rPr>
              <a:t>(40%)</a:t>
            </a:r>
          </a:p>
          <a:p>
            <a:pPr lvl="1"/>
            <a:r>
              <a:rPr lang="ko-KR" altLang="en-US" sz="2200" dirty="0">
                <a:latin typeface="Arial"/>
                <a:ea typeface="맑은 고딕"/>
                <a:cs typeface="Arial"/>
              </a:rPr>
              <a:t>과제물</a:t>
            </a:r>
            <a:r>
              <a:rPr lang="en-US" sz="2200" dirty="0">
                <a:latin typeface="Arial"/>
                <a:ea typeface="맑은 고딕"/>
                <a:cs typeface="Arial"/>
              </a:rPr>
              <a:t>(20%)</a:t>
            </a:r>
          </a:p>
          <a:p>
            <a:pPr lvl="1"/>
            <a:r>
              <a:rPr lang="ko-KR" altLang="en-US" sz="2200" dirty="0">
                <a:latin typeface="Arial"/>
                <a:ea typeface="맑은 고딕"/>
                <a:cs typeface="Arial"/>
              </a:rPr>
              <a:t>출석</a:t>
            </a:r>
            <a:r>
              <a:rPr lang="en-US" sz="2200" dirty="0">
                <a:latin typeface="Arial"/>
                <a:ea typeface="맑은 고딕"/>
                <a:cs typeface="Arial"/>
              </a:rPr>
              <a:t>(10%)</a:t>
            </a:r>
          </a:p>
          <a:p>
            <a:pPr lvl="1"/>
            <a:endParaRPr lang="en-US" sz="2200" dirty="0">
              <a:latin typeface="Arial"/>
              <a:ea typeface="맑은 고딕"/>
              <a:cs typeface="Arial"/>
            </a:endParaRPr>
          </a:p>
          <a:p>
            <a:r>
              <a:rPr lang="ko-KR" altLang="en-US" sz="2600" dirty="0">
                <a:latin typeface="Arial"/>
                <a:ea typeface="맑은 고딕"/>
                <a:cs typeface="Arial"/>
              </a:rPr>
              <a:t>교재</a:t>
            </a:r>
            <a:endParaRPr lang="en-US" sz="2600">
              <a:latin typeface="Arial"/>
              <a:ea typeface="맑은 고딕"/>
              <a:cs typeface="Arial"/>
            </a:endParaRPr>
          </a:p>
          <a:p>
            <a:pPr lvl="1"/>
            <a:r>
              <a:rPr lang="ko-KR" altLang="en-US" sz="2200" dirty="0" err="1">
                <a:latin typeface="Arial"/>
                <a:ea typeface="맑은 고딕"/>
                <a:cs typeface="Arial"/>
              </a:rPr>
              <a:t>강의교안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 </a:t>
            </a:r>
            <a:r>
              <a:rPr lang="en-US" sz="2200" dirty="0">
                <a:latin typeface="Arial"/>
                <a:ea typeface="맑은 고딕"/>
                <a:cs typeface="Arial"/>
              </a:rPr>
              <a:t>PPT</a:t>
            </a:r>
          </a:p>
          <a:p>
            <a:pPr lvl="1"/>
            <a:r>
              <a:rPr lang="ko-KR" altLang="en-US" sz="2200" dirty="0">
                <a:latin typeface="Arial"/>
                <a:ea typeface="맑은 고딕"/>
                <a:cs typeface="Arial"/>
              </a:rPr>
              <a:t>프로그래밍 언어론 제 10판, PEARSON</a:t>
            </a:r>
          </a:p>
          <a:p>
            <a:pPr lvl="1"/>
            <a:endParaRPr lang="en-US" sz="2200" dirty="0">
              <a:latin typeface="Arial"/>
              <a:ea typeface="맑은 고딕"/>
              <a:cs typeface="Arial"/>
            </a:endParaRPr>
          </a:p>
          <a:p>
            <a:r>
              <a:rPr lang="ko-KR" altLang="en-US" sz="2600" dirty="0">
                <a:latin typeface="Arial"/>
                <a:ea typeface="맑은 고딕"/>
                <a:cs typeface="Arial"/>
              </a:rPr>
              <a:t>선수 지식</a:t>
            </a:r>
            <a:endParaRPr lang="en-US" sz="2600">
              <a:latin typeface="Arial"/>
              <a:ea typeface="맑은 고딕"/>
              <a:cs typeface="Arial"/>
            </a:endParaRPr>
          </a:p>
          <a:p>
            <a:pPr lvl="1"/>
            <a:r>
              <a:rPr lang="en-US" altLang="ko-KR" sz="2200" dirty="0">
                <a:latin typeface="Arial"/>
                <a:ea typeface="맑은 고딕"/>
                <a:cs typeface="Arial"/>
              </a:rPr>
              <a:t>C, C++, Java JavaScript 등 </a:t>
            </a:r>
            <a:r>
              <a:rPr lang="en-US" altLang="ko-KR" sz="2200" dirty="0" err="1">
                <a:latin typeface="Arial"/>
                <a:ea typeface="맑은 고딕"/>
                <a:cs typeface="Arial"/>
              </a:rPr>
              <a:t>프로그래밍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200" dirty="0" err="1">
                <a:latin typeface="Arial"/>
                <a:ea typeface="맑은 고딕"/>
                <a:cs typeface="Arial"/>
              </a:rPr>
              <a:t>언어</a:t>
            </a:r>
            <a:endParaRPr lang="en-US" altLang="ko-KR" sz="2200"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56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94B09-8A7A-4B59-82C8-CB1BBC2F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DAF7B1-3A8B-428D-A4E1-D00383066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69928"/>
              </p:ext>
            </p:extLst>
          </p:nvPr>
        </p:nvGraphicFramePr>
        <p:xfrm>
          <a:off x="994299" y="1501253"/>
          <a:ext cx="9690090" cy="5059350"/>
        </p:xfrm>
        <a:graphic>
          <a:graphicData uri="http://schemas.openxmlformats.org/drawingml/2006/table">
            <a:tbl>
              <a:tblPr/>
              <a:tblGrid>
                <a:gridCol w="798990">
                  <a:extLst>
                    <a:ext uri="{9D8B030D-6E8A-4147-A177-3AD203B41FA5}">
                      <a16:colId xmlns:a16="http://schemas.microsoft.com/office/drawing/2014/main" val="1965120806"/>
                    </a:ext>
                  </a:extLst>
                </a:gridCol>
                <a:gridCol w="8891100">
                  <a:extLst>
                    <a:ext uri="{9D8B030D-6E8A-4147-A177-3AD203B41FA5}">
                      <a16:colId xmlns:a16="http://schemas.microsoft.com/office/drawing/2014/main" val="4078745772"/>
                    </a:ext>
                  </a:extLst>
                </a:gridCol>
              </a:tblGrid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프로그래밍 언어론 소개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48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프로그래밍 언어의 발전사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4114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구문과 의미론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1003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어휘 분석과 구문 분석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02850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이름, 바인딩, 영역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7390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err="1"/>
                        <a:t>데이터</a:t>
                      </a:r>
                      <a:r>
                        <a:rPr lang="en-US" altLang="ko-KR" sz="1200"/>
                        <a:t> </a:t>
                      </a:r>
                      <a:r>
                        <a:rPr lang="en-US" altLang="ko-KR" sz="1200" err="1"/>
                        <a:t>타입</a:t>
                      </a:r>
                      <a:endParaRPr lang="en-US" altLang="ko-KR" sz="1200" dirty="0" err="1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470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err="1"/>
                        <a:t>식과</a:t>
                      </a:r>
                      <a:r>
                        <a:rPr lang="en-US" altLang="ko-KR" sz="1200"/>
                        <a:t> </a:t>
                      </a:r>
                      <a:r>
                        <a:rPr lang="en-US" altLang="ko-KR" sz="1200" err="1"/>
                        <a:t>배정문</a:t>
                      </a:r>
                      <a:endParaRPr lang="en-US" altLang="ko-KR" sz="1200" dirty="0" err="1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84544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중간고사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29862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문장과 흐름제어</a:t>
                      </a:r>
                      <a:endParaRPr lang="ko-KR" altLang="en-US" sz="1200" dirty="0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55054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부프로그램</a:t>
                      </a:r>
                      <a:endParaRPr lang="ko-KR" altLang="en-US" sz="1200" dirty="0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6374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/>
                        <a:t>객체지향 프로그래밍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030533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err="1"/>
                        <a:t>예외와</a:t>
                      </a:r>
                      <a:r>
                        <a:rPr lang="en-US" altLang="ko-KR" sz="1200"/>
                        <a:t> </a:t>
                      </a:r>
                      <a:r>
                        <a:rPr lang="en-US" altLang="ko-KR" sz="1200" err="1"/>
                        <a:t>예외처리</a:t>
                      </a:r>
                      <a:endParaRPr lang="en-US" altLang="ko-KR" sz="1200" dirty="0" err="1"/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2958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/>
                        <a:t>동시성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17712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dirty="0"/>
                        <a:t>함수형 프로그래밍과 논리형 프로그래밍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82165"/>
                  </a:ext>
                </a:extLst>
              </a:tr>
              <a:tr h="33729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기말고사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66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12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프로그래밍 언어론 1주차 [수업 개요]</vt:lpstr>
      <vt:lpstr>목차</vt:lpstr>
      <vt:lpstr>수업 개요</vt:lpstr>
      <vt:lpstr>수업 개요</vt:lpstr>
      <vt:lpstr>수업 개요</vt:lpstr>
      <vt:lpstr>강의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111</cp:revision>
  <dcterms:created xsi:type="dcterms:W3CDTF">2020-03-12T00:34:35Z</dcterms:created>
  <dcterms:modified xsi:type="dcterms:W3CDTF">2023-08-29T12:14:47Z</dcterms:modified>
</cp:coreProperties>
</file>