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  <p:sldMasterId id="2147483661" r:id="rId3"/>
  </p:sldMasterIdLst>
  <p:notesMasterIdLst>
    <p:notesMasterId r:id="rId21"/>
  </p:notesMasterIdLst>
  <p:sldIdLst>
    <p:sldId id="256" r:id="rId4"/>
    <p:sldId id="283" r:id="rId5"/>
    <p:sldId id="285" r:id="rId6"/>
    <p:sldId id="287" r:id="rId7"/>
    <p:sldId id="288" r:id="rId8"/>
    <p:sldId id="289" r:id="rId9"/>
    <p:sldId id="290" r:id="rId10"/>
    <p:sldId id="292" r:id="rId11"/>
    <p:sldId id="294" r:id="rId12"/>
    <p:sldId id="293" r:id="rId13"/>
    <p:sldId id="301" r:id="rId14"/>
    <p:sldId id="300" r:id="rId15"/>
    <p:sldId id="299" r:id="rId16"/>
    <p:sldId id="298" r:id="rId17"/>
    <p:sldId id="297" r:id="rId18"/>
    <p:sldId id="296" r:id="rId19"/>
    <p:sldId id="2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AEB0470-FA66-0AE1-7D9D-2F04B1055245}" v="16" dt="2023-10-21T08:56:21.240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BFC1B12-FD2E-891C-12FB-21FA693941FD}" v="148" dt="2023-10-09T06:05:23.560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A51932C-B20A-5D30-8747-0BCD19DC62A1}" v="9" dt="2023-10-11T09:54:46.279"/>
    <p1510:client id="{6EF0F287-BEA8-C243-9331-B56C17DDBFED}" v="445" dt="2023-10-02T17:20:15.006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12B71A6-10AE-CD32-1569-95EBF3C83929}" v="1039" dt="2023-09-13T12:17:27.676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207370085" sldId="214748367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0AEB0470-FA66-0AE1-7D9D-2F04B1055245}"/>
    <pc:docChg chg="addSld modSld">
      <pc:chgData name="강남오" userId="S::209324@ms.kmu.ac.kr::a00b3978-0e9c-43f4-a757-7a2abcd99c03" providerId="AD" clId="Web-{0AEB0470-FA66-0AE1-7D9D-2F04B1055245}" dt="2023-10-21T08:56:21.240" v="15"/>
      <pc:docMkLst>
        <pc:docMk/>
      </pc:docMkLst>
      <pc:sldChg chg="modSp">
        <pc:chgData name="강남오" userId="S::209324@ms.kmu.ac.kr::a00b3978-0e9c-43f4-a757-7a2abcd99c03" providerId="AD" clId="Web-{0AEB0470-FA66-0AE1-7D9D-2F04B1055245}" dt="2023-10-21T08:56:19.740" v="8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0AEB0470-FA66-0AE1-7D9D-2F04B1055245}" dt="2023-10-21T08:56:19.740" v="8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">
        <pc:chgData name="강남오" userId="S::209324@ms.kmu.ac.kr::a00b3978-0e9c-43f4-a757-7a2abcd99c03" providerId="AD" clId="Web-{0AEB0470-FA66-0AE1-7D9D-2F04B1055245}" dt="2023-10-21T08:56:20.833" v="9"/>
        <pc:sldMkLst>
          <pc:docMk/>
          <pc:sldMk cId="1863033417" sldId="295"/>
        </pc:sldMkLst>
      </pc:sldChg>
      <pc:sldChg chg="add">
        <pc:chgData name="강남오" userId="S::209324@ms.kmu.ac.kr::a00b3978-0e9c-43f4-a757-7a2abcd99c03" providerId="AD" clId="Web-{0AEB0470-FA66-0AE1-7D9D-2F04B1055245}" dt="2023-10-21T08:56:20.896" v="10"/>
        <pc:sldMkLst>
          <pc:docMk/>
          <pc:sldMk cId="1395380346" sldId="296"/>
        </pc:sldMkLst>
      </pc:sldChg>
      <pc:sldChg chg="add">
        <pc:chgData name="강남오" userId="S::209324@ms.kmu.ac.kr::a00b3978-0e9c-43f4-a757-7a2abcd99c03" providerId="AD" clId="Web-{0AEB0470-FA66-0AE1-7D9D-2F04B1055245}" dt="2023-10-21T08:56:20.958" v="11"/>
        <pc:sldMkLst>
          <pc:docMk/>
          <pc:sldMk cId="1962720728" sldId="297"/>
        </pc:sldMkLst>
      </pc:sldChg>
      <pc:sldChg chg="add">
        <pc:chgData name="강남오" userId="S::209324@ms.kmu.ac.kr::a00b3978-0e9c-43f4-a757-7a2abcd99c03" providerId="AD" clId="Web-{0AEB0470-FA66-0AE1-7D9D-2F04B1055245}" dt="2023-10-21T08:56:21.021" v="12"/>
        <pc:sldMkLst>
          <pc:docMk/>
          <pc:sldMk cId="1281145395" sldId="298"/>
        </pc:sldMkLst>
      </pc:sldChg>
      <pc:sldChg chg="add">
        <pc:chgData name="강남오" userId="S::209324@ms.kmu.ac.kr::a00b3978-0e9c-43f4-a757-7a2abcd99c03" providerId="AD" clId="Web-{0AEB0470-FA66-0AE1-7D9D-2F04B1055245}" dt="2023-10-21T08:56:21.068" v="13"/>
        <pc:sldMkLst>
          <pc:docMk/>
          <pc:sldMk cId="1152895697" sldId="299"/>
        </pc:sldMkLst>
      </pc:sldChg>
      <pc:sldChg chg="add">
        <pc:chgData name="강남오" userId="S::209324@ms.kmu.ac.kr::a00b3978-0e9c-43f4-a757-7a2abcd99c03" providerId="AD" clId="Web-{0AEB0470-FA66-0AE1-7D9D-2F04B1055245}" dt="2023-10-21T08:56:21.130" v="14"/>
        <pc:sldMkLst>
          <pc:docMk/>
          <pc:sldMk cId="1921123814" sldId="300"/>
        </pc:sldMkLst>
      </pc:sldChg>
      <pc:sldChg chg="add">
        <pc:chgData name="강남오" userId="S::209324@ms.kmu.ac.kr::a00b3978-0e9c-43f4-a757-7a2abcd99c03" providerId="AD" clId="Web-{0AEB0470-FA66-0AE1-7D9D-2F04B1055245}" dt="2023-10-21T08:56:21.240" v="15"/>
        <pc:sldMkLst>
          <pc:docMk/>
          <pc:sldMk cId="287092627" sldId="301"/>
        </pc:sldMkLst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7E5BCF-3FD2-47A9-A6B8-87855A6B29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4E0DB-1FFB-45E0-8B0D-55588EE563B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0BE00B-D0C8-495A-8A55-D4DF1A6431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D54907-F48C-4294-8058-1C9DA499F5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624616-B1DC-45D5-B5D8-5BD6495F92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FFF54B-E262-47D8-96A4-7D5C074DE1D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F363CA-168B-47C0-8E65-A906817F92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2F7A88-9182-4909-B148-9E738D51C1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E786AE-55B2-4DC7-BBA0-D450D4A929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17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EF861F-0F01-4097-AAE0-7F15B0DB0B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600" y="36817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864F87-B37C-42E3-87D0-659C4F4FF39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02F215-88AC-417B-AEB5-DCAEE22BD14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52" r:id="rId4"/>
    <p:sldLayoutId id="2147483678" r:id="rId5"/>
    <p:sldLayoutId id="2147483654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815AC-71CD-4673-ADE2-D50CDB0AAECD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1" r:id="rId3"/>
    <p:sldLayoutId id="2147483664" r:id="rId4"/>
    <p:sldLayoutId id="2147483653" r:id="rId5"/>
    <p:sldLayoutId id="2147483665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9주차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ko-KR" altLang="en-US" dirty="0">
                <a:ea typeface="맑은 고딕"/>
              </a:rPr>
              <a:t>타입</a:t>
            </a:r>
          </a:p>
          <a:p>
            <a:pPr lvl="2"/>
            <a:r>
              <a:rPr lang="ko-KR" altLang="en-US" dirty="0">
                <a:ea typeface="맑은 고딕"/>
              </a:rPr>
              <a:t>변수가 저장할 수 있는 값들의 범위와 연산들의 집합을 결정</a:t>
            </a:r>
          </a:p>
          <a:p>
            <a:pPr lvl="3"/>
            <a:r>
              <a:rPr lang="ko-KR" altLang="en-US" dirty="0" err="1">
                <a:ea typeface="맑은 고딕"/>
              </a:rPr>
              <a:t>Java의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타입입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 dirty="0">
                <a:ea typeface="맑은 고딕"/>
              </a:rPr>
              <a:t>-2147483648 ~ 2147483647</a:t>
            </a:r>
          </a:p>
          <a:p>
            <a:pPr lvl="4"/>
            <a:r>
              <a:rPr lang="ko-KR" altLang="en-US" dirty="0">
                <a:ea typeface="맑은 고딕"/>
              </a:rPr>
              <a:t>덧셈, 뺄셈, 곱셈, 나눗셈, </a:t>
            </a:r>
            <a:r>
              <a:rPr lang="ko-KR" altLang="en-US" err="1">
                <a:ea typeface="맑은 고딕"/>
              </a:rPr>
              <a:t>모듈러</a:t>
            </a:r>
            <a:r>
              <a:rPr lang="ko-KR" altLang="en-US" dirty="0">
                <a:ea typeface="맑은 고딕"/>
              </a:rPr>
              <a:t> 등이 산술연산이 가능</a:t>
            </a:r>
          </a:p>
          <a:p>
            <a:pPr lvl="1"/>
            <a:r>
              <a:rPr lang="ko-KR" altLang="en-US" dirty="0">
                <a:ea typeface="맑은 고딕"/>
              </a:rPr>
              <a:t>값</a:t>
            </a:r>
          </a:p>
          <a:p>
            <a:pPr lvl="2"/>
            <a:r>
              <a:rPr lang="ko-KR" altLang="en-US" dirty="0">
                <a:ea typeface="맑은 고딕"/>
              </a:rPr>
              <a:t>값은 그 변수에 연관된 메모리 셀이나 셀들의 내용 -&gt; 추상적인 메모리 셀</a:t>
            </a:r>
          </a:p>
          <a:p>
            <a:pPr lvl="2"/>
            <a:r>
              <a:rPr lang="ko-KR" altLang="en-US" dirty="0" err="1">
                <a:ea typeface="맑은 고딕"/>
              </a:rPr>
              <a:t>R-value라고</a:t>
            </a:r>
            <a:r>
              <a:rPr lang="ko-KR" altLang="en-US" dirty="0">
                <a:ea typeface="맑은 고딕"/>
              </a:rPr>
              <a:t> 불림: 변수가 배정문의 우측에 위치</a:t>
            </a:r>
          </a:p>
          <a:p>
            <a:pPr lvl="2"/>
            <a:r>
              <a:rPr lang="ko-KR" altLang="en-US" dirty="0" err="1">
                <a:ea typeface="맑은 고딕"/>
              </a:rPr>
              <a:t>L-value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R-value</a:t>
            </a:r>
            <a:endParaRPr lang="ko-KR" altLang="en-US" dirty="0">
              <a:ea typeface="맑은 고딕"/>
            </a:endParaRPr>
          </a:p>
          <a:p>
            <a:pPr marL="1371600" lvl="3" indent="0">
              <a:buNone/>
            </a:pPr>
            <a:r>
              <a:rPr lang="ko-KR" altLang="en-US" err="1">
                <a:ea typeface="맑은 고딕"/>
              </a:rPr>
              <a:t>int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= 5;</a:t>
            </a:r>
          </a:p>
          <a:p>
            <a:pPr marL="1371600" lvl="3" indent="0">
              <a:buNone/>
            </a:pP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= </a:t>
            </a:r>
            <a:r>
              <a:rPr lang="ko-KR" altLang="en-US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+ 1;</a:t>
            </a:r>
          </a:p>
          <a:p>
            <a:pPr lvl="1"/>
            <a:r>
              <a:rPr lang="ko-KR" dirty="0">
                <a:ea typeface="+mn-lt"/>
                <a:cs typeface="+mn-lt"/>
              </a:rPr>
              <a:t>영역</a:t>
            </a:r>
          </a:p>
          <a:p>
            <a:pPr lvl="2"/>
            <a:r>
              <a:rPr lang="ko-KR" altLang="en-US" dirty="0">
                <a:ea typeface="+mn-lt"/>
                <a:cs typeface="+mn-lt"/>
              </a:rPr>
              <a:t>변수가 사용될(접근될) 수 있는 범위</a:t>
            </a:r>
            <a:endParaRPr lang="ko-KR" dirty="0">
              <a:ea typeface="+mn-lt"/>
              <a:cs typeface="+mn-lt"/>
            </a:endParaRPr>
          </a:p>
          <a:p>
            <a:pPr lvl="1"/>
            <a:r>
              <a:rPr lang="ko-KR" altLang="en-US" dirty="0">
                <a:ea typeface="+mn-lt"/>
                <a:cs typeface="+mn-lt"/>
              </a:rPr>
              <a:t>존속 기간</a:t>
            </a:r>
          </a:p>
          <a:p>
            <a:pPr lvl="2"/>
            <a:r>
              <a:rPr lang="ko-KR" altLang="en-US" dirty="0">
                <a:ea typeface="맑은 고딕"/>
              </a:rPr>
              <a:t>변수가 할당되어서 삭제될 때까지의 시간</a:t>
            </a:r>
          </a:p>
          <a:p>
            <a:pPr marL="1371600" lvl="3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311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07244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>
                <a:ea typeface="맑은 고딕"/>
              </a:rPr>
              <a:t>속성과 </a:t>
            </a:r>
            <a:r>
              <a:rPr lang="ko-KR" altLang="en-US" err="1">
                <a:ea typeface="맑은 고딕"/>
              </a:rPr>
              <a:t>개체간의</a:t>
            </a:r>
            <a:r>
              <a:rPr lang="ko-KR" altLang="en-US">
                <a:ea typeface="맑은 고딕"/>
              </a:rPr>
              <a:t> 연관</a:t>
            </a:r>
          </a:p>
          <a:p>
            <a:pPr lvl="1"/>
            <a:r>
              <a:rPr lang="ko-KR" altLang="en-US">
                <a:ea typeface="맑은 고딕"/>
              </a:rPr>
              <a:t>변수와 타입, 변수와 값, 변수와 주소, 기호와 연산 등</a:t>
            </a:r>
          </a:p>
          <a:p>
            <a:r>
              <a:rPr lang="ko-KR" altLang="en-US">
                <a:ea typeface="맑은 고딕"/>
              </a:rPr>
              <a:t>바인딩 시간(</a:t>
            </a:r>
            <a:r>
              <a:rPr lang="ko-KR" altLang="en-US" err="1">
                <a:ea typeface="맑은 고딕"/>
              </a:rPr>
              <a:t>Binding</a:t>
            </a:r>
            <a:r>
              <a:rPr lang="ko-KR" altLang="en-US">
                <a:ea typeface="맑은 고딕"/>
              </a:rPr>
              <a:t> Time)</a:t>
            </a:r>
          </a:p>
          <a:p>
            <a:pPr lvl="1"/>
            <a:r>
              <a:rPr lang="ko-KR" altLang="en-US">
                <a:ea typeface="맑은 고딕"/>
              </a:rPr>
              <a:t>속성과 </a:t>
            </a:r>
            <a:r>
              <a:rPr lang="ko-KR" altLang="en-US" err="1">
                <a:ea typeface="맑은 고딕"/>
              </a:rPr>
              <a:t>개체간의</a:t>
            </a:r>
            <a:r>
              <a:rPr lang="ko-KR" altLang="en-US">
                <a:ea typeface="맑은 고딕"/>
              </a:rPr>
              <a:t> 연관이 일어나는 시점</a:t>
            </a:r>
          </a:p>
          <a:p>
            <a:pPr lvl="2"/>
            <a:r>
              <a:rPr lang="ko-KR" altLang="en-US">
                <a:ea typeface="맑은 고딕"/>
              </a:rPr>
              <a:t>언어 설계 시간 (</a:t>
            </a:r>
            <a:r>
              <a:rPr lang="ko-KR" altLang="en-US" err="1">
                <a:ea typeface="맑은 고딕"/>
              </a:rPr>
              <a:t>Language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design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곱셈 기호 *</a:t>
            </a:r>
          </a:p>
          <a:p>
            <a:pPr lvl="2"/>
            <a:r>
              <a:rPr lang="ko-KR" altLang="en-US">
                <a:ea typeface="맑은 고딕"/>
              </a:rPr>
              <a:t>언어 구현 시간 (</a:t>
            </a:r>
            <a:r>
              <a:rPr lang="ko-KR" altLang="en-US" err="1">
                <a:ea typeface="맑은 고딕"/>
              </a:rPr>
              <a:t>Language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implemting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C 언어의 </a:t>
            </a:r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type</a:t>
            </a:r>
          </a:p>
          <a:p>
            <a:pPr lvl="2"/>
            <a:r>
              <a:rPr lang="ko-KR" altLang="en-US">
                <a:ea typeface="맑은 고딕"/>
              </a:rPr>
              <a:t>컴파일 시간 (</a:t>
            </a:r>
            <a:r>
              <a:rPr lang="ko-KR" altLang="en-US" err="1">
                <a:ea typeface="맑은 고딕"/>
              </a:rPr>
              <a:t>Compile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 err="1">
                <a:ea typeface="맑은 고딕"/>
              </a:rPr>
              <a:t>C언어나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Java</a:t>
            </a:r>
            <a:r>
              <a:rPr lang="ko-KR" altLang="en-US">
                <a:ea typeface="맑은 고딕"/>
              </a:rPr>
              <a:t> 언어의 변수와 타입</a:t>
            </a:r>
          </a:p>
          <a:p>
            <a:pPr lvl="2"/>
            <a:r>
              <a:rPr lang="ko-KR" altLang="en-US">
                <a:ea typeface="맑은 고딕"/>
              </a:rPr>
              <a:t>링크 시간 (</a:t>
            </a:r>
            <a:r>
              <a:rPr lang="ko-KR" altLang="en-US" err="1">
                <a:ea typeface="맑은 고딕"/>
              </a:rPr>
              <a:t>Link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2"/>
            <a:r>
              <a:rPr lang="ko-KR" altLang="en-US">
                <a:ea typeface="맑은 고딕"/>
              </a:rPr>
              <a:t>적제 시간 (</a:t>
            </a:r>
            <a:r>
              <a:rPr lang="ko-KR" altLang="en-US" err="1">
                <a:ea typeface="맑은 고딕"/>
              </a:rPr>
              <a:t>Loading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전역 변수와 그의 주소</a:t>
            </a:r>
          </a:p>
          <a:p>
            <a:pPr lvl="2"/>
            <a:r>
              <a:rPr lang="ko-KR" altLang="en-US">
                <a:ea typeface="맑은 고딕"/>
              </a:rPr>
              <a:t>실행 시간 (</a:t>
            </a:r>
            <a:r>
              <a:rPr lang="ko-KR" altLang="en-US" err="1">
                <a:ea typeface="맑은 고딕"/>
              </a:rPr>
              <a:t>Run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지역 변수와 그의 주소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BB83156-1181-7AD4-DBDA-1602231B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08" y="3424946"/>
            <a:ext cx="5791198" cy="29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예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 = 0;</a:t>
            </a:r>
          </a:p>
          <a:p>
            <a:pPr lvl="1"/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 + 5;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count의</a:t>
            </a:r>
            <a:r>
              <a:rPr lang="ko-KR" altLang="en-US">
                <a:ea typeface="맑은 고딕"/>
              </a:rPr>
              <a:t> 타입은 컴파일 시간에 바인딩</a:t>
            </a:r>
          </a:p>
          <a:p>
            <a:pPr lvl="1"/>
            <a:r>
              <a:rPr lang="ko-KR" altLang="en-US" err="1">
                <a:ea typeface="맑은 고딕"/>
              </a:rPr>
              <a:t>count의</a:t>
            </a:r>
            <a:r>
              <a:rPr lang="ko-KR" altLang="en-US">
                <a:ea typeface="맑은 고딕"/>
              </a:rPr>
              <a:t> 값의 범위는 설계 시간에 바인딩</a:t>
            </a:r>
          </a:p>
          <a:p>
            <a:pPr lvl="1"/>
            <a:r>
              <a:rPr lang="ko-KR" altLang="en-US">
                <a:ea typeface="맑은 고딕"/>
              </a:rPr>
              <a:t>+의 의미는 컴파일 시점에 피연산자의 타입이 결정되었을 때 바인딩</a:t>
            </a:r>
          </a:p>
          <a:p>
            <a:pPr lvl="1"/>
            <a:r>
              <a:rPr lang="ko-KR" altLang="en-US" err="1">
                <a:ea typeface="맑은 고딕"/>
              </a:rPr>
              <a:t>리터럴</a:t>
            </a:r>
            <a:r>
              <a:rPr lang="ko-KR" altLang="en-US">
                <a:ea typeface="맑은 고딕"/>
              </a:rPr>
              <a:t> 5의 표현은 설계 시간에 바인딩</a:t>
            </a:r>
          </a:p>
          <a:p>
            <a:pPr lvl="1"/>
            <a:r>
              <a:rPr lang="en-US" altLang="ko-KR" err="1">
                <a:ea typeface="맑은 고딕"/>
              </a:rPr>
              <a:t>count의</a:t>
            </a:r>
            <a:r>
              <a:rPr lang="en-US" altLang="ko-KR">
                <a:ea typeface="맑은 고딕"/>
              </a:rPr>
              <a:t>  </a:t>
            </a:r>
            <a:r>
              <a:rPr lang="en-US" altLang="ko-KR" err="1">
                <a:ea typeface="맑은 고딕"/>
              </a:rPr>
              <a:t>값은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실행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시점에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바인딩</a:t>
            </a:r>
            <a:endParaRPr lang="en-US" altLang="ko-KR">
              <a:ea typeface="맑은 고딕"/>
            </a:endParaRPr>
          </a:p>
          <a:p>
            <a:r>
              <a:rPr lang="en-US" altLang="ko-KR" err="1">
                <a:ea typeface="맑은 고딕"/>
              </a:rPr>
              <a:t>실매개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변수와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형식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매개변수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간의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바인딩이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어떻게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일어나는가를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이해하는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것이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중요</a:t>
            </a:r>
          </a:p>
        </p:txBody>
      </p:sp>
    </p:spTree>
    <p:extLst>
      <p:ext uri="{BB962C8B-B14F-4D97-AF65-F5344CB8AC3E}">
        <p14:creationId xmlns:p14="http://schemas.microsoft.com/office/powerpoint/2010/main" val="192112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A7FD-6146-E04D-5B7B-E38F3901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정적 바인딩과 동적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11B8A-D2F0-EAED-B1F4-591D5697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정적 바인딩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실행 시간 이전에 바인딩이 일어나고 실행 전체에 걸쳐서 변하지 않는 경우</a:t>
            </a:r>
          </a:p>
          <a:p>
            <a:r>
              <a:rPr lang="ko-KR" altLang="en-US">
                <a:ea typeface="맑은 고딕"/>
              </a:rPr>
              <a:t>동적 바인딩</a:t>
            </a:r>
          </a:p>
          <a:p>
            <a:pPr lvl="1"/>
            <a:r>
              <a:rPr lang="ko-KR" altLang="en-US">
                <a:ea typeface="맑은 고딕"/>
              </a:rPr>
              <a:t>실행 시간 중에 바인딩이 일어나거나 실행 과정에서 바인딩이 변경 될 수 있는 경우</a:t>
            </a:r>
          </a:p>
          <a:p>
            <a:r>
              <a:rPr lang="ko-KR" altLang="en-US">
                <a:ea typeface="맑은 고딕"/>
              </a:rPr>
              <a:t>하드웨어 바인딩은 고려하지 않음</a:t>
            </a:r>
          </a:p>
          <a:p>
            <a:pPr lvl="1"/>
            <a:r>
              <a:rPr lang="ko-KR" altLang="en-US">
                <a:ea typeface="맑은 고딕"/>
              </a:rPr>
              <a:t>가상메모리와 실메모리사이의 바인딩</a:t>
            </a:r>
          </a:p>
        </p:txBody>
      </p:sp>
    </p:spTree>
    <p:extLst>
      <p:ext uri="{BB962C8B-B14F-4D97-AF65-F5344CB8AC3E}">
        <p14:creationId xmlns:p14="http://schemas.microsoft.com/office/powerpoint/2010/main" val="115289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>
                <a:ea typeface="맑은 고딕"/>
              </a:rPr>
              <a:t>변수는 참조전에 타입이 바인딩 되어있어야 함</a:t>
            </a:r>
          </a:p>
          <a:p>
            <a:r>
              <a:rPr lang="ko-KR" altLang="en-US">
                <a:ea typeface="맑은 고딕"/>
              </a:rPr>
              <a:t>고려 사항</a:t>
            </a:r>
          </a:p>
          <a:p>
            <a:pPr lvl="1"/>
            <a:r>
              <a:rPr lang="ko-KR" altLang="en-US">
                <a:ea typeface="맑은 고딕"/>
              </a:rPr>
              <a:t>변수의 타입이 어떻게 </a:t>
            </a:r>
            <a:r>
              <a:rPr lang="ko-KR" altLang="en-US" err="1">
                <a:ea typeface="맑은 고딕"/>
              </a:rPr>
              <a:t>명세되고</a:t>
            </a:r>
            <a:r>
              <a:rPr lang="ko-KR" altLang="en-US">
                <a:ea typeface="맑은 고딕"/>
              </a:rPr>
              <a:t> 언제 바인딩 되는가? </a:t>
            </a:r>
          </a:p>
          <a:p>
            <a:r>
              <a:rPr lang="ko-KR" altLang="en-US">
                <a:ea typeface="맑은 고딕"/>
              </a:rPr>
              <a:t>정적 타입 바인딩</a:t>
            </a:r>
          </a:p>
          <a:p>
            <a:pPr lvl="1"/>
            <a:r>
              <a:rPr lang="ko-KR" altLang="en-US">
                <a:ea typeface="맑은 고딕"/>
              </a:rPr>
              <a:t>컴파일 시에 변수의 타입이 결정 됨</a:t>
            </a:r>
          </a:p>
          <a:p>
            <a:pPr lvl="1"/>
            <a:r>
              <a:rPr lang="ko-KR" altLang="en-US">
                <a:ea typeface="맑은 고딕"/>
              </a:rPr>
              <a:t>명시적 선언</a:t>
            </a:r>
          </a:p>
          <a:p>
            <a:pPr lvl="2"/>
            <a:r>
              <a:rPr lang="ko-KR" altLang="en-US">
                <a:ea typeface="맑은 고딕"/>
              </a:rPr>
              <a:t>변수 이름들을 나열하고 이들이 어떤 타입인지를 명세하여 바인딩</a:t>
            </a:r>
          </a:p>
          <a:p>
            <a:pPr lvl="2"/>
            <a:r>
              <a:rPr lang="ko-KR" altLang="en-US">
                <a:ea typeface="맑은 고딕"/>
              </a:rPr>
              <a:t>컴파일러 방식에서 사용</a:t>
            </a:r>
          </a:p>
          <a:p>
            <a:pPr lvl="3"/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sum</a:t>
            </a:r>
            <a:r>
              <a:rPr lang="ko-KR" altLang="en-US">
                <a:ea typeface="맑은 고딕"/>
              </a:rPr>
              <a:t>;</a:t>
            </a:r>
          </a:p>
          <a:p>
            <a:pPr lvl="1"/>
            <a:r>
              <a:rPr lang="ko-KR" altLang="en-US">
                <a:ea typeface="맑은 고딕"/>
              </a:rPr>
              <a:t>묵시적 선언</a:t>
            </a:r>
          </a:p>
          <a:p>
            <a:pPr lvl="2"/>
            <a:r>
              <a:rPr lang="ko-KR" altLang="en-US">
                <a:ea typeface="맑은 고딕"/>
              </a:rPr>
              <a:t>디폴트 규칙을 통해서 변수에 타입을 바인딩</a:t>
            </a:r>
          </a:p>
          <a:p>
            <a:pPr lvl="2"/>
            <a:r>
              <a:rPr lang="ko-KR" altLang="en-US">
                <a:ea typeface="맑은 고딕"/>
              </a:rPr>
              <a:t>약간의 편리성을 주나 오류를 탐지하는 것을 방해하여 신뢰성에 유해</a:t>
            </a:r>
          </a:p>
          <a:p>
            <a:pPr lvl="2"/>
            <a:r>
              <a:rPr lang="ko-KR" altLang="en-US">
                <a:ea typeface="맑은 고딕"/>
              </a:rPr>
              <a:t>컴파일러 방식이나 인터프리터 방식에서 사용</a:t>
            </a:r>
          </a:p>
          <a:p>
            <a:pPr lvl="3"/>
            <a:r>
              <a:rPr lang="ko-KR" altLang="en-US">
                <a:ea typeface="맑은 고딕"/>
              </a:rPr>
              <a:t>FORTRAN</a:t>
            </a:r>
          </a:p>
          <a:p>
            <a:pPr lvl="4"/>
            <a:r>
              <a:rPr lang="ko-KR" altLang="en-US" err="1">
                <a:ea typeface="맑은 고딕"/>
              </a:rPr>
              <a:t>I,J,K,L,M.N의</a:t>
            </a:r>
            <a:r>
              <a:rPr lang="ko-KR" altLang="en-US">
                <a:ea typeface="맑은 고딕"/>
              </a:rPr>
              <a:t> 대소문자로 시작하면 </a:t>
            </a:r>
            <a:r>
              <a:rPr lang="ko-KR" altLang="en-US" err="1">
                <a:ea typeface="맑은 고딕"/>
              </a:rPr>
              <a:t>Integer</a:t>
            </a:r>
            <a:r>
              <a:rPr lang="ko-KR" altLang="en-US">
                <a:ea typeface="맑은 고딕"/>
              </a:rPr>
              <a:t>, 그 외 문자로 시작하면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 타입 </a:t>
            </a:r>
          </a:p>
          <a:p>
            <a:pPr lvl="4"/>
            <a:r>
              <a:rPr lang="ko-KR" altLang="en-US">
                <a:ea typeface="맑은 고딕"/>
              </a:rPr>
              <a:t>묵시적 선언을 막기위해 </a:t>
            </a:r>
            <a:r>
              <a:rPr lang="ko-KR" altLang="en-US" err="1">
                <a:ea typeface="맑은 고딕"/>
              </a:rPr>
              <a:t>Implicit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none구문</a:t>
            </a:r>
            <a:r>
              <a:rPr lang="ko-KR" altLang="en-US">
                <a:ea typeface="맑은 고딕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28114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3"/>
            <a:r>
              <a:rPr lang="ko-KR" altLang="en-US">
                <a:ea typeface="맑은 고딕"/>
              </a:rPr>
              <a:t>PHP</a:t>
            </a:r>
            <a:endParaRPr lang="ko-KR"/>
          </a:p>
          <a:p>
            <a:pPr lvl="4"/>
            <a:r>
              <a:rPr lang="ko-KR" altLang="en-US">
                <a:ea typeface="맑은 고딕"/>
              </a:rPr>
              <a:t>특정 특수문자의 사용으로 묵시적 선언이 가져오는 신뢰성 저하를 방지</a:t>
            </a:r>
          </a:p>
          <a:p>
            <a:pPr lvl="5"/>
            <a:r>
              <a:rPr lang="ko-KR" altLang="en-US">
                <a:ea typeface="맑은 고딕"/>
              </a:rPr>
              <a:t>$로 시작: 스칼라 변수</a:t>
            </a:r>
          </a:p>
          <a:p>
            <a:pPr lvl="5"/>
            <a:r>
              <a:rPr lang="ko-KR" altLang="en-US">
                <a:ea typeface="맑은 고딕"/>
              </a:rPr>
              <a:t>@로 시작: 배열 변수</a:t>
            </a:r>
          </a:p>
          <a:p>
            <a:pPr lvl="5"/>
            <a:r>
              <a:rPr lang="ko-KR" altLang="en-US">
                <a:ea typeface="맑은 고딕"/>
              </a:rPr>
              <a:t>%로 시작: 해시 구조 변수</a:t>
            </a:r>
          </a:p>
          <a:p>
            <a:pPr lvl="2"/>
            <a:r>
              <a:rPr lang="ko-KR" altLang="en-US">
                <a:ea typeface="맑은 고딕"/>
              </a:rPr>
              <a:t>타입 추론</a:t>
            </a:r>
          </a:p>
          <a:p>
            <a:pPr lvl="3"/>
            <a:r>
              <a:rPr lang="ko-KR" altLang="en-US">
                <a:ea typeface="맑은 고딕"/>
              </a:rPr>
              <a:t>문맥을 이용하여 타입 결정, 프로그램 단위 내에서 타입은 정적 바인딩</a:t>
            </a:r>
          </a:p>
          <a:p>
            <a:pPr lvl="3"/>
            <a:r>
              <a:rPr lang="ko-KR" altLang="en-US" err="1">
                <a:ea typeface="맑은 고딕"/>
              </a:rPr>
              <a:t>C#에서의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var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 err="1">
                <a:ea typeface="맑은 고딕"/>
              </a:rPr>
              <a:t>var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sum</a:t>
            </a:r>
            <a:r>
              <a:rPr lang="ko-KR" altLang="en-US">
                <a:ea typeface="맑은 고딕"/>
              </a:rPr>
              <a:t> = 0;                       // </a:t>
            </a:r>
            <a:r>
              <a:rPr lang="ko-KR" altLang="en-US" err="1">
                <a:ea typeface="맑은 고딕"/>
              </a:rPr>
              <a:t>run-time</a:t>
            </a:r>
            <a:r>
              <a:rPr lang="ko-KR" altLang="en-US">
                <a:ea typeface="맑은 고딕"/>
              </a:rPr>
              <a:t> 에 </a:t>
            </a:r>
            <a:r>
              <a:rPr lang="ko-KR" altLang="en-US" err="1">
                <a:ea typeface="맑은 고딕"/>
              </a:rPr>
              <a:t>type이</a:t>
            </a:r>
            <a:r>
              <a:rPr lang="ko-KR" altLang="en-US">
                <a:ea typeface="맑은 고딕"/>
              </a:rPr>
              <a:t> 결정되는 것이 아니라 </a:t>
            </a:r>
          </a:p>
          <a:p>
            <a:pPr lvl="4"/>
            <a:r>
              <a:rPr lang="ko-KR" altLang="en-US" err="1">
                <a:ea typeface="맑은 고딕"/>
              </a:rPr>
              <a:t>var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str</a:t>
            </a:r>
            <a:r>
              <a:rPr lang="ko-KR" altLang="en-US">
                <a:ea typeface="맑은 고딕"/>
              </a:rPr>
              <a:t> = "</a:t>
            </a:r>
            <a:r>
              <a:rPr lang="ko-KR" altLang="en-US" err="1">
                <a:ea typeface="맑은 고딕"/>
              </a:rPr>
              <a:t>Hello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world</a:t>
            </a:r>
            <a:r>
              <a:rPr lang="ko-KR" altLang="en-US">
                <a:ea typeface="맑은 고딕"/>
              </a:rPr>
              <a:t>";     // </a:t>
            </a:r>
            <a:r>
              <a:rPr lang="ko-KR" altLang="en-US" err="1">
                <a:ea typeface="맑은 고딕"/>
              </a:rPr>
              <a:t>compile-time에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type이</a:t>
            </a:r>
            <a:r>
              <a:rPr lang="ko-KR" altLang="en-US">
                <a:ea typeface="맑은 고딕"/>
              </a:rPr>
              <a:t> 결정됨</a:t>
            </a:r>
          </a:p>
          <a:p>
            <a:pPr marL="1828800" lvl="4" indent="0">
              <a:buNone/>
            </a:pPr>
            <a:r>
              <a:rPr lang="ko-KR" altLang="en-US">
                <a:ea typeface="맑은 고딕"/>
              </a:rPr>
              <a:t>                                               // </a:t>
            </a:r>
            <a:r>
              <a:rPr lang="ko-KR" altLang="en-US" err="1">
                <a:ea typeface="맑은 고딕"/>
              </a:rPr>
              <a:t>javascript의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var와</a:t>
            </a:r>
            <a:r>
              <a:rPr lang="ko-KR" altLang="en-US">
                <a:ea typeface="맑은 고딕"/>
              </a:rPr>
              <a:t> 다름</a:t>
            </a:r>
          </a:p>
        </p:txBody>
      </p:sp>
    </p:spTree>
    <p:extLst>
      <p:ext uri="{BB962C8B-B14F-4D97-AF65-F5344CB8AC3E}">
        <p14:creationId xmlns:p14="http://schemas.microsoft.com/office/powerpoint/2010/main" val="196272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동적 타입 바인딩</a:t>
            </a:r>
            <a:endParaRPr lang="ko-KR"/>
          </a:p>
          <a:p>
            <a:pPr lvl="1"/>
            <a:r>
              <a:rPr lang="ko-KR" altLang="en-US">
                <a:ea typeface="맑은 고딕"/>
              </a:rPr>
              <a:t>변수의 타입이 실행시간에 변함</a:t>
            </a:r>
          </a:p>
          <a:p>
            <a:pPr lvl="1"/>
            <a:r>
              <a:rPr lang="ko-KR" altLang="en-US">
                <a:ea typeface="맑은 고딕"/>
              </a:rPr>
              <a:t>변수의 타입이 </a:t>
            </a:r>
            <a:r>
              <a:rPr lang="ko-KR" altLang="en-US" err="1">
                <a:ea typeface="맑은 고딕"/>
              </a:rPr>
              <a:t>명세되지도</a:t>
            </a:r>
            <a:r>
              <a:rPr lang="ko-KR" altLang="en-US">
                <a:ea typeface="맑은 고딕"/>
              </a:rPr>
              <a:t> 않고 </a:t>
            </a:r>
            <a:r>
              <a:rPr lang="ko-KR" altLang="en-US" err="1">
                <a:ea typeface="맑은 고딕"/>
              </a:rPr>
              <a:t>철자로부터도</a:t>
            </a:r>
            <a:r>
              <a:rPr lang="ko-KR" altLang="en-US">
                <a:ea typeface="맑은 고딕"/>
              </a:rPr>
              <a:t> 유추되지 않음</a:t>
            </a:r>
          </a:p>
          <a:p>
            <a:pPr lvl="1"/>
            <a:r>
              <a:rPr lang="ko-KR" altLang="en-US">
                <a:ea typeface="맑은 고딕"/>
              </a:rPr>
              <a:t>1990년대 중반 이전의 프로그래밍 언어는 정적 타입 바인딩이 유행, 하지만 그 이후 동적 바인딩 언어가 유행 -&gt;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Ruby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JavaScript</a:t>
            </a:r>
            <a:r>
              <a:rPr lang="ko-KR" altLang="en-US">
                <a:ea typeface="맑은 고딕"/>
              </a:rPr>
              <a:t>, PHP 등</a:t>
            </a:r>
          </a:p>
          <a:p>
            <a:pPr lvl="1"/>
            <a:r>
              <a:rPr lang="ko-KR" altLang="en-US">
                <a:ea typeface="맑은 고딕"/>
              </a:rPr>
              <a:t>주로 순수 인터프리터 언어에서 채택</a:t>
            </a:r>
          </a:p>
          <a:p>
            <a:pPr lvl="1"/>
            <a:r>
              <a:rPr lang="ko-KR" altLang="en-US">
                <a:ea typeface="맑은 고딕"/>
              </a:rPr>
              <a:t>예</a:t>
            </a:r>
          </a:p>
          <a:p>
            <a:pPr lvl="2"/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JavaScript</a:t>
            </a:r>
            <a:endParaRPr lang="ko-KR" altLang="en-US">
              <a:ea typeface="맑은 고딕"/>
            </a:endParaRPr>
          </a:p>
          <a:p>
            <a:pPr lvl="3"/>
            <a:r>
              <a:rPr lang="ko-KR" altLang="en-US" err="1">
                <a:ea typeface="맑은 고딕"/>
              </a:rPr>
              <a:t>list</a:t>
            </a:r>
            <a:r>
              <a:rPr lang="ko-KR" altLang="en-US">
                <a:ea typeface="맑은 고딕"/>
              </a:rPr>
              <a:t> = [1, 2, 3, 4, 5]</a:t>
            </a:r>
          </a:p>
          <a:p>
            <a:pPr lvl="3"/>
            <a:r>
              <a:rPr lang="ko-KR" altLang="en-US" err="1">
                <a:ea typeface="맑은 고딕"/>
              </a:rPr>
              <a:t>list</a:t>
            </a:r>
            <a:r>
              <a:rPr lang="ko-KR" altLang="en-US">
                <a:ea typeface="맑은 고딕"/>
              </a:rPr>
              <a:t> = 5</a:t>
            </a:r>
          </a:p>
          <a:p>
            <a:pPr lvl="2"/>
            <a:r>
              <a:rPr lang="ko-KR" altLang="en-US">
                <a:ea typeface="맑은 고딕"/>
              </a:rPr>
              <a:t>C#</a:t>
            </a:r>
          </a:p>
          <a:p>
            <a:pPr lvl="3"/>
            <a:r>
              <a:rPr lang="ko-KR" altLang="en-US" err="1">
                <a:ea typeface="맑은 고딕"/>
              </a:rPr>
              <a:t>dynamic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any</a:t>
            </a:r>
            <a:r>
              <a:rPr lang="ko-KR" altLang="en-US">
                <a:ea typeface="맑은 고딕"/>
              </a:rPr>
              <a:t>;</a:t>
            </a:r>
          </a:p>
          <a:p>
            <a:pPr marL="457200" lvl="1" indent="0">
              <a:buNone/>
            </a:pPr>
            <a:endParaRPr lang="ko-KR" altLang="en-US">
              <a:ea typeface="맑은 고딕"/>
            </a:endParaRPr>
          </a:p>
          <a:p>
            <a:pPr lvl="2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53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ko-KR" altLang="en-US">
                <a:ea typeface="맑은 고딕"/>
              </a:rPr>
              <a:t>순수 객체지향 언어에서 모든 데이터는 객체이며, 임의의 변수는 임의의 객체를 참조할 수 있음 -&gt; 모든 변수는 참조 타입</a:t>
            </a:r>
          </a:p>
          <a:p>
            <a:pPr lvl="2"/>
            <a:r>
              <a:rPr lang="ko-KR" altLang="en-US" err="1">
                <a:ea typeface="맑은 고딕"/>
              </a:rPr>
              <a:t>Java는</a:t>
            </a:r>
            <a:r>
              <a:rPr lang="ko-KR" altLang="en-US">
                <a:ea typeface="맑은 고딕"/>
              </a:rPr>
              <a:t> 특정 타입의 값을 제한되게 참조하도록 설계</a:t>
            </a:r>
          </a:p>
          <a:p>
            <a:pPr lvl="1"/>
            <a:r>
              <a:rPr lang="ko-KR" altLang="en-US">
                <a:ea typeface="맑은 고딕"/>
              </a:rPr>
              <a:t>장점</a:t>
            </a:r>
          </a:p>
          <a:p>
            <a:pPr lvl="2"/>
            <a:r>
              <a:rPr lang="ko-KR" altLang="en-US">
                <a:ea typeface="맑은 고딕"/>
              </a:rPr>
              <a:t>프로그램에 유연성 제공</a:t>
            </a:r>
          </a:p>
          <a:p>
            <a:pPr lvl="1"/>
            <a:r>
              <a:rPr lang="ko-KR" altLang="en-US">
                <a:ea typeface="맑은 고딕"/>
              </a:rPr>
              <a:t>단점</a:t>
            </a:r>
          </a:p>
          <a:p>
            <a:pPr lvl="2"/>
            <a:r>
              <a:rPr lang="ko-KR" altLang="en-US">
                <a:ea typeface="맑은 고딕"/>
              </a:rPr>
              <a:t>프로그램의 신뢰성 저하</a:t>
            </a:r>
          </a:p>
          <a:p>
            <a:pPr lvl="3"/>
            <a:r>
              <a:rPr lang="ko-KR" altLang="en-US">
                <a:ea typeface="맑은 고딕"/>
              </a:rPr>
              <a:t>컴파일 시점에 타입오류를 검출하지 못 함 -&gt; 잘못된 배정문이 실행될 수 있음</a:t>
            </a:r>
          </a:p>
          <a:p>
            <a:pPr lvl="2"/>
            <a:r>
              <a:rPr lang="ko-KR" altLang="en-US">
                <a:ea typeface="맑은 고딕"/>
              </a:rPr>
              <a:t>타입 검사가 실행시간에 발생하므로 비용이 많이 든다</a:t>
            </a:r>
          </a:p>
          <a:p>
            <a:pPr lvl="3"/>
            <a:r>
              <a:rPr lang="ko-KR" altLang="en-US">
                <a:ea typeface="맑은 고딕"/>
              </a:rPr>
              <a:t>변수와 연관되는 실행시간 서술자(</a:t>
            </a:r>
            <a:r>
              <a:rPr lang="ko-KR" altLang="en-US" err="1">
                <a:ea typeface="맑은 고딕"/>
              </a:rPr>
              <a:t>descriptor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가져야하고</a:t>
            </a:r>
            <a:r>
              <a:rPr lang="ko-KR" altLang="en-US">
                <a:ea typeface="맑은 고딕"/>
              </a:rPr>
              <a:t> 변수마다 다양한 기억 공간을 요구하므로 이를 실행시간에 관리해야 함</a:t>
            </a:r>
          </a:p>
          <a:p>
            <a:pPr lvl="3"/>
            <a:r>
              <a:rPr lang="ko-KR" altLang="en-US">
                <a:ea typeface="맑은 고딕"/>
              </a:rPr>
              <a:t>정적 타입 바인딩 언어보다 매우 느리다</a:t>
            </a:r>
          </a:p>
          <a:p>
            <a:pPr lvl="4"/>
            <a:r>
              <a:rPr lang="ko-KR" altLang="en-US">
                <a:ea typeface="맑은 고딕"/>
              </a:rPr>
              <a:t>정적 타입 언어는 모든 변수의 타입을 컴파일 타임에 알 수 있으므로 그에 최적화된 실행 코드의 생성이 가능 -&gt; 동적 타입 언어는 실행시간에 알 수 있음</a:t>
            </a:r>
          </a:p>
          <a:p>
            <a:pPr marL="457200" lvl="1" indent="0">
              <a:buNone/>
            </a:pPr>
            <a:endParaRPr lang="ko-KR" altLang="en-US">
              <a:ea typeface="맑은 고딕"/>
            </a:endParaRPr>
          </a:p>
          <a:p>
            <a:pPr lvl="2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30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"5장 이름, 바인딩, </a:t>
            </a:r>
            <a:r>
              <a:rPr lang="ko-KR" altLang="en-US" err="1">
                <a:ea typeface="맑은 고딕"/>
              </a:rPr>
              <a:t>영역"은</a:t>
            </a:r>
            <a:r>
              <a:rPr lang="ko-KR" altLang="en-US">
                <a:ea typeface="맑은 고딕"/>
              </a:rPr>
              <a:t> 변수에 대한 기본적 의미 소개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 </a:t>
            </a:r>
            <a:r>
              <a:rPr lang="ko-KR" altLang="en-US" err="1">
                <a:ea typeface="맑은 고딕"/>
              </a:rPr>
              <a:t>vs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변수의 속성 (타입, 주소, 값)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바인딩(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)과 바인딩 시간(</a:t>
            </a:r>
            <a:r>
              <a:rPr lang="ko-KR" altLang="en-US" dirty="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 Time)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)와 존속 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초기화 등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서론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명령형 언어</a:t>
            </a:r>
          </a:p>
          <a:p>
            <a:pPr lvl="1"/>
            <a:r>
              <a:rPr lang="ko-KR" altLang="en-US" dirty="0">
                <a:ea typeface="맑은 고딕"/>
              </a:rPr>
              <a:t>폰 </a:t>
            </a:r>
            <a:r>
              <a:rPr lang="ko-KR" altLang="en-US" dirty="0" err="1">
                <a:ea typeface="맑은 고딕"/>
              </a:rPr>
              <a:t>노이만</a:t>
            </a:r>
            <a:r>
              <a:rPr lang="ko-KR" altLang="en-US" dirty="0">
                <a:ea typeface="맑은 고딕"/>
              </a:rPr>
              <a:t> 컴퓨터에 대한 추상화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데이터의 저장과 저장된 데이터 가공을 위한 연산으로 구성</a:t>
            </a:r>
          </a:p>
          <a:p>
            <a:pPr lvl="1"/>
            <a:r>
              <a:rPr lang="ko-KR" altLang="en-US" dirty="0">
                <a:ea typeface="맑은 고딕"/>
              </a:rPr>
              <a:t>메모리 셀에 대한 언어적 추상화 -&gt; 변수, 배열 등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  <p:pic>
        <p:nvPicPr>
          <p:cNvPr id="4" name="그림 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8FD6C24A-DA51-9105-44FD-794430D5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81" y="154058"/>
            <a:ext cx="5800606" cy="38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서론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타입, 주소, 값</a:t>
            </a:r>
          </a:p>
          <a:p>
            <a:pPr lvl="1"/>
            <a:r>
              <a:rPr lang="ko-KR" altLang="en-US" dirty="0">
                <a:ea typeface="맑은 고딕"/>
              </a:rPr>
              <a:t>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순수 함수형 언어에서의 변수</a:t>
            </a:r>
          </a:p>
          <a:p>
            <a:pPr lvl="1"/>
            <a:r>
              <a:rPr lang="ko-KR" altLang="en-US" dirty="0">
                <a:ea typeface="맑은 고딕"/>
              </a:rPr>
              <a:t>값이 한번 변수에 배정되면 값의 변경을 허용하지 않음</a:t>
            </a:r>
          </a:p>
          <a:p>
            <a:pPr lvl="1"/>
            <a:r>
              <a:rPr lang="ko-KR" altLang="en-US" dirty="0">
                <a:ea typeface="맑은 고딕"/>
              </a:rPr>
              <a:t>하지만 많은 함수형 언어에서는 명령형 언어처럼 값의 변경을 허용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109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C26D2-3CA0-8B4A-9B73-0EAFAB12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 (식별자)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8FCF8-042F-7664-C9DB-C6768ED5B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이름(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)은 변수의 속성 중 하나 =&gt; </a:t>
            </a:r>
            <a:r>
              <a:rPr lang="ko-KR" altLang="en-US" dirty="0" err="1">
                <a:ea typeface="맑은 고딕"/>
              </a:rPr>
              <a:t>변수명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dirty="0" err="1">
                <a:ea typeface="맑은 고딕"/>
              </a:rPr>
              <a:t>Variable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이름은 부프로그램(</a:t>
            </a:r>
            <a:r>
              <a:rPr lang="ko-KR" altLang="en-US" dirty="0" err="1">
                <a:ea typeface="맑은 고딕"/>
              </a:rPr>
              <a:t>Subprograms</a:t>
            </a:r>
            <a:r>
              <a:rPr lang="ko-KR" altLang="en-US" dirty="0">
                <a:ea typeface="맑은 고딕"/>
              </a:rPr>
              <a:t>), 형식 인자(</a:t>
            </a:r>
            <a:r>
              <a:rPr lang="ko-KR" altLang="en-US" dirty="0" err="1">
                <a:ea typeface="맑은 고딕"/>
              </a:rPr>
              <a:t>formal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parameters</a:t>
            </a:r>
            <a:r>
              <a:rPr lang="ko-KR" altLang="en-US" dirty="0">
                <a:ea typeface="맑은 고딕"/>
              </a:rPr>
              <a:t>), 그리고 다른 프로그램 구성 </a:t>
            </a:r>
            <a:r>
              <a:rPr lang="ko-KR" altLang="en-US" dirty="0" err="1">
                <a:ea typeface="맑은 고딕"/>
              </a:rPr>
              <a:t>요소와도</a:t>
            </a:r>
            <a:r>
              <a:rPr lang="ko-KR" altLang="en-US" dirty="0">
                <a:ea typeface="맑은 고딕"/>
              </a:rPr>
              <a:t> 관련이 있음</a:t>
            </a:r>
          </a:p>
          <a:p>
            <a:r>
              <a:rPr lang="ko-KR" altLang="en-US" dirty="0">
                <a:ea typeface="맑은 고딕"/>
              </a:rPr>
              <a:t>이름(</a:t>
            </a:r>
            <a:r>
              <a:rPr lang="ko-KR" altLang="en-US" err="1">
                <a:ea typeface="맑은 고딕"/>
              </a:rPr>
              <a:t>Name</a:t>
            </a:r>
            <a:r>
              <a:rPr lang="ko-KR" altLang="en-US" dirty="0">
                <a:ea typeface="맑은 고딕"/>
              </a:rPr>
              <a:t>)은 식별자(</a:t>
            </a:r>
            <a:r>
              <a:rPr lang="ko-KR" altLang="en-US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)라는 용어로 교체 가능</a:t>
            </a:r>
          </a:p>
          <a:p>
            <a:r>
              <a:rPr lang="ko-KR" altLang="en-US" dirty="0">
                <a:ea typeface="맑은 고딕"/>
              </a:rPr>
              <a:t>설계 주요 이슈</a:t>
            </a:r>
          </a:p>
          <a:p>
            <a:pPr lvl="1"/>
            <a:r>
              <a:rPr lang="ko-KR" altLang="en-US" dirty="0">
                <a:ea typeface="맑은 고딕"/>
              </a:rPr>
              <a:t>이름은 </a:t>
            </a:r>
            <a:r>
              <a:rPr lang="ko-KR" altLang="en-US" dirty="0" err="1">
                <a:ea typeface="맑은 고딕"/>
              </a:rPr>
              <a:t>Case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sensitive</a:t>
            </a:r>
            <a:r>
              <a:rPr lang="ko-KR" altLang="en-US" dirty="0">
                <a:ea typeface="맑은 고딕"/>
              </a:rPr>
              <a:t> 한가?</a:t>
            </a:r>
          </a:p>
          <a:p>
            <a:pPr lvl="1"/>
            <a:r>
              <a:rPr lang="ko-KR" altLang="en-US" dirty="0">
                <a:ea typeface="맑은 고딕"/>
              </a:rPr>
              <a:t>언어의 특별한 용어(</a:t>
            </a:r>
            <a:r>
              <a:rPr lang="ko-KR" altLang="en-US" dirty="0" err="1">
                <a:ea typeface="맑은 고딕"/>
              </a:rPr>
              <a:t>Special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words</a:t>
            </a:r>
            <a:r>
              <a:rPr lang="ko-KR" altLang="en-US" dirty="0">
                <a:ea typeface="맑은 고딕"/>
              </a:rPr>
              <a:t>)는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)인가 키워드(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)인가?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828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BD8EA-0DB0-8276-BEDC-36E327DD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 (식별자)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EB80-AE35-4287-769F-DCDDE8D88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18"/>
            <a:ext cx="10515600" cy="49646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이름</a:t>
            </a:r>
          </a:p>
          <a:p>
            <a:pPr lvl="1"/>
            <a:r>
              <a:rPr lang="ko-KR" altLang="en-US" dirty="0">
                <a:ea typeface="맑은 고딕"/>
              </a:rPr>
              <a:t>프로그램에서 개체를 식별하기 위해 사용되는 문자열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언어마다 식별에 참여하는 길이는 다름</a:t>
            </a:r>
          </a:p>
          <a:p>
            <a:pPr lvl="2"/>
            <a:r>
              <a:rPr lang="ko-KR" altLang="en-US" dirty="0" err="1">
                <a:ea typeface="맑은 고딕"/>
              </a:rPr>
              <a:t>Fortran</a:t>
            </a:r>
            <a:r>
              <a:rPr lang="ko-KR" altLang="en-US" dirty="0">
                <a:ea typeface="맑은 고딕"/>
              </a:rPr>
              <a:t> 95+: 31자</a:t>
            </a:r>
          </a:p>
          <a:p>
            <a:pPr lvl="2"/>
            <a:r>
              <a:rPr lang="ko-KR" altLang="en-US" dirty="0">
                <a:ea typeface="맑은 고딕"/>
              </a:rPr>
              <a:t>C99: </a:t>
            </a:r>
            <a:r>
              <a:rPr lang="ko-KR" altLang="en-US" dirty="0" err="1">
                <a:ea typeface="맑은 고딕"/>
              </a:rPr>
              <a:t>linker가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external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name의</a:t>
            </a:r>
            <a:r>
              <a:rPr lang="ko-KR" altLang="en-US" dirty="0">
                <a:ea typeface="맑은 고딕"/>
              </a:rPr>
              <a:t> 31자까지만 활용</a:t>
            </a:r>
          </a:p>
          <a:p>
            <a:pPr lvl="2"/>
            <a:r>
              <a:rPr lang="ko-KR" altLang="en-US" dirty="0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C#,  </a:t>
            </a:r>
            <a:r>
              <a:rPr lang="ko-KR" altLang="en-US" dirty="0" err="1">
                <a:ea typeface="맑은 고딕"/>
              </a:rPr>
              <a:t>Ada</a:t>
            </a:r>
            <a:r>
              <a:rPr lang="ko-KR" altLang="en-US" dirty="0">
                <a:ea typeface="맑은 고딕"/>
              </a:rPr>
              <a:t>: 이름의 길이에 제한이 </a:t>
            </a:r>
            <a:r>
              <a:rPr lang="ko-KR" altLang="en-US" dirty="0" err="1">
                <a:ea typeface="맑은 고딕"/>
              </a:rPr>
              <a:t>없음음</a:t>
            </a:r>
          </a:p>
          <a:p>
            <a:pPr lvl="2"/>
            <a:r>
              <a:rPr lang="ko-KR" altLang="en-US" dirty="0">
                <a:ea typeface="맑은 고딕"/>
              </a:rPr>
              <a:t>C++: 구현자에 따라서 다름</a:t>
            </a:r>
          </a:p>
          <a:p>
            <a:r>
              <a:rPr lang="ko-KR" altLang="en-US" dirty="0">
                <a:ea typeface="맑은 고딕"/>
              </a:rPr>
              <a:t>일반적인 프로그래밍 언어에서의 이름 작성 규칙</a:t>
            </a:r>
          </a:p>
          <a:p>
            <a:pPr lvl="1"/>
            <a:r>
              <a:rPr lang="ko-KR" altLang="en-US" dirty="0">
                <a:ea typeface="맑은 고딕"/>
              </a:rPr>
              <a:t>_, 영문자, 숫자로 구성</a:t>
            </a:r>
          </a:p>
          <a:p>
            <a:pPr lvl="2"/>
            <a:r>
              <a:rPr lang="ko-KR" altLang="en-US" dirty="0" err="1">
                <a:ea typeface="맑은 고딕"/>
              </a:rPr>
              <a:t>첫글자는</a:t>
            </a:r>
            <a:r>
              <a:rPr lang="ko-KR" altLang="en-US" dirty="0">
                <a:ea typeface="맑은 고딕"/>
              </a:rPr>
              <a:t> _나 영문자로 시작하고 그 다음 문자부터 _, 영문자, 숫자로 구성</a:t>
            </a:r>
          </a:p>
          <a:p>
            <a:pPr lvl="2"/>
            <a:r>
              <a:rPr lang="ko-KR" altLang="en-US" dirty="0">
                <a:ea typeface="맑은 고딕"/>
              </a:rPr>
              <a:t>다른 예: PHP, </a:t>
            </a:r>
            <a:r>
              <a:rPr lang="ko-KR" altLang="en-US" err="1">
                <a:ea typeface="맑은 고딕"/>
              </a:rPr>
              <a:t>Ruby</a:t>
            </a:r>
            <a:r>
              <a:rPr lang="ko-KR" altLang="en-US" dirty="0">
                <a:ea typeface="맑은 고딕"/>
              </a:rPr>
              <a:t> 등</a:t>
            </a:r>
          </a:p>
          <a:p>
            <a:pPr lvl="1"/>
            <a:r>
              <a:rPr lang="ko-KR" altLang="en-US" dirty="0">
                <a:ea typeface="맑은 고딕"/>
              </a:rPr>
              <a:t>일반적으로 대소문자를 구분 (</a:t>
            </a:r>
            <a:r>
              <a:rPr lang="ko-KR" altLang="en-US" dirty="0" err="1">
                <a:ea typeface="맑은 고딕"/>
              </a:rPr>
              <a:t>Case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Sensitive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다양한 표기법</a:t>
            </a:r>
          </a:p>
          <a:p>
            <a:pPr lvl="2"/>
            <a:r>
              <a:rPr lang="ko-KR" altLang="en-US" dirty="0" err="1">
                <a:ea typeface="맑은 고딕"/>
              </a:rPr>
              <a:t>Camel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Pascal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Snake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Notation</a:t>
            </a:r>
            <a:r>
              <a:rPr lang="ko-KR" altLang="en-US" dirty="0">
                <a:ea typeface="맑은 고딕"/>
              </a:rPr>
              <a:t> 등</a:t>
            </a:r>
          </a:p>
          <a:p>
            <a:pPr lvl="2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20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B1E-A53D-2C88-44CF-FFED52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이름(식별자), </a:t>
            </a:r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,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D287-7896-2D53-FD84-90BF7262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51"/>
            <a:ext cx="10515600" cy="49449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 (</a:t>
            </a:r>
            <a:r>
              <a:rPr lang="ko-KR" altLang="en-US" dirty="0" err="1">
                <a:ea typeface="맑은 고딕"/>
              </a:rPr>
              <a:t>Special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언어에서 수행할 행동들을 명칭화 한 것</a:t>
            </a:r>
          </a:p>
          <a:p>
            <a:pPr lvl="2"/>
            <a:r>
              <a:rPr lang="ko-KR" altLang="en-US" dirty="0">
                <a:ea typeface="맑은 고딕"/>
              </a:rPr>
              <a:t>예) </a:t>
            </a:r>
            <a:r>
              <a:rPr lang="ko-KR" altLang="en-US" dirty="0" err="1">
                <a:ea typeface="맑은 고딕"/>
              </a:rPr>
              <a:t>if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else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while</a:t>
            </a:r>
            <a:r>
              <a:rPr lang="ko-KR" altLang="en-US" dirty="0">
                <a:ea typeface="맑은 고딕"/>
              </a:rPr>
              <a:t> 등</a:t>
            </a:r>
          </a:p>
          <a:p>
            <a:r>
              <a:rPr lang="ko-KR" altLang="en-US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프로그래밍 언어에서 특별한 의미로 해석하도록 선정이 되어있으며, 식별자(</a:t>
            </a:r>
            <a:r>
              <a:rPr lang="ko-KR" altLang="en-US" err="1">
                <a:ea typeface="맑은 고딕"/>
              </a:rPr>
              <a:t>identifier</a:t>
            </a:r>
            <a:r>
              <a:rPr lang="ko-KR" altLang="en-US" dirty="0">
                <a:ea typeface="맑은 고딕"/>
              </a:rPr>
              <a:t>)로 사용될 수 없는 단어</a:t>
            </a:r>
          </a:p>
          <a:p>
            <a:pPr lvl="1"/>
            <a:r>
              <a:rPr lang="ko-KR" altLang="en-US" dirty="0">
                <a:ea typeface="맑은 고딕"/>
              </a:rPr>
              <a:t>대부분의 언어에서 </a:t>
            </a:r>
            <a:r>
              <a:rPr lang="ko-KR" altLang="en-US" dirty="0" err="1">
                <a:ea typeface="맑은 고딕"/>
              </a:rPr>
              <a:t>특수어는</a:t>
            </a:r>
            <a:r>
              <a:rPr lang="ko-KR" altLang="en-US" dirty="0">
                <a:ea typeface="맑은 고딕"/>
              </a:rPr>
              <a:t> 예약어로 분류</a:t>
            </a:r>
          </a:p>
          <a:p>
            <a:r>
              <a:rPr lang="ko-KR" altLang="en-US" dirty="0">
                <a:ea typeface="맑은 고딕"/>
              </a:rPr>
              <a:t>키워드 (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어떤 문맥에서만 특별하게 사용되는 단어</a:t>
            </a:r>
          </a:p>
          <a:p>
            <a:pPr lvl="1"/>
            <a:r>
              <a:rPr lang="ko-KR" altLang="en-US" dirty="0" err="1">
                <a:ea typeface="맑은 고딕"/>
              </a:rPr>
              <a:t>Fortran에서</a:t>
            </a:r>
            <a:r>
              <a:rPr lang="ko-KR" altLang="en-US" dirty="0">
                <a:ea typeface="맑은 고딕"/>
              </a:rPr>
              <a:t> 키워드는 예약어가 아님 (가독성이 떨어짐)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APPLE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= 4</a:t>
            </a:r>
          </a:p>
          <a:p>
            <a:pPr marL="914400" lvl="2" indent="0">
              <a:buNone/>
            </a:pPr>
            <a:endParaRPr lang="ko-KR" altLang="en-US" dirty="0">
              <a:ea typeface="맑은 고딕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INTEGER FLOAT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FLOAT INTEGER</a:t>
            </a:r>
          </a:p>
        </p:txBody>
      </p:sp>
    </p:spTree>
    <p:extLst>
      <p:ext uri="{BB962C8B-B14F-4D97-AF65-F5344CB8AC3E}">
        <p14:creationId xmlns:p14="http://schemas.microsoft.com/office/powerpoint/2010/main" val="357583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EDB1E-A53D-2C88-44CF-FFED522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2. 이름(식별자), </a:t>
            </a:r>
            <a:r>
              <a:rPr lang="ko-KR" altLang="en-US" dirty="0" err="1">
                <a:ea typeface="맑은 고딕"/>
              </a:rPr>
              <a:t>특수어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예약어</a:t>
            </a:r>
            <a:r>
              <a:rPr lang="ko-KR" altLang="en-US" dirty="0">
                <a:ea typeface="맑은 고딕"/>
              </a:rPr>
              <a:t>, 키워드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BD287-7896-2D53-FD84-90BF7262C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951"/>
            <a:ext cx="10515600" cy="4944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대부분의 프로그래밍 언어는 키워드와 예약어가 동일</a:t>
            </a:r>
          </a:p>
          <a:p>
            <a:pPr lvl="1"/>
            <a:r>
              <a:rPr lang="ko-KR" altLang="en-US" dirty="0">
                <a:ea typeface="맑은 고딕"/>
              </a:rPr>
              <a:t>하지만 일부 키워드와 예약어가 일치하지 않을 경우도 있음</a:t>
            </a:r>
          </a:p>
          <a:p>
            <a:pPr lvl="2"/>
            <a:r>
              <a:rPr lang="ko-KR" altLang="en-US" dirty="0" err="1">
                <a:ea typeface="맑은 고딕"/>
              </a:rPr>
              <a:t>Kotlin의</a:t>
            </a:r>
            <a:r>
              <a:rPr lang="ko-KR" altLang="en-US" dirty="0">
                <a:ea typeface="맑은 고딕"/>
              </a:rPr>
              <a:t> 경우 </a:t>
            </a:r>
            <a:r>
              <a:rPr lang="ko-KR" altLang="en-US" dirty="0" err="1">
                <a:ea typeface="맑은 고딕"/>
              </a:rPr>
              <a:t>Hard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dirty="0" err="1">
                <a:ea typeface="맑은 고딕"/>
              </a:rPr>
              <a:t>Reserved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word</a:t>
            </a:r>
            <a:r>
              <a:rPr lang="ko-KR" altLang="en-US" dirty="0">
                <a:ea typeface="맑은 고딕"/>
              </a:rPr>
              <a:t>)와 </a:t>
            </a:r>
            <a:r>
              <a:rPr lang="ko-KR" altLang="en-US" dirty="0" err="1">
                <a:ea typeface="맑은 고딕"/>
              </a:rPr>
              <a:t>Soft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keyword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Modifiable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Keyword로</a:t>
            </a:r>
            <a:r>
              <a:rPr lang="ko-KR" altLang="en-US" dirty="0">
                <a:ea typeface="맑은 고딕"/>
              </a:rPr>
              <a:t> 구분</a:t>
            </a:r>
          </a:p>
          <a:p>
            <a:r>
              <a:rPr lang="ko-KR" altLang="en-US" dirty="0">
                <a:ea typeface="맑은 고딕"/>
              </a:rPr>
              <a:t>대부분의 경우 프로그래밍 언어는 일정정의 </a:t>
            </a:r>
            <a:r>
              <a:rPr lang="ko-KR" altLang="en-US" dirty="0" err="1">
                <a:ea typeface="맑은 고딕"/>
              </a:rPr>
              <a:t>예약어를</a:t>
            </a:r>
            <a:r>
              <a:rPr lang="ko-KR" altLang="en-US" dirty="0">
                <a:ea typeface="맑은 고딕"/>
              </a:rPr>
              <a:t> 정의하고 있음</a:t>
            </a:r>
            <a:endParaRPr lang="ko-KR"/>
          </a:p>
          <a:p>
            <a:pPr lvl="1"/>
            <a:r>
              <a:rPr lang="ko-KR" altLang="en-US" dirty="0">
                <a:ea typeface="맑은 고딕"/>
              </a:rPr>
              <a:t>C 언어: 44개, </a:t>
            </a:r>
            <a:r>
              <a:rPr lang="ko-KR" altLang="en-US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 언어: 46개, 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 dirty="0">
                <a:ea typeface="맑은 고딕"/>
              </a:rPr>
              <a:t> 언어: 35개 등</a:t>
            </a: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&gt;&gt;&gt; </a:t>
            </a:r>
            <a:r>
              <a:rPr lang="ko-KR" altLang="en-US" err="1">
                <a:ea typeface="맑은 고딕"/>
              </a:rPr>
              <a:t>import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keyword</a:t>
            </a:r>
            <a:endParaRPr lang="ko-KR" altLang="en-US">
              <a:ea typeface="맑은 고딕"/>
            </a:endParaRPr>
          </a:p>
          <a:p>
            <a:pPr marL="914400" lvl="2" indent="0">
              <a:buNone/>
            </a:pPr>
            <a:r>
              <a:rPr lang="ko-KR" altLang="en-US" dirty="0">
                <a:ea typeface="맑은 고딕"/>
              </a:rPr>
              <a:t>&gt;&gt;&gt; </a:t>
            </a:r>
            <a:r>
              <a:rPr lang="ko-KR" altLang="en-US" err="1">
                <a:ea typeface="맑은 고딕"/>
              </a:rPr>
              <a:t>len</a:t>
            </a:r>
            <a:r>
              <a:rPr lang="ko-KR" altLang="en-US" dirty="0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keyword.kwlist</a:t>
            </a:r>
            <a:r>
              <a:rPr lang="ko-KR" altLang="en-US" dirty="0">
                <a:ea typeface="맑은 고딕"/>
              </a:rPr>
              <a:t>)</a:t>
            </a:r>
          </a:p>
          <a:p>
            <a:r>
              <a:rPr lang="ko-KR" altLang="en-US" dirty="0">
                <a:ea typeface="맑은 고딕"/>
              </a:rPr>
              <a:t>정의된 예약어가 많아질 경우 </a:t>
            </a:r>
            <a:r>
              <a:rPr lang="ko-KR" altLang="en-US" dirty="0" err="1">
                <a:ea typeface="맑은 고딕"/>
              </a:rPr>
              <a:t>작성력에</a:t>
            </a:r>
            <a:r>
              <a:rPr lang="ko-KR" altLang="en-US" dirty="0">
                <a:ea typeface="맑은 고딕"/>
              </a:rPr>
              <a:t> 영향을 미침</a:t>
            </a:r>
          </a:p>
          <a:p>
            <a:pPr lvl="1"/>
            <a:r>
              <a:rPr lang="ko-KR" altLang="en-US" dirty="0" err="1">
                <a:ea typeface="맑은 고딕"/>
              </a:rPr>
              <a:t>Cobol</a:t>
            </a:r>
            <a:r>
              <a:rPr lang="ko-KR" altLang="en-US" dirty="0">
                <a:ea typeface="맑은 고딕"/>
              </a:rPr>
              <a:t>: 약 300개의 예약어가 있음</a:t>
            </a:r>
          </a:p>
        </p:txBody>
      </p:sp>
    </p:spTree>
    <p:extLst>
      <p:ext uri="{BB962C8B-B14F-4D97-AF65-F5344CB8AC3E}">
        <p14:creationId xmlns:p14="http://schemas.microsoft.com/office/powerpoint/2010/main" val="13912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3.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85638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프로그램 변수는 컴퓨터 메모리 셀이나 셀들의 모임에 대한 추상화</a:t>
            </a:r>
          </a:p>
          <a:p>
            <a:pPr lvl="1"/>
            <a:r>
              <a:rPr lang="ko-KR" altLang="en-US" dirty="0">
                <a:ea typeface="맑은 고딕"/>
              </a:rPr>
              <a:t>컴파일러는 번역시에 변수를 주소로 변환</a:t>
            </a:r>
          </a:p>
          <a:p>
            <a:r>
              <a:rPr lang="ko-KR" altLang="en-US" dirty="0">
                <a:ea typeface="맑은 고딕"/>
              </a:rPr>
              <a:t>변수의 특성</a:t>
            </a:r>
            <a:endParaRPr lang="ko-KR" dirty="0"/>
          </a:p>
          <a:p>
            <a:pPr lvl="1"/>
            <a:r>
              <a:rPr lang="ko-KR" altLang="en-US" dirty="0">
                <a:ea typeface="맑은 고딕"/>
              </a:rPr>
              <a:t>이름, 타입, 주소, 값, 영역(</a:t>
            </a:r>
            <a:r>
              <a:rPr lang="ko-KR" altLang="en-US" dirty="0" err="1">
                <a:ea typeface="맑은 고딕"/>
              </a:rPr>
              <a:t>Scope</a:t>
            </a:r>
            <a:r>
              <a:rPr lang="ko-KR" altLang="en-US" dirty="0">
                <a:ea typeface="맑은 고딕"/>
              </a:rPr>
              <a:t>)과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변수 이름</a:t>
            </a:r>
            <a:endParaRPr lang="ko-KR" dirty="0"/>
          </a:p>
          <a:p>
            <a:pPr lvl="2"/>
            <a:r>
              <a:rPr lang="ko-KR" altLang="en-US" dirty="0">
                <a:ea typeface="맑은 고딕"/>
              </a:rPr>
              <a:t>대부분의 변수는 이름을 가진다.</a:t>
            </a:r>
          </a:p>
          <a:p>
            <a:pPr lvl="1"/>
            <a:r>
              <a:rPr lang="ko-KR" altLang="en-US" dirty="0">
                <a:ea typeface="맑은 고딕"/>
              </a:rPr>
              <a:t>변수의 주소</a:t>
            </a:r>
          </a:p>
          <a:p>
            <a:pPr lvl="2"/>
            <a:r>
              <a:rPr lang="ko-KR" altLang="en-US" dirty="0">
                <a:ea typeface="맑은 고딕"/>
              </a:rPr>
              <a:t>변수와 연관된 기계 메모리 주소</a:t>
            </a:r>
          </a:p>
          <a:p>
            <a:pPr lvl="2"/>
            <a:r>
              <a:rPr lang="ko-KR" altLang="en-US" dirty="0">
                <a:ea typeface="맑은 고딕"/>
              </a:rPr>
              <a:t>동일한 변수가 다른 시점에 다른 주소와 연관 되는 것이 가능</a:t>
            </a:r>
          </a:p>
          <a:p>
            <a:pPr lvl="3"/>
            <a:r>
              <a:rPr lang="ko-KR" altLang="en-US" dirty="0">
                <a:ea typeface="맑은 고딕"/>
              </a:rPr>
              <a:t>예) 스택 변수</a:t>
            </a:r>
          </a:p>
          <a:p>
            <a:pPr lvl="2"/>
            <a:r>
              <a:rPr lang="ko-KR" altLang="en-US" err="1">
                <a:ea typeface="맑은 고딕"/>
              </a:rPr>
              <a:t>L-value라</a:t>
            </a:r>
            <a:r>
              <a:rPr lang="ko-KR" altLang="en-US" dirty="0">
                <a:ea typeface="맑은 고딕"/>
              </a:rPr>
              <a:t> 불림: 배정문의 좌측에 위치</a:t>
            </a:r>
          </a:p>
          <a:p>
            <a:pPr lvl="2"/>
            <a:r>
              <a:rPr lang="ko-KR" altLang="en-US" err="1">
                <a:ea typeface="맑은 고딕"/>
              </a:rPr>
              <a:t>여러개의</a:t>
            </a:r>
            <a:r>
              <a:rPr lang="ko-KR" altLang="en-US" dirty="0">
                <a:ea typeface="맑은 고딕"/>
              </a:rPr>
              <a:t> 변수가 동일한 주소를 가지는 것이 가능 -&gt; 별칭</a:t>
            </a:r>
          </a:p>
          <a:p>
            <a:pPr lvl="3"/>
            <a:r>
              <a:rPr lang="ko-KR" altLang="en-US" dirty="0" err="1">
                <a:ea typeface="맑은 고딕"/>
              </a:rPr>
              <a:t>공용체</a:t>
            </a:r>
            <a:r>
              <a:rPr lang="ko-KR" altLang="en-US" dirty="0">
                <a:ea typeface="맑은 고딕"/>
              </a:rPr>
              <a:t>, 포인터, 참조변수 등</a:t>
            </a:r>
          </a:p>
          <a:p>
            <a:pPr lvl="3"/>
            <a:r>
              <a:rPr lang="ko-KR" altLang="en-US" dirty="0">
                <a:ea typeface="맑은 고딕"/>
              </a:rPr>
              <a:t>별칭은 가독성을 떨어뜨리는 요소가 되기도 함</a:t>
            </a:r>
          </a:p>
        </p:txBody>
      </p:sp>
    </p:spTree>
    <p:extLst>
      <p:ext uri="{BB962C8B-B14F-4D97-AF65-F5344CB8AC3E}">
        <p14:creationId xmlns:p14="http://schemas.microsoft.com/office/powerpoint/2010/main" val="28846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17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Office 테마</vt:lpstr>
      <vt:lpstr>Office 테마</vt:lpstr>
      <vt:lpstr>Office Theme</vt:lpstr>
      <vt:lpstr>프로그래밍 언어론 9주차 [복습]</vt:lpstr>
      <vt:lpstr>개요</vt:lpstr>
      <vt:lpstr>서론</vt:lpstr>
      <vt:lpstr>서론</vt:lpstr>
      <vt:lpstr>2. 이름 (식별자)</vt:lpstr>
      <vt:lpstr>2. 이름 (식별자)</vt:lpstr>
      <vt:lpstr>2. 이름(식별자), 특수어, 예약어, 키워드</vt:lpstr>
      <vt:lpstr>2. 이름(식별자), 특수어, 예약어, 키워드</vt:lpstr>
      <vt:lpstr>3. 변수</vt:lpstr>
      <vt:lpstr>3. 변수</vt:lpstr>
      <vt:lpstr>바인딩</vt:lpstr>
      <vt:lpstr>바인딩</vt:lpstr>
      <vt:lpstr>정적 바인딩과 동적 바인딩</vt:lpstr>
      <vt:lpstr>타입 바인딩</vt:lpstr>
      <vt:lpstr>타입 바인딩</vt:lpstr>
      <vt:lpstr>타입 바인딩</vt:lpstr>
      <vt:lpstr>타입 바인딩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795</cp:revision>
  <dcterms:created xsi:type="dcterms:W3CDTF">2020-03-12T00:34:35Z</dcterms:created>
  <dcterms:modified xsi:type="dcterms:W3CDTF">2023-10-21T08:56:25Z</dcterms:modified>
</cp:coreProperties>
</file>