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C5CAB0-56D2-45CD-8E5D-C9B9CF0A5B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25F437-996A-4A34-A3FE-B8A9FB52A2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594459-9412-4828-8712-42F7667AD1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8DE0EF-03C2-4925-96A2-6CE4EF6012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8B890F-23A8-4771-92DE-F5A0D8DF34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4BB54E-24F1-4A51-A89C-FFA929FD96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49C282-A95F-48D2-881C-4B8E4157F4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A837C3-0AAD-4157-A0C7-8C0D2FF8C9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7FAF3E-E72D-47CC-8642-3695499ED8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8655EA-8599-4758-8E8D-E2A358065A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7E5CC1-FEAD-4F62-ABD3-4FAD0F38C1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243D8D-B8E9-44D6-A3A6-0054FBC0CF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83022C-13CF-463E-87F9-BA8AFA24FF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CA0882-3B11-46C0-957B-C0E2361D85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AE82FE-48EB-48FF-9BEC-3E92E99515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21CD5F-48AD-4C28-B4E7-F758464EA1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61DAA3-BA27-4202-88C5-75438DC914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24A956-3966-48F3-B539-2007B66AA6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B77742-10CF-406D-B4B5-099555E734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50D6AD-3941-42E1-B93B-ECDCC267CB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E77DA4-BA95-420E-A071-1C77A53465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1D60FE-DE53-437F-AADB-4279A13010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C568EC-9D29-42F8-B6FC-C2783FFE66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7F1055-D8A7-464F-BAE9-12EC5FE81B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&lt;날짜/시간&gt;</a:t>
            </a:r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EF7CC8-4968-49B1-BF85-A8DAC1528CD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&lt;날짜/시간&gt;</a:t>
            </a:r>
            <a:endParaRPr b="0" lang="en-US" sz="12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5C0DF9-DF83-44F2-8545-721F47409ED3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선언 순서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변수의 선언 위치는 변수의 영역에 영향을 미침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C89: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함수에 포함된 모든 변수 선언은 중첩된 블록에 속한 선언을 제외하고는 그 함수의 시작부분에 와야만 한다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C99, C++, Java, JavaScript, C#, Python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등은 변수 선언이 프로그램 단위에서 문장이 나타날 수 있는 곳이면 어디든지 나타나는 것을 허용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일반적으로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(C99, C++, Java),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모든 지역 변수의 영역은 선언문으로부터 그 선언문이 나타나는 블록의 끝까지를 형성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C#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블록 어디에 선언이 되든 그 블록 전체가 영역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주의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변수를 사용하기 전에 해당 변수는 선언이 되어 있어야 함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 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var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선언된 변수는 어디에 선언되어 있든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hoisting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됨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(let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안됨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변수의 선언 없이 변수를 사용하는 것이 가능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경우 변수의 값은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undefined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됨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선언 순서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26760" y="1825560"/>
            <a:ext cx="6465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C, C++, Java, C#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제어문 내 초기화 변수는 해당 제어문 내에서만 의미를 가짐 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4" name="그림 3" descr="텍스트, 스크린샷, 폰트, 디자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187920" y="2218680"/>
            <a:ext cx="4931280" cy="3837960"/>
          </a:xfrm>
          <a:prstGeom prst="rect">
            <a:avLst/>
          </a:prstGeom>
          <a:ln w="0">
            <a:noFill/>
          </a:ln>
        </p:spPr>
      </p:pic>
      <p:sp>
        <p:nvSpPr>
          <p:cNvPr id="115" name="TextBox 4"/>
          <p:cNvSpPr/>
          <p:nvPr/>
        </p:nvSpPr>
        <p:spPr>
          <a:xfrm>
            <a:off x="478440" y="17276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control_block.c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116" name="그림 5" descr="텍스트, 스크린샷, 폰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5823000" y="3186000"/>
            <a:ext cx="5099760" cy="3427200"/>
          </a:xfrm>
          <a:prstGeom prst="rect">
            <a:avLst/>
          </a:prstGeom>
          <a:ln w="0">
            <a:noFill/>
          </a:ln>
        </p:spPr>
      </p:pic>
      <p:sp>
        <p:nvSpPr>
          <p:cNvPr id="117" name="TextBox 6"/>
          <p:cNvSpPr/>
          <p:nvPr/>
        </p:nvSpPr>
        <p:spPr>
          <a:xfrm>
            <a:off x="7115040" y="282636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ControlBlock.java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 영역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37120" y="1571760"/>
            <a:ext cx="6148800" cy="514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 변수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파일에 속한 함수 외부에 위치한 변수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 정의들로 구성된 프로그램 구조를 허용하는 언어에서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 정의들이 함수 외부에 올 수 있음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C, C++, PHP, JavaScript, Python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 변수는 이후에 오는 함수들내에서 가시적임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전역 변수는 함수들에 가시적이며 프로그램 전체에 가시적일 수 있다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. 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이는 오류의 원천이 될 수 있음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전역 변수는 필요악이다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. (Global variable is necessary evil.)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특히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C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는 전역 공간을 관리하는 이름공간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(namespace)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이 없음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20" name="그룹 19"/>
          <p:cNvGrpSpPr/>
          <p:nvPr/>
        </p:nvGrpSpPr>
        <p:grpSpPr>
          <a:xfrm>
            <a:off x="6957000" y="56520"/>
            <a:ext cx="5070960" cy="6661800"/>
            <a:chOff x="6957000" y="56520"/>
            <a:chExt cx="5070960" cy="6661800"/>
          </a:xfrm>
        </p:grpSpPr>
        <p:pic>
          <p:nvPicPr>
            <p:cNvPr id="121" name="그림 4" descr="텍스트, 스크린샷, 폰트, 디자인이(가) 표시된 사진&#10;&#10;자동 생성된 설명"/>
            <p:cNvPicPr/>
            <p:nvPr/>
          </p:nvPicPr>
          <p:blipFill>
            <a:blip r:embed="rId1"/>
            <a:stretch/>
          </p:blipFill>
          <p:spPr>
            <a:xfrm>
              <a:off x="6957000" y="449640"/>
              <a:ext cx="2445120" cy="6268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2" name="TextBox 5"/>
            <p:cNvSpPr/>
            <p:nvPr/>
          </p:nvSpPr>
          <p:spPr>
            <a:xfrm>
              <a:off x="7253280" y="56520"/>
              <a:ext cx="19245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global_vars.c</a:t>
              </a:r>
              <a:endParaRPr b="0" lang="en-US" sz="1800" spc="-1" strike="noStrike">
                <a:latin typeface="Noto Sans CJK KR"/>
              </a:endParaRPr>
            </a:p>
          </p:txBody>
        </p:sp>
        <p:sp>
          <p:nvSpPr>
            <p:cNvPr id="123" name="TextBox 8"/>
            <p:cNvSpPr/>
            <p:nvPr/>
          </p:nvSpPr>
          <p:spPr>
            <a:xfrm>
              <a:off x="9548640" y="667800"/>
              <a:ext cx="2479320" cy="57780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변수 정의 </a:t>
              </a:r>
              <a:r>
                <a:rPr b="0" lang="en-US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ko-KR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초기화 함</a:t>
              </a:r>
              <a:r>
                <a:rPr b="0" lang="en-US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  <a:endParaRPr b="0" lang="en-US" sz="1600" spc="-1" strike="noStrike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변수 정의 </a:t>
              </a:r>
              <a:r>
                <a:rPr b="0" lang="en-US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b="0" lang="ko-KR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초기화 안함</a:t>
              </a:r>
              <a:r>
                <a:rPr b="0" lang="en-US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  <a:endParaRPr b="0" lang="en-US" sz="1600" spc="-1" strike="noStrike">
                <a:latin typeface="Noto Sans CJK KR"/>
              </a:endParaRPr>
            </a:p>
          </p:txBody>
        </p:sp>
        <p:sp>
          <p:nvSpPr>
            <p:cNvPr id="124" name="사각형: 둥근 모서리 9"/>
            <p:cNvSpPr/>
            <p:nvPr/>
          </p:nvSpPr>
          <p:spPr>
            <a:xfrm>
              <a:off x="6961320" y="828000"/>
              <a:ext cx="1175400" cy="4888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직선 화살표 연결선 10"/>
            <p:cNvSpPr/>
            <p:nvPr/>
          </p:nvSpPr>
          <p:spPr>
            <a:xfrm flipH="1">
              <a:off x="8172360" y="1007280"/>
              <a:ext cx="1371240" cy="2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TextBox 11"/>
            <p:cNvSpPr/>
            <p:nvPr/>
          </p:nvSpPr>
          <p:spPr>
            <a:xfrm>
              <a:off x="9548640" y="1401840"/>
              <a:ext cx="2479320" cy="33444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함수 선언</a:t>
              </a:r>
              <a:endParaRPr b="0" lang="en-US" sz="1600" spc="-1" strike="noStrike">
                <a:latin typeface="Noto Sans CJK KR"/>
              </a:endParaRPr>
            </a:p>
          </p:txBody>
        </p:sp>
        <p:sp>
          <p:nvSpPr>
            <p:cNvPr id="127" name="직선 화살표 연결선 12"/>
            <p:cNvSpPr/>
            <p:nvPr/>
          </p:nvSpPr>
          <p:spPr>
            <a:xfrm flipH="1">
              <a:off x="8313480" y="1571760"/>
              <a:ext cx="1248840" cy="2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3"/>
            <p:cNvSpPr/>
            <p:nvPr/>
          </p:nvSpPr>
          <p:spPr>
            <a:xfrm>
              <a:off x="9548640" y="1909800"/>
              <a:ext cx="2479320" cy="33444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변수 선언</a:t>
              </a:r>
              <a:endParaRPr b="0" lang="en-US" sz="1600" spc="-1" strike="noStrike">
                <a:latin typeface="Noto Sans CJK KR"/>
              </a:endParaRPr>
            </a:p>
          </p:txBody>
        </p:sp>
        <p:sp>
          <p:nvSpPr>
            <p:cNvPr id="129" name="직선 화살표 연결선 15"/>
            <p:cNvSpPr/>
            <p:nvPr/>
          </p:nvSpPr>
          <p:spPr>
            <a:xfrm flipH="1">
              <a:off x="8492040" y="2042280"/>
              <a:ext cx="1089000" cy="16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사각형: 둥근 모서리 16"/>
            <p:cNvSpPr/>
            <p:nvPr/>
          </p:nvSpPr>
          <p:spPr>
            <a:xfrm>
              <a:off x="6999120" y="1834560"/>
              <a:ext cx="2342160" cy="218232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TextBox 17"/>
            <p:cNvSpPr/>
            <p:nvPr/>
          </p:nvSpPr>
          <p:spPr>
            <a:xfrm>
              <a:off x="10122480" y="2925720"/>
              <a:ext cx="1068480" cy="33444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600" spc="-1" strike="noStrike">
                  <a:solidFill>
                    <a:srgbClr val="000000"/>
                  </a:solidFill>
                  <a:latin typeface="맑은 고딕"/>
                  <a:ea typeface="맑은 고딕"/>
                </a:rPr>
                <a:t>함수 정의</a:t>
              </a:r>
              <a:endParaRPr b="0" lang="en-US" sz="1600" spc="-1" strike="noStrike">
                <a:latin typeface="Noto Sans CJK KR"/>
              </a:endParaRPr>
            </a:p>
          </p:txBody>
        </p:sp>
        <p:sp>
          <p:nvSpPr>
            <p:cNvPr id="132" name="직선 화살표 연결선 18"/>
            <p:cNvSpPr/>
            <p:nvPr/>
          </p:nvSpPr>
          <p:spPr>
            <a:xfrm flipH="1" flipV="1">
              <a:off x="9348120" y="2993400"/>
              <a:ext cx="769320" cy="73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 영역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19120" y="1524240"/>
            <a:ext cx="7290000" cy="467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C/C++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언어에서의 전역 변수의 선언과 정의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선언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타입 및 다른 속성들을 명세하나 기억공간의 할당을 하지 않음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속성들을 명세하고 기억공간을 할당 함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선언은 여러번 할 수 있지만 정의는 한번만 가능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extern int var1;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전역에 위치하면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var1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다른 파일에 존재함을 의미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지역에 위치하면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var1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전역에 존재함을 의미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다른 파일의 전역이어도 상관없음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전역과 지역변수의 이름이 같은 경우 지역 우선이며 전역 변수의 이름은 은폐됨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C++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::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연산자를 이용하여 전역 변수를 접근 가능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5" name="그림 3" descr="텍스트, 폰트, 스크린샷, 친필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8857440" y="364320"/>
            <a:ext cx="1866600" cy="2123640"/>
          </a:xfrm>
          <a:prstGeom prst="rect">
            <a:avLst/>
          </a:prstGeom>
          <a:ln w="0">
            <a:noFill/>
          </a:ln>
        </p:spPr>
      </p:pic>
      <p:pic>
        <p:nvPicPr>
          <p:cNvPr id="136" name="그림 4" descr="텍스트, 스크린샷, 폰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8472240" y="2867040"/>
            <a:ext cx="2742840" cy="3835080"/>
          </a:xfrm>
          <a:prstGeom prst="rect">
            <a:avLst/>
          </a:prstGeom>
          <a:ln w="0">
            <a:noFill/>
          </a:ln>
        </p:spPr>
      </p:pic>
      <p:sp>
        <p:nvSpPr>
          <p:cNvPr id="137" name="TextBox 5"/>
          <p:cNvSpPr/>
          <p:nvPr/>
        </p:nvSpPr>
        <p:spPr>
          <a:xfrm>
            <a:off x="9019800" y="266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extern1.c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38" name="TextBox 6"/>
          <p:cNvSpPr/>
          <p:nvPr/>
        </p:nvSpPr>
        <p:spPr>
          <a:xfrm>
            <a:off x="9019800" y="25074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extern2.c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 영역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19120" y="1420920"/>
            <a:ext cx="7590960" cy="535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PHP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전역 변수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PHP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전역변수의 영역은 선언한 위치로부터 파일의 끝까지 임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PHP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전역변수는 함수내에서 기본적으로 비가시적이나 명시적으로 가시적이게 할 수 있음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전역변수와 동일한 지역변수가 존재하면 변수이름을을 첨자로하여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$GLOBAL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배열을 이용하여 접근가능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전역변수와 동일한 지역변수가 존재하지 않으면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global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선언문을 이용하여 접근가능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전역 변수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JS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전역변수는 동일한 이름을 가진 지역 변수가 있는 경우 해당 지역에서는 지역 변수만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접근이 가능하고 전역 변수를 접근할 수 있는 방법은 없음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전역 변수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전역변수와 동일한 이름을 가진 지역변수가 존재하면 전역 변수는 은폐됨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전역변수는 함수 내에서 기본적으로 읽기는 가능 하지만 쓰기를 위해서는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global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선언을 해주어야 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그렇지 않을 경우 에러 발생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1" name="그림 7" descr="텍스트, 폰트, 스크린샷, 문서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8301600" y="115200"/>
            <a:ext cx="3128400" cy="2615400"/>
          </a:xfrm>
          <a:prstGeom prst="rect">
            <a:avLst/>
          </a:prstGeom>
          <a:ln w="0">
            <a:noFill/>
          </a:ln>
        </p:spPr>
      </p:pic>
      <p:pic>
        <p:nvPicPr>
          <p:cNvPr id="142" name="그림 8" descr="텍스트, 폰트, 화이트, 영수증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8299080" y="2808360"/>
            <a:ext cx="2225520" cy="780120"/>
          </a:xfrm>
          <a:prstGeom prst="rect">
            <a:avLst/>
          </a:prstGeom>
          <a:ln w="0">
            <a:noFill/>
          </a:ln>
        </p:spPr>
      </p:pic>
      <p:pic>
        <p:nvPicPr>
          <p:cNvPr id="143" name="그림 9" descr="텍스트, 스크린샷, 폰트, 디자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10526760" y="3682800"/>
            <a:ext cx="1561680" cy="30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영역의 평가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장점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많은 상황에서 잘 동작하는 비지역 변수를 접근하는 방법을 제공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단점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변수와 부프로그램에 대한 접근을 필요 이상으로 많이 허용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프로그램의 수정 혹은 버전업 과정에서 전역 변수의 사용을 부추길 수 있음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초기의 설계를 쉽게 폐기시키고 전역변수로 문제를 해결하려고 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해결책으로서 캡슐화가 제안 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영역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2819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부프로그램의 호출 순서에 따라서 변수의 영역이 결정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APL, SNOBOL4, LISP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초기 버전에서 변수의 영역은 동적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Perl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Common Lisp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경우 디폴트 영역 메커니즘은 정적이나 동적 영역을 갖도록 선언 가능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6840000" y="4680000"/>
            <a:ext cx="383400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ko-KR" sz="1800" spc="-1" strike="noStrike">
                <a:latin typeface="Noto Sans CJK KR"/>
              </a:rPr>
              <a:t>호출 순서에 따라서 </a:t>
            </a:r>
            <a:r>
              <a:rPr b="0" lang="en-US" sz="1800" spc="-1" strike="noStrike">
                <a:latin typeface="Noto Sans CJK KR"/>
              </a:rPr>
              <a:t>x</a:t>
            </a:r>
            <a:r>
              <a:rPr b="0" lang="ko-KR" sz="1800" spc="-1" strike="noStrike">
                <a:latin typeface="Noto Sans CJK KR"/>
              </a:rPr>
              <a:t>의 의미가 달라짐 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968520" y="1260000"/>
            <a:ext cx="2931480" cy="327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영역의 평가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문제점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부프로그램 내의 지역 변수가 다른 실행 중인 부프로그램에 가시적이다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지역 변수를 보호할 방법이 없음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영역보다 동적 영역이 신뢰성이 떨어짐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비지역 변수에대한 참조를 정적으로 타입 검사를 할 수 없음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프로그램의 판독을 어렵게 함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 작성 시에 부프로그램의 호출 순서를 알 수 없음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영역에서의 비지역 변수에 대한 접근은 정적 영역에서의 비지역 변수에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대한 접근보다 느리다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장점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부프로그램을 호출 시에 매개변수 전달을 할 필요가 없음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호출 하는 함수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(Caller)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변수들은 호출 되는 함수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(Callee)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묵시적으로 가시적임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영역은 정적 영역 만큼 사용되지 않음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장점 보다 문제점이 더 많기 때문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Lisp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경우 최신버전에서 동적 영역을 정적 영역으로 대치시킴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(Scope)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변수의 영역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(Scope) -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공간적인 개념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변수가 가시적인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(Visible)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문장들의 범위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변수가 어떤 문장에서 참조가 가능하면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변수는 그 문장에서 가시적이다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 규칙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(Scope rules)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이름을 어느 변수와 연관을 짓게 할 것인가를 결정하는 규칙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지역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(local)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vs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비지역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(nonlocal)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지역 변수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 단위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 함수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나 블록내에 선언된 변수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비지역 변수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 단위나 블록내에 선언되어 있지는 않지만 해당 영역에서 가시적인 변수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 변수는 비지역 변수의 한 예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영역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(Static Scope)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50800" y="1825560"/>
            <a:ext cx="11262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변수의 영역이 변수의 선언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정의 위치 그리고 부프로그램들의 상호 간의 공간적 배치 관계에 의하여 결정 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변수의 영역이 실행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(Runtime)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전에 결정할 수 있음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사람 혹은 컴파일러가 소스 코드의 분석을 통해 프로그램에 포함된 모든 변수의 타입을 결정 가능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ALGOL 60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도입된 후 많은 언어에서 도입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두가지 형태의 정적 영역 언어가 존재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부프로그램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혹은 함수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중첩 가능한 경우와 중첩이 안되는 경우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부프로그램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혹은 함수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정적 영역을 생성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부프로그램 중첩이 가능한 언어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중첩된 부프로그램을 통해 중첩된 정적 영역의 생성이 가능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Ada, JavaScript, Common LISP, Scheme, Python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부프로그램 중첩이 가능하지 않은 언어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부프로그램의 중첩은 허용치 않으나 중첩된 클래스 정의나 블록에 의해서 중첩된 정적 영역 생성 가능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기반 언어들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영역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(Static Scope)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부프로그램의 중첩이 허용되는 언어의 경우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(JS, Python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가정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모든 영역들은 프로그램 단위들과 연관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모든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nonlocal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변수에 대한 참조는 다른 프로그램 단위에 있음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해당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nonlocal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변수에 대한 접근은 영역 규칙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(Scope Rule)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의해서만 가능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 규칙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해석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(Resolution)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할 변수를 참조되는 부프로그램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영역에서 선언을 찾음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발견 된 경우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해당 영역의 지역 변수로서 해석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(OK)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발견이 안된 경우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부모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(static parent)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영역에서 탐색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조상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(static ancestor)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따라 가며 발견이 된 경우 해당 영역의 변수로 해석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(OK)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만약 최상위 프로그램 단위까지에서도 발견이 안되면 변수 미선언 에러 발생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지역 변수가 외부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변수에 우선 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영역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(Static Scope)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 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JavaScript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454640" y="1612800"/>
            <a:ext cx="7545600" cy="498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var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function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hoisting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 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변수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대한 참조는 프로시저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big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선언된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sub2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찾지만 발견이 안됨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따라서 부모 영역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(scope)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big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탐색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변수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대한 참조는 함수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선언된 지역 변수 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이며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지역 변수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 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big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존재하는 외부변수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은폐시킴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특정 언어에서는 조상 영역에서 은폐된 변수를 선택적으로  참조 가능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Ada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경우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부모 영역의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x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 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big.x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참조 가능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2" name="그림 3" descr="텍스트, 스크린샷, 폰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01240" y="1870920"/>
            <a:ext cx="3871800" cy="4728600"/>
          </a:xfrm>
          <a:prstGeom prst="rect">
            <a:avLst/>
          </a:prstGeom>
          <a:ln w="0">
            <a:noFill/>
          </a:ln>
        </p:spPr>
      </p:pic>
      <p:sp>
        <p:nvSpPr>
          <p:cNvPr id="93" name="TextBox 4"/>
          <p:cNvSpPr/>
          <p:nvPr/>
        </p:nvSpPr>
        <p:spPr>
          <a:xfrm>
            <a:off x="406440" y="14742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static_area.js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영역의 예 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Python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52600" y="1900800"/>
            <a:ext cx="68274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Scope Resolution Rule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 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LEGB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Local &gt; Enclosed &gt; Global &gt; Built-in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참조할 식별자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 등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판단할 때 위의 순서대로 검색하며 발견이 안 될 경우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NameError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발생  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6" name="그림 3" descr="텍스트, 스크린샷, 폰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839160" y="1900080"/>
            <a:ext cx="3947040" cy="477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블록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(Block)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많은 언어에서 실행 코드 중간에 새로운 정적 영역의 정의를 허용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블록이라 불리는 부분적 코드들이 자신의 지역 변수를 갖는 것을 허용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변수의 참조 가능한 영역을 최소화 하는 효과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ALGOL60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도입되었으며 많은 언어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(C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기반 언어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채택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블록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(Block)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내의 변수들은 스택 동적으로 작동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해당 블록에 진입할 때 메모리에 확보되었다가 빠져나올 때 회수 됨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기반 언어의 복합문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중괄호에 싸인 코드들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내에서 선언문을 갖는 것을 허용함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블록에 의해 생성된 영역은 부프로그램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의해 생성된 영역과 동일하게 취급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C/C++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언어에서는 중첩된 함수를 허용하지 않음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블록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(Block)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648320" y="709200"/>
            <a:ext cx="6705360" cy="586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기반 언어에서는 중첩된 함수를 허용하지 않음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하지만 블록을 통해서 중첩을 허용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블록은 복합문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중괄호에 싸인 코드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생성하기위해 사용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기반 언어의 복합문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중괄호에 싸인 코드들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내에서 선언문을 갖는 것을 허용함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블록에 의해 생성된 영역은 부프로그램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의해 생성된 영역과 동일하게 취급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Scope Resolution Rule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 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Local &gt;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부모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Scope &gt;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선조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Scope &gt; Global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지역 변수명와 상위영역의 변수명이 충돌할 경우 지역변수 우선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전역의 변수를 참조하고 싶은 경우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 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extern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사용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C++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::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연산자 사용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1" name="그림 4" descr="텍스트, 스크린샷, 폰트, 디자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94120" y="1693440"/>
            <a:ext cx="4045320" cy="50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블록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(Block)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967280" y="363600"/>
            <a:ext cx="6705360" cy="297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Java/C#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에서는 중첩 블록을 허용 하지만 중첩된 블록에서의 변수명이 상위 영역에서의 변수명과 충돌을 허용하지 않음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이름의 재사용이 오류를 유발시킬 수 있음으로 이러한 경우를 배제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 블록의 개념은 제공하나 블록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Scope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없음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Scope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만 제공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4" name="그림 6" descr="텍스트, 스크린샷, 폰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178920" y="1852920"/>
            <a:ext cx="4470480" cy="3205080"/>
          </a:xfrm>
          <a:prstGeom prst="rect">
            <a:avLst/>
          </a:prstGeom>
          <a:ln w="0">
            <a:noFill/>
          </a:ln>
        </p:spPr>
      </p:pic>
      <p:sp>
        <p:nvSpPr>
          <p:cNvPr id="105" name="TextBox 3"/>
          <p:cNvSpPr/>
          <p:nvPr/>
        </p:nvSpPr>
        <p:spPr>
          <a:xfrm>
            <a:off x="841680" y="147096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Blocks.java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106" name="그림 5" descr="텍스트, 스크린샷, 폰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4750920" y="3476880"/>
            <a:ext cx="3903480" cy="32709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7"/>
          <p:cNvSpPr/>
          <p:nvPr/>
        </p:nvSpPr>
        <p:spPr>
          <a:xfrm>
            <a:off x="5245560" y="31190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blocks.js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108" name="그림 8" descr="스크린샷, 폰트, 텍스트, 번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9468000" y="3052080"/>
            <a:ext cx="1885680" cy="3695400"/>
          </a:xfrm>
          <a:prstGeom prst="rect">
            <a:avLst/>
          </a:prstGeom>
          <a:ln w="0">
            <a:noFill/>
          </a:ln>
        </p:spPr>
      </p:pic>
      <p:sp>
        <p:nvSpPr>
          <p:cNvPr id="109" name="TextBox 9"/>
          <p:cNvSpPr/>
          <p:nvPr/>
        </p:nvSpPr>
        <p:spPr>
          <a:xfrm>
            <a:off x="9658080" y="2666880"/>
            <a:ext cx="16264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blocks.py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2023-11-03T00:06:39Z</dcterms:modified>
  <cp:revision>1902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15</vt:i4>
  </property>
</Properties>
</file>