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6" r:id="rId4"/>
    <p:sldId id="270" r:id="rId5"/>
    <p:sldId id="278" r:id="rId6"/>
    <p:sldId id="271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7AC88672-D888-3F3B-B0F4-E5D0D90215A6}" v="533" dt="2023-08-27T07:22:23.686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3주차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구문론과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의미론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언어 기술(</a:t>
            </a:r>
            <a:r>
              <a:rPr lang="ko-KR" altLang="en-US" dirty="0" err="1">
                <a:ea typeface="맑은 고딕"/>
              </a:rPr>
              <a:t>Description</a:t>
            </a:r>
            <a:r>
              <a:rPr lang="ko-KR" altLang="en-US" dirty="0">
                <a:ea typeface="맑은 고딕"/>
              </a:rPr>
              <a:t>)의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2600" dirty="0">
                <a:latin typeface="Arial"/>
                <a:ea typeface="맑은 고딕"/>
                <a:cs typeface="Arial"/>
              </a:rPr>
              <a:t>한 프로그래밍 언어를 간명하면서도 이해하기 쉽게 기술(</a:t>
            </a:r>
            <a:r>
              <a:rPr lang="ko-KR" altLang="en-US" sz="2600" dirty="0" err="1">
                <a:latin typeface="Arial"/>
                <a:ea typeface="맑은 고딕"/>
                <a:cs typeface="Arial"/>
              </a:rPr>
              <a:t>Description</a:t>
            </a:r>
            <a:r>
              <a:rPr lang="ko-KR" altLang="en-US" sz="2600" dirty="0">
                <a:latin typeface="Arial"/>
                <a:ea typeface="맑은 고딕"/>
                <a:cs typeface="Arial"/>
              </a:rPr>
              <a:t>, 서술)하는 것은 어렵지만 필수적이다.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22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ALGOL 60과 ALGOL 68에서 처음으로 간명하면서도 형식적인(</a:t>
            </a:r>
            <a:r>
              <a:rPr lang="ko-KR" altLang="en-US" sz="2200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Formal</a:t>
            </a:r>
            <a:r>
              <a:rPr lang="ko-KR" altLang="en-US" sz="22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 기술(</a:t>
            </a:r>
            <a:r>
              <a:rPr lang="ko-KR" altLang="en-US" sz="2200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Description</a:t>
            </a:r>
            <a:r>
              <a:rPr lang="ko-KR" altLang="en-US" sz="22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 방법 사용 -&gt; 이해하는데 어려웠음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26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언어 기술(</a:t>
            </a:r>
            <a:r>
              <a:rPr lang="ko-KR" altLang="en-US" sz="2600" dirty="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Description</a:t>
            </a:r>
            <a:r>
              <a:rPr lang="ko-KR" altLang="en-US" sz="26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)의 문제점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22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해당 언어 기술(</a:t>
            </a:r>
            <a:r>
              <a:rPr lang="ko-KR" altLang="en-US" sz="220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Descritpion</a:t>
            </a:r>
            <a:r>
              <a:rPr lang="ko-KR" altLang="en-US" sz="22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)을 </a:t>
            </a:r>
            <a:r>
              <a:rPr lang="ko-KR" altLang="en-US" sz="2200" err="1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이해야하는</a:t>
            </a:r>
            <a:r>
              <a:rPr lang="ko-KR" altLang="en-US" sz="22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사람의 부류가 다양함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8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초기 평가자: 언어 기술의 명료성이 중요</a:t>
            </a:r>
            <a:endParaRPr lang="ko-KR" altLang="en-US" sz="18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80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구현자: 언어 기술의 완전성과 정확성이 중요</a:t>
            </a:r>
            <a:endParaRPr lang="ko-KR" altLang="en-US" sz="18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ko-KR" altLang="en-US" sz="1800" dirty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사용자: 언어 참고 메뉴얼의 제공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ko-KR" altLang="en-US" sz="18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 dirty="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endParaRPr lang="ko-KR" altLang="en-US" dirty="0">
              <a:solidFill>
                <a:srgbClr val="000000"/>
              </a:solidFill>
              <a:latin typeface="맑은 고딕" panose="020F0502020204030204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79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46E1F-232B-4AE5-8F90-F5CCFE99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Syntax와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Semantics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97864-9BA2-49D6-9869-2DBF4ABF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2600" dirty="0">
                <a:latin typeface="Arial"/>
                <a:ea typeface="맑은 고딕"/>
                <a:cs typeface="Arial"/>
              </a:rPr>
              <a:t> Syntax(</a:t>
            </a:r>
            <a:r>
              <a:rPr lang="ko-KR" altLang="en-US" sz="2600" dirty="0">
                <a:latin typeface="Arial"/>
                <a:ea typeface="맑은 고딕"/>
                <a:cs typeface="Arial"/>
              </a:rPr>
              <a:t>구문론</a:t>
            </a:r>
            <a:r>
              <a:rPr lang="en-US" sz="2600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en-US" altLang="ko-KR" sz="2200" dirty="0">
                <a:latin typeface="Arial"/>
                <a:ea typeface="맑은 고딕"/>
                <a:cs typeface="Arial"/>
              </a:rPr>
              <a:t>The </a:t>
            </a:r>
            <a:r>
              <a:rPr lang="en-US" altLang="ko-KR" sz="2200" dirty="0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form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 of expressions, statements, and program units </a:t>
            </a: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altLang="ko-KR" sz="17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600" dirty="0">
                <a:latin typeface="Arial"/>
                <a:ea typeface="맑은 고딕"/>
                <a:cs typeface="Arial"/>
              </a:rPr>
              <a:t>Semantics(</a:t>
            </a:r>
            <a:r>
              <a:rPr lang="en-US" altLang="ko-KR" sz="2600" dirty="0" err="1">
                <a:latin typeface="Arial"/>
                <a:ea typeface="맑은 고딕"/>
                <a:cs typeface="Arial"/>
              </a:rPr>
              <a:t>의미론</a:t>
            </a:r>
            <a:r>
              <a:rPr lang="en-US" altLang="ko-KR" sz="2600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ko-KR" altLang="en-US" sz="2200" dirty="0">
                <a:latin typeface="Arial"/>
                <a:ea typeface="맑은 고딕"/>
                <a:cs typeface="Arial"/>
              </a:rPr>
              <a:t>The </a:t>
            </a:r>
            <a:r>
              <a:rPr lang="ko-KR" altLang="en-US" sz="2200" err="1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meaning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 of </a:t>
            </a:r>
            <a:r>
              <a:rPr lang="ko-KR" altLang="en-US" sz="2200" err="1">
                <a:latin typeface="Arial"/>
                <a:ea typeface="맑은 고딕"/>
                <a:cs typeface="Arial"/>
              </a:rPr>
              <a:t>expressions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, </a:t>
            </a:r>
            <a:r>
              <a:rPr lang="ko-KR" altLang="en-US" sz="2200" err="1">
                <a:latin typeface="Arial"/>
                <a:ea typeface="맑은 고딕"/>
                <a:cs typeface="Arial"/>
              </a:rPr>
              <a:t>statements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, and </a:t>
            </a:r>
            <a:r>
              <a:rPr lang="ko-KR" altLang="en-US" sz="2200" err="1">
                <a:latin typeface="Arial"/>
                <a:ea typeface="맑은 고딕"/>
                <a:cs typeface="Arial"/>
              </a:rPr>
              <a:t>program</a:t>
            </a:r>
            <a:r>
              <a:rPr lang="ko-KR" altLang="en-US" sz="2200" dirty="0">
                <a:latin typeface="Arial"/>
                <a:ea typeface="맑은 고딕"/>
                <a:cs typeface="Arial"/>
              </a:rPr>
              <a:t> </a:t>
            </a:r>
            <a:r>
              <a:rPr lang="ko-KR" altLang="en-US" sz="2200" err="1">
                <a:latin typeface="Arial"/>
                <a:ea typeface="맑은 고딕"/>
                <a:cs typeface="Arial"/>
              </a:rPr>
              <a:t>units</a:t>
            </a:r>
            <a:endParaRPr lang="ko-KR" altLang="en-US" sz="2200">
              <a:latin typeface="Arial"/>
              <a:ea typeface="맑은 고딕"/>
              <a:cs typeface="Arial"/>
            </a:endParaRPr>
          </a:p>
          <a:p>
            <a:pPr marL="685800"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</a:pPr>
            <a:endParaRPr lang="en-US" sz="17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600" dirty="0">
                <a:latin typeface="Arial"/>
                <a:ea typeface="맑은 고딕"/>
                <a:cs typeface="Arial"/>
              </a:rPr>
              <a:t>예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ko-KR" sz="2200" dirty="0">
                <a:latin typeface="Arial"/>
                <a:ea typeface="맑은 고딕"/>
                <a:cs typeface="Arial"/>
              </a:rPr>
              <a:t>while (</a:t>
            </a:r>
            <a:r>
              <a:rPr lang="en-US" altLang="ko-KR" sz="2200" dirty="0" err="1">
                <a:latin typeface="Arial"/>
                <a:ea typeface="맑은 고딕"/>
                <a:cs typeface="Arial"/>
              </a:rPr>
              <a:t>boolean_expr</a:t>
            </a:r>
            <a:r>
              <a:rPr lang="en-US" altLang="ko-KR" sz="2200" dirty="0">
                <a:latin typeface="Arial"/>
                <a:ea typeface="맑은 고딕"/>
                <a:cs typeface="Arial"/>
              </a:rPr>
              <a:t>) statement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600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</a:pPr>
            <a:endParaRPr lang="ko-KR" sz="2200" dirty="0">
              <a:solidFill>
                <a:srgbClr val="464653"/>
              </a:solidFill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sz="2400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endParaRPr lang="en-US" altLang="ko-KR" sz="2200" dirty="0">
              <a:latin typeface="Arial"/>
              <a:ea typeface="맑은 고딕"/>
              <a:cs typeface="Arial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773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74A60-71F8-7E09-7F52-22EA0C30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언어 기술(</a:t>
            </a:r>
            <a:r>
              <a:rPr lang="ko-KR" altLang="en-US" dirty="0" err="1">
                <a:ea typeface="맑은 고딕"/>
              </a:rPr>
              <a:t>Description</a:t>
            </a:r>
            <a:r>
              <a:rPr lang="ko-KR" altLang="en-US" dirty="0">
                <a:ea typeface="맑은 고딕"/>
              </a:rPr>
              <a:t>)의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FB181-80E3-1B03-A4B5-3447AA479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Syntax와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Semantics는</a:t>
            </a:r>
            <a:r>
              <a:rPr lang="ko-KR" altLang="en-US" dirty="0">
                <a:ea typeface="맑은 고딕"/>
              </a:rPr>
              <a:t> 서로 밀접한 관련</a:t>
            </a:r>
          </a:p>
          <a:p>
            <a:pPr lvl="1"/>
            <a:r>
              <a:rPr lang="ko-KR" altLang="en-US" dirty="0">
                <a:ea typeface="맑은 고딕"/>
              </a:rPr>
              <a:t>언어 설계가 잘되었다면 해당 언어로 작성된 문장의 의미(</a:t>
            </a:r>
            <a:r>
              <a:rPr lang="ko-KR" altLang="en-US" dirty="0" err="1">
                <a:ea typeface="맑은 고딕"/>
              </a:rPr>
              <a:t>Semantics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구문(</a:t>
            </a:r>
            <a:r>
              <a:rPr lang="ko-KR" altLang="en-US" dirty="0" err="1">
                <a:ea typeface="맑은 고딕"/>
              </a:rPr>
              <a:t>Syntax</a:t>
            </a:r>
            <a:r>
              <a:rPr lang="ko-KR" altLang="en-US" dirty="0">
                <a:ea typeface="맑은 고딕"/>
              </a:rPr>
              <a:t>)</a:t>
            </a:r>
            <a:r>
              <a:rPr lang="ko-KR" altLang="en-US" dirty="0" err="1">
                <a:ea typeface="맑은 고딕"/>
              </a:rPr>
              <a:t>으로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부터</a:t>
            </a:r>
            <a:r>
              <a:rPr lang="ko-KR" altLang="en-US" dirty="0">
                <a:ea typeface="맑은 고딕"/>
              </a:rPr>
              <a:t> 직접 파악되어야 함</a:t>
            </a:r>
          </a:p>
          <a:p>
            <a:r>
              <a:rPr lang="ko-KR" altLang="en-US" dirty="0" err="1">
                <a:ea typeface="맑은 고딕"/>
              </a:rPr>
              <a:t>Syntax를</a:t>
            </a:r>
            <a:r>
              <a:rPr lang="ko-KR" altLang="en-US" dirty="0">
                <a:ea typeface="맑은 고딕"/>
              </a:rPr>
              <a:t> 기술하는 것이 </a:t>
            </a:r>
            <a:r>
              <a:rPr lang="ko-KR" altLang="en-US" dirty="0" err="1">
                <a:ea typeface="맑은 고딕"/>
              </a:rPr>
              <a:t>Semantics를</a:t>
            </a:r>
            <a:r>
              <a:rPr lang="ko-KR" altLang="en-US" dirty="0">
                <a:ea typeface="맑은 고딕"/>
              </a:rPr>
              <a:t> 기술하는 것보다 쉽다.</a:t>
            </a:r>
            <a:endParaRPr lang="ko-KR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언어의 </a:t>
            </a:r>
            <a:r>
              <a:rPr lang="ko-KR" altLang="en-US" dirty="0" err="1">
                <a:ea typeface="맑은 고딕"/>
              </a:rPr>
              <a:t>Syntax를</a:t>
            </a:r>
            <a:r>
              <a:rPr lang="ko-KR" altLang="en-US" dirty="0">
                <a:ea typeface="맑은 고딕"/>
              </a:rPr>
              <a:t> 명확하고 공통적으로 받아들여지는 기술 양식(방법)이 존재하지만 언어의 </a:t>
            </a:r>
            <a:r>
              <a:rPr lang="ko-KR" altLang="en-US" dirty="0" err="1">
                <a:ea typeface="맑은 고딕"/>
              </a:rPr>
              <a:t>Semantics의</a:t>
            </a:r>
            <a:r>
              <a:rPr lang="ko-KR" altLang="en-US" dirty="0">
                <a:ea typeface="맑은 고딕"/>
              </a:rPr>
              <a:t> 경우 아직까지 이를 명확하고 공통적으로 받아들여지는 기술 양식(방법)이 존재하지 않음</a:t>
            </a:r>
          </a:p>
        </p:txBody>
      </p:sp>
    </p:spTree>
    <p:extLst>
      <p:ext uri="{BB962C8B-B14F-4D97-AF65-F5344CB8AC3E}">
        <p14:creationId xmlns:p14="http://schemas.microsoft.com/office/powerpoint/2010/main" val="139526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C5B9-3BE2-416A-A99E-3B837D0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Syntax</a:t>
            </a:r>
            <a:r>
              <a:rPr lang="ko-KR" altLang="en-US" dirty="0">
                <a:ea typeface="맑은 고딕"/>
              </a:rPr>
              <a:t> 정의의 문제점 (해결 과제)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38182-7548-DC5D-D641-B554F9EC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5109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Lexeme</a:t>
            </a:r>
            <a:r>
              <a:rPr lang="ko-KR" altLang="en-US" dirty="0">
                <a:ea typeface="맑은 고딕"/>
              </a:rPr>
              <a:t>(어휘 항목)</a:t>
            </a:r>
          </a:p>
          <a:p>
            <a:pPr lvl="1"/>
            <a:r>
              <a:rPr lang="ko-KR" altLang="en-US" err="1">
                <a:ea typeface="맑은 고딕"/>
              </a:rPr>
              <a:t>형적적</a:t>
            </a:r>
            <a:r>
              <a:rPr lang="ko-KR" altLang="en-US" dirty="0">
                <a:ea typeface="맑은 고딕"/>
              </a:rPr>
              <a:t> 문법으로 구분되는 최소한의 구분 단위</a:t>
            </a:r>
          </a:p>
          <a:p>
            <a:pPr lvl="1"/>
            <a:r>
              <a:rPr lang="ko-KR" altLang="en-US" dirty="0">
                <a:ea typeface="맑은 고딕"/>
              </a:rPr>
              <a:t>프로그래밍 언어의 형식적(</a:t>
            </a:r>
            <a:r>
              <a:rPr lang="ko-KR" altLang="en-US" dirty="0" err="1">
                <a:ea typeface="맑은 고딕"/>
              </a:rPr>
              <a:t>Formal</a:t>
            </a:r>
            <a:r>
              <a:rPr lang="ko-KR" altLang="en-US" dirty="0">
                <a:ea typeface="맑은 고딕"/>
              </a:rPr>
              <a:t>) 기술(</a:t>
            </a:r>
            <a:r>
              <a:rPr lang="ko-KR" altLang="en-US" dirty="0" err="1">
                <a:ea typeface="맑은 고딕"/>
              </a:rPr>
              <a:t>Description</a:t>
            </a:r>
            <a:r>
              <a:rPr lang="ko-KR" altLang="en-US" dirty="0">
                <a:ea typeface="맑은 고딕"/>
              </a:rPr>
              <a:t>)에서 </a:t>
            </a:r>
            <a:r>
              <a:rPr lang="ko-KR" altLang="en-US" dirty="0" err="1">
                <a:ea typeface="맑은 고딕"/>
              </a:rPr>
              <a:t>Lexeme은</a:t>
            </a:r>
            <a:r>
              <a:rPr lang="ko-KR" altLang="en-US" dirty="0">
                <a:ea typeface="맑은 고딕"/>
              </a:rPr>
              <a:t> 포함되지 않음</a:t>
            </a:r>
          </a:p>
          <a:p>
            <a:pPr lvl="2"/>
            <a:r>
              <a:rPr lang="ko-KR" altLang="en-US" dirty="0">
                <a:ea typeface="맑은 고딕"/>
              </a:rPr>
              <a:t>프로그래밍 언어의 </a:t>
            </a:r>
            <a:r>
              <a:rPr lang="ko-KR" altLang="en-US" err="1">
                <a:ea typeface="맑은 고딕"/>
              </a:rPr>
              <a:t>Syntax</a:t>
            </a:r>
            <a:r>
              <a:rPr lang="ko-KR" altLang="en-US" dirty="0">
                <a:ea typeface="맑은 고딕"/>
              </a:rPr>
              <a:t> (혹은 </a:t>
            </a:r>
            <a:r>
              <a:rPr lang="ko-KR" altLang="en-US" err="1">
                <a:ea typeface="맑은 고딕"/>
              </a:rPr>
              <a:t>Grammar</a:t>
            </a:r>
            <a:r>
              <a:rPr lang="ko-KR" altLang="en-US" dirty="0">
                <a:ea typeface="맑은 고딕"/>
              </a:rPr>
              <a:t>)의 기술에 포함되지 않음</a:t>
            </a:r>
          </a:p>
          <a:p>
            <a:r>
              <a:rPr lang="ko-KR" altLang="en-US" dirty="0">
                <a:latin typeface="맑은 고딕"/>
                <a:ea typeface="맑은 고딕"/>
                <a:cs typeface="Arial"/>
              </a:rPr>
              <a:t>어휘 항목은 여러 개의 그룹으로 나뉘며, 이렇게 나뉘어진 그룹은 토큰으로 대표(분류) 됨</a:t>
            </a:r>
          </a:p>
          <a:p>
            <a:r>
              <a:rPr lang="ko-KR" dirty="0" err="1">
                <a:latin typeface="Arial"/>
                <a:ea typeface="맑은 고딕"/>
                <a:cs typeface="Arial"/>
              </a:rPr>
              <a:t>Token</a:t>
            </a:r>
            <a:r>
              <a:rPr lang="ko-KR" dirty="0">
                <a:latin typeface="Arial"/>
                <a:ea typeface="맑은 고딕"/>
                <a:cs typeface="Arial"/>
              </a:rPr>
              <a:t>(토큰)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/>
            <a:r>
              <a:rPr lang="ko-KR" dirty="0">
                <a:latin typeface="Arial"/>
                <a:ea typeface="맑은 고딕"/>
                <a:cs typeface="Arial"/>
              </a:rPr>
              <a:t>의미적으로 구분되는 최소 단위</a:t>
            </a:r>
            <a:endParaRPr lang="ko-KR" dirty="0"/>
          </a:p>
          <a:p>
            <a:pPr lvl="1"/>
            <a:r>
              <a:rPr lang="ko-KR" altLang="en-US" dirty="0">
                <a:latin typeface="Arial"/>
                <a:ea typeface="맑은 고딕"/>
                <a:cs typeface="Arial"/>
              </a:rPr>
              <a:t>어휘 항목에 대한 한 부류</a:t>
            </a:r>
            <a:endParaRPr lang="ko-KR" dirty="0">
              <a:latin typeface="Arial"/>
              <a:ea typeface="맑은 고딕"/>
              <a:cs typeface="Arial"/>
            </a:endParaRPr>
          </a:p>
          <a:p>
            <a:pPr lvl="1"/>
            <a:r>
              <a:rPr lang="ko-KR" altLang="en-US" dirty="0">
                <a:latin typeface="Arial"/>
                <a:ea typeface="맑은 고딕"/>
                <a:cs typeface="Arial"/>
              </a:rPr>
              <a:t>C 언어는 6개의 토큰이 있음</a:t>
            </a:r>
          </a:p>
          <a:p>
            <a:pPr lvl="2"/>
            <a:r>
              <a:rPr lang="ko-KR" altLang="en-US" dirty="0" err="1">
                <a:latin typeface="Arial"/>
                <a:ea typeface="맑은 고딕"/>
                <a:cs typeface="Arial"/>
              </a:rPr>
              <a:t>Identifier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,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Keyword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,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Constant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,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String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literal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,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Operator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, </a:t>
            </a:r>
            <a:r>
              <a:rPr lang="ko-KR" altLang="en-US" dirty="0" err="1">
                <a:latin typeface="Arial"/>
                <a:ea typeface="맑은 고딕"/>
                <a:cs typeface="Arial"/>
              </a:rPr>
              <a:t>Separator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 </a:t>
            </a:r>
          </a:p>
          <a:p>
            <a:endParaRPr lang="ko-KR" altLang="en-US" dirty="0">
              <a:ea typeface="맑은 고딕"/>
              <a:cs typeface="Arial"/>
            </a:endParaRPr>
          </a:p>
          <a:p>
            <a:endParaRPr lang="ko-KR" altLang="en-US" dirty="0">
              <a:ea typeface="맑은 고딕"/>
              <a:cs typeface="Arial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659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C5B9-3BE2-416A-A99E-3B837D0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Syntax</a:t>
            </a:r>
            <a:r>
              <a:rPr lang="ko-KR" altLang="en-US" dirty="0">
                <a:ea typeface="맑은 고딕"/>
              </a:rPr>
              <a:t> 정의의 문제점 (해결 과제)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38182-7548-DC5D-D641-B554F9EC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52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void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main</a:t>
            </a:r>
            <a:r>
              <a:rPr lang="ko-KR" altLang="en-US" dirty="0">
                <a:ea typeface="맑은 고딕"/>
              </a:rPr>
              <a:t>()</a:t>
            </a:r>
            <a:endParaRPr lang="ko-KR"/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{</a:t>
            </a:r>
          </a:p>
          <a:p>
            <a:pPr marL="457200" lvl="1" indent="0">
              <a:buNone/>
            </a:pPr>
            <a:r>
              <a:rPr lang="ko-KR" altLang="en-US" err="1">
                <a:ea typeface="맑은 고딕"/>
              </a:rPr>
              <a:t>int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</a:t>
            </a:r>
            <a:r>
              <a:rPr lang="ko-KR" altLang="en-US" dirty="0">
                <a:ea typeface="맑은 고딕"/>
              </a:rPr>
              <a:t> = 0;</a:t>
            </a:r>
          </a:p>
          <a:p>
            <a:pPr marL="457200" lvl="1" indent="0">
              <a:buNone/>
            </a:pPr>
            <a:r>
              <a:rPr lang="ko-KR" altLang="en-US" err="1">
                <a:ea typeface="맑은 고딕"/>
              </a:rPr>
              <a:t>double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pi</a:t>
            </a:r>
            <a:r>
              <a:rPr lang="ko-KR" altLang="en-US" dirty="0">
                <a:ea typeface="맑은 고딕"/>
              </a:rPr>
              <a:t> = 3.14;</a:t>
            </a:r>
          </a:p>
          <a:p>
            <a:pPr marL="457200" lvl="1" indent="0">
              <a:buNone/>
            </a:pPr>
            <a:r>
              <a:rPr lang="ko-KR" altLang="en-US" dirty="0" err="1">
                <a:ea typeface="맑은 고딕"/>
              </a:rPr>
              <a:t>printf</a:t>
            </a:r>
            <a:r>
              <a:rPr lang="ko-KR" altLang="en-US" dirty="0">
                <a:ea typeface="맑은 고딕"/>
              </a:rPr>
              <a:t>("</a:t>
            </a:r>
            <a:r>
              <a:rPr lang="ko-KR" altLang="en-US" dirty="0" err="1">
                <a:ea typeface="맑은 고딕"/>
              </a:rPr>
              <a:t>Hello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world</a:t>
            </a:r>
            <a:r>
              <a:rPr lang="ko-KR" altLang="en-US" dirty="0">
                <a:ea typeface="맑은 고딕"/>
              </a:rPr>
              <a:t>\</a:t>
            </a:r>
            <a:r>
              <a:rPr lang="ko-KR" altLang="en-US" dirty="0" err="1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");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}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8F8AF3F-761E-FBBA-E88F-E46EB1B717BC}"/>
              </a:ext>
            </a:extLst>
          </p:cNvPr>
          <p:cNvSpPr txBox="1">
            <a:spLocks/>
          </p:cNvSpPr>
          <p:nvPr/>
        </p:nvSpPr>
        <p:spPr>
          <a:xfrm>
            <a:off x="6209581" y="1834251"/>
            <a:ext cx="47752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>
              <a:ea typeface="맑은 고딕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ea typeface="맑은 고딕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>
              <a:ea typeface="맑은 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7F7B33-24EA-240A-5225-CBC1583BADA3}"/>
              </a:ext>
            </a:extLst>
          </p:cNvPr>
          <p:cNvGrpSpPr/>
          <p:nvPr/>
        </p:nvGrpSpPr>
        <p:grpSpPr>
          <a:xfrm>
            <a:off x="6276975" y="1978660"/>
            <a:ext cx="2695257" cy="3141027"/>
            <a:chOff x="6276975" y="1978660"/>
            <a:chExt cx="2695257" cy="314102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2B4E2F4-B6E1-1041-8188-10BCF0F9C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7927" y="1978660"/>
              <a:ext cx="2694305" cy="523240"/>
            </a:xfrm>
            <a:prstGeom prst="rect">
              <a:avLst/>
            </a:prstGeom>
          </p:spPr>
        </p:pic>
        <p:pic>
          <p:nvPicPr>
            <p:cNvPr id="7" name="그림 6" descr="텍스트, 영수증, 폰트, 화이트이(가) 표시된 사진&#10;&#10;자동 생성된 설명">
              <a:extLst>
                <a:ext uri="{FF2B5EF4-FFF2-40B4-BE49-F238E27FC236}">
                  <a16:creationId xmlns:a16="http://schemas.microsoft.com/office/drawing/2014/main" id="{0E9C2579-EF84-7E5D-0FF1-4E849DE42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9833" y="2605722"/>
              <a:ext cx="2395855" cy="1057275"/>
            </a:xfrm>
            <a:prstGeom prst="rect">
              <a:avLst/>
            </a:prstGeom>
          </p:spPr>
        </p:pic>
        <p:pic>
          <p:nvPicPr>
            <p:cNvPr id="8" name="그림 7" descr="텍스트, 영수증, 폰트, 화이트이(가) 표시된 사진&#10;&#10;자동 생성된 설명">
              <a:extLst>
                <a:ext uri="{FF2B5EF4-FFF2-40B4-BE49-F238E27FC236}">
                  <a16:creationId xmlns:a16="http://schemas.microsoft.com/office/drawing/2014/main" id="{F5868562-23E7-6D21-F72A-CEABE88D2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6975" y="3760152"/>
              <a:ext cx="2543810" cy="1359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094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8C5B9-3BE2-416A-A99E-3B837D090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Syntax</a:t>
            </a:r>
            <a:r>
              <a:rPr lang="ko-KR" altLang="en-US" dirty="0">
                <a:ea typeface="맑은 고딕"/>
              </a:rPr>
              <a:t> 정의의 문제점 (해결 과제)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38182-7548-DC5D-D641-B554F9EC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840720" cy="5109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프로그래밍 언어 정의 방법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언어 인식기</a:t>
            </a:r>
            <a:endParaRPr lang="ko-KR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언어 </a:t>
            </a:r>
            <a:r>
              <a:rPr lang="ko-KR" altLang="en-US" dirty="0" err="1">
                <a:ea typeface="맑은 고딕"/>
              </a:rPr>
              <a:t>생성기</a:t>
            </a:r>
            <a:endParaRPr lang="ko-KR" dirty="0" err="1">
              <a:ea typeface="맑은 고딕"/>
            </a:endParaRPr>
          </a:p>
          <a:p>
            <a:r>
              <a:rPr lang="ko-KR" altLang="en-US" dirty="0">
                <a:ea typeface="맑은 고딕"/>
                <a:cs typeface="Arial"/>
              </a:rPr>
              <a:t>언어 인식기</a:t>
            </a:r>
          </a:p>
          <a:p>
            <a:pPr lvl="1"/>
            <a:r>
              <a:rPr lang="ko-KR" altLang="en-US" dirty="0">
                <a:ea typeface="맑은 고딕"/>
                <a:cs typeface="Arial"/>
              </a:rPr>
              <a:t>정의된 문법으로부터 언어 </a:t>
            </a:r>
            <a:r>
              <a:rPr lang="ko-KR" altLang="en-US" dirty="0" err="1">
                <a:ea typeface="맑은 고딕"/>
                <a:cs typeface="Arial"/>
              </a:rPr>
              <a:t>L을</a:t>
            </a:r>
            <a:r>
              <a:rPr lang="ko-KR" altLang="en-US" dirty="0">
                <a:ea typeface="맑은 고딕"/>
                <a:cs typeface="Arial"/>
              </a:rPr>
              <a:t> 정의하고 주어진 문자열이 </a:t>
            </a:r>
            <a:r>
              <a:rPr lang="ko-KR" altLang="en-US" dirty="0" err="1">
                <a:ea typeface="맑은 고딕"/>
                <a:cs typeface="Arial"/>
              </a:rPr>
              <a:t>L에</a:t>
            </a:r>
            <a:r>
              <a:rPr lang="ko-KR" altLang="en-US" dirty="0">
                <a:ea typeface="맑은 고딕"/>
                <a:cs typeface="Arial"/>
              </a:rPr>
              <a:t> 포함되는지 판단</a:t>
            </a:r>
          </a:p>
          <a:p>
            <a:pPr lvl="2"/>
            <a:r>
              <a:rPr lang="ko-KR" altLang="en-US" dirty="0">
                <a:ea typeface="맑은 고딕"/>
              </a:rPr>
              <a:t>컴파일러의 어휘 분석기(</a:t>
            </a:r>
            <a:r>
              <a:rPr lang="ko-KR" altLang="en-US" dirty="0" err="1">
                <a:ea typeface="맑은 고딕"/>
              </a:rPr>
              <a:t>Lexical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Analyzer</a:t>
            </a:r>
            <a:r>
              <a:rPr lang="ko-KR" altLang="en-US" dirty="0">
                <a:ea typeface="맑은 고딕"/>
              </a:rPr>
              <a:t>)와 구문 분석기(</a:t>
            </a:r>
            <a:r>
              <a:rPr lang="ko-KR" altLang="en-US" dirty="0" err="1">
                <a:ea typeface="맑은 고딕"/>
              </a:rPr>
              <a:t>parser</a:t>
            </a:r>
            <a:r>
              <a:rPr lang="ko-KR" altLang="en-US" dirty="0">
                <a:ea typeface="맑은 고딕"/>
              </a:rPr>
              <a:t>)에서 사용</a:t>
            </a:r>
            <a:endParaRPr lang="ko-KR" dirty="0">
              <a:ea typeface="맑은 고딕"/>
            </a:endParaRPr>
          </a:p>
          <a:p>
            <a:r>
              <a:rPr lang="ko-KR" altLang="en-US" dirty="0">
                <a:ea typeface="맑은 고딕"/>
                <a:cs typeface="Arial"/>
              </a:rPr>
              <a:t>언어 </a:t>
            </a:r>
            <a:r>
              <a:rPr lang="ko-KR" altLang="en-US" dirty="0" err="1">
                <a:ea typeface="맑은 고딕"/>
                <a:cs typeface="Arial"/>
              </a:rPr>
              <a:t>생성기</a:t>
            </a:r>
          </a:p>
          <a:p>
            <a:pPr lvl="1"/>
            <a:r>
              <a:rPr lang="ko-KR" altLang="en-US" dirty="0">
                <a:ea typeface="맑은 고딕"/>
                <a:cs typeface="Arial"/>
              </a:rPr>
              <a:t>정의된 문법으로부터 언어 </a:t>
            </a:r>
            <a:r>
              <a:rPr lang="ko-KR" altLang="en-US" dirty="0" err="1">
                <a:ea typeface="맑은 고딕"/>
                <a:cs typeface="Arial"/>
              </a:rPr>
              <a:t>L을</a:t>
            </a:r>
            <a:r>
              <a:rPr lang="ko-KR" altLang="en-US" dirty="0">
                <a:ea typeface="맑은 고딕"/>
                <a:cs typeface="Arial"/>
              </a:rPr>
              <a:t> 생성하는 장치 </a:t>
            </a:r>
          </a:p>
          <a:p>
            <a:endParaRPr lang="ko-KR" altLang="en-US" dirty="0">
              <a:ea typeface="맑은 고딕"/>
              <a:cs typeface="Arial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A91B39-8346-6B54-3799-4DB928E01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19" y="5188789"/>
            <a:ext cx="1510665" cy="416560"/>
          </a:xfrm>
          <a:prstGeom prst="rect">
            <a:avLst/>
          </a:prstGeom>
        </p:spPr>
      </p:pic>
      <p:pic>
        <p:nvPicPr>
          <p:cNvPr id="5" name="그림 4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39CB0A72-2A9F-6E2C-9949-3B67CA3D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5184687"/>
            <a:ext cx="5943600" cy="12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5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프로그래밍 언어론 3주차 [구문론과 의미론]</vt:lpstr>
      <vt:lpstr>언어 기술(Description)의 문제점</vt:lpstr>
      <vt:lpstr>Syntax와 Semantics</vt:lpstr>
      <vt:lpstr>언어 기술(Description)의 문제점</vt:lpstr>
      <vt:lpstr>Syntax 정의의 문제점 (해결 과제)</vt:lpstr>
      <vt:lpstr>Syntax 정의의 문제점 (해결 과제)</vt:lpstr>
      <vt:lpstr>Syntax 정의의 문제점 (해결 과제)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1060</cp:revision>
  <dcterms:created xsi:type="dcterms:W3CDTF">2020-03-12T00:34:35Z</dcterms:created>
  <dcterms:modified xsi:type="dcterms:W3CDTF">2023-09-13T12:26:23Z</dcterms:modified>
</cp:coreProperties>
</file>