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61" r:id="rId3"/>
  </p:sldMasterIdLst>
  <p:notesMasterIdLst>
    <p:notesMasterId r:id="rId14"/>
  </p:notesMasterIdLst>
  <p:sldIdLst>
    <p:sldId id="256" r:id="rId4"/>
    <p:sldId id="283" r:id="rId5"/>
    <p:sldId id="285" r:id="rId6"/>
    <p:sldId id="287" r:id="rId7"/>
    <p:sldId id="288" r:id="rId8"/>
    <p:sldId id="289" r:id="rId9"/>
    <p:sldId id="290" r:id="rId10"/>
    <p:sldId id="292" r:id="rId11"/>
    <p:sldId id="294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BFC1B12-FD2E-891C-12FB-21FA693941FD}" v="148" dt="2023-10-09T06:05:23.560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A51932C-B20A-5D30-8747-0BCD19DC62A1}" v="9" dt="2023-10-11T09:54:46.279"/>
    <p1510:client id="{6EF0F287-BEA8-C243-9331-B56C17DDBFED}" v="445" dt="2023-10-02T17:20:15.006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207370085" sldId="214748367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7E5BCF-3FD2-47A9-A6B8-87855A6B29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4E0DB-1FFB-45E0-8B0D-55588EE563B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0BE00B-D0C8-495A-8A55-D4DF1A6431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D54907-F48C-4294-8058-1C9DA499F5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624616-B1DC-45D5-B5D8-5BD6495F92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FFF54B-E262-47D8-96A4-7D5C074DE1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F363CA-168B-47C0-8E65-A906817F92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2F7A88-9182-4909-B148-9E738D51C1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E786AE-55B2-4DC7-BBA0-D450D4A929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EF861F-0F01-4097-AAE0-7F15B0DB0B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864F87-B37C-42E3-87D0-659C4F4FF39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02F215-88AC-417B-AEB5-DCAEE22BD14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2" r:id="rId4"/>
    <p:sldLayoutId id="2147483678" r:id="rId5"/>
    <p:sldLayoutId id="2147483654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815AC-71CD-4673-ADE2-D50CDB0AAECD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1" r:id="rId3"/>
    <p:sldLayoutId id="2147483664" r:id="rId4"/>
    <p:sldLayoutId id="2147483653" r:id="rId5"/>
    <p:sldLayoutId id="2147483665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6주차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변수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ko-KR" altLang="en-US" dirty="0">
                <a:ea typeface="맑은 고딕"/>
              </a:rPr>
              <a:t>타입</a:t>
            </a:r>
          </a:p>
          <a:p>
            <a:pPr lvl="2"/>
            <a:r>
              <a:rPr lang="ko-KR" altLang="en-US" dirty="0">
                <a:ea typeface="맑은 고딕"/>
              </a:rPr>
              <a:t>변수가 저장할 수 있는 값들의 범위와 연산들의 집합을 결정</a:t>
            </a:r>
          </a:p>
          <a:p>
            <a:pPr lvl="3"/>
            <a:r>
              <a:rPr lang="ko-KR" altLang="en-US" dirty="0" err="1">
                <a:ea typeface="맑은 고딕"/>
              </a:rPr>
              <a:t>Java의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타입입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 dirty="0">
                <a:ea typeface="맑은 고딕"/>
              </a:rPr>
              <a:t>-2147483648 ~ 2147483647</a:t>
            </a:r>
          </a:p>
          <a:p>
            <a:pPr lvl="4"/>
            <a:r>
              <a:rPr lang="ko-KR" altLang="en-US" dirty="0">
                <a:ea typeface="맑은 고딕"/>
              </a:rPr>
              <a:t>덧셈, 뺄셈, 곱셈, 나눗셈, </a:t>
            </a:r>
            <a:r>
              <a:rPr lang="ko-KR" altLang="en-US" err="1">
                <a:ea typeface="맑은 고딕"/>
              </a:rPr>
              <a:t>모듈러</a:t>
            </a:r>
            <a:r>
              <a:rPr lang="ko-KR" altLang="en-US" dirty="0">
                <a:ea typeface="맑은 고딕"/>
              </a:rPr>
              <a:t> 등이 산술연산이 가능</a:t>
            </a:r>
          </a:p>
          <a:p>
            <a:pPr lvl="1"/>
            <a:r>
              <a:rPr lang="ko-KR" altLang="en-US" dirty="0">
                <a:ea typeface="맑은 고딕"/>
              </a:rPr>
              <a:t>값</a:t>
            </a:r>
          </a:p>
          <a:p>
            <a:pPr lvl="2"/>
            <a:r>
              <a:rPr lang="ko-KR" altLang="en-US" dirty="0">
                <a:ea typeface="맑은 고딕"/>
              </a:rPr>
              <a:t>값은 그 변수에 연관된 메모리 셀이나 셀들의 내용 -&gt; 추상적인 메모리 셀</a:t>
            </a:r>
          </a:p>
          <a:p>
            <a:pPr lvl="2"/>
            <a:r>
              <a:rPr lang="ko-KR" altLang="en-US" dirty="0" err="1">
                <a:ea typeface="맑은 고딕"/>
              </a:rPr>
              <a:t>R-value라고</a:t>
            </a:r>
            <a:r>
              <a:rPr lang="ko-KR" altLang="en-US" dirty="0">
                <a:ea typeface="맑은 고딕"/>
              </a:rPr>
              <a:t> 불림: 변수가 배정문의 우측에 위치</a:t>
            </a:r>
          </a:p>
          <a:p>
            <a:pPr lvl="2"/>
            <a:r>
              <a:rPr lang="ko-KR" altLang="en-US" dirty="0" err="1">
                <a:ea typeface="맑은 고딕"/>
              </a:rPr>
              <a:t>L-value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R-value</a:t>
            </a:r>
            <a:endParaRPr lang="ko-KR" altLang="en-US" dirty="0">
              <a:ea typeface="맑은 고딕"/>
            </a:endParaRPr>
          </a:p>
          <a:p>
            <a:pPr marL="1371600" lvl="3" indent="0">
              <a:buNone/>
            </a:pPr>
            <a:r>
              <a:rPr lang="ko-KR" altLang="en-US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= 5;</a:t>
            </a:r>
          </a:p>
          <a:p>
            <a:pPr marL="1371600" lvl="3" indent="0">
              <a:buNone/>
            </a:pP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= 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+ 1;</a:t>
            </a:r>
          </a:p>
          <a:p>
            <a:pPr lvl="1"/>
            <a:r>
              <a:rPr lang="ko-KR" dirty="0">
                <a:ea typeface="+mn-lt"/>
                <a:cs typeface="+mn-lt"/>
              </a:rPr>
              <a:t>영역</a:t>
            </a:r>
          </a:p>
          <a:p>
            <a:pPr lvl="2"/>
            <a:r>
              <a:rPr lang="ko-KR" altLang="en-US" dirty="0">
                <a:ea typeface="+mn-lt"/>
                <a:cs typeface="+mn-lt"/>
              </a:rPr>
              <a:t>변수가 사용될(접근될) 수 있는 범위</a:t>
            </a:r>
            <a:endParaRPr lang="ko-KR" dirty="0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존속 기간</a:t>
            </a:r>
          </a:p>
          <a:p>
            <a:pPr lvl="2"/>
            <a:r>
              <a:rPr lang="ko-KR" altLang="en-US" dirty="0">
                <a:ea typeface="맑은 고딕"/>
              </a:rPr>
              <a:t>변수가 할당되어서 삭제될 때까지의 시간</a:t>
            </a:r>
          </a:p>
          <a:p>
            <a:pPr marL="1371600" lvl="3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311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"5장 이름, 바인딩, </a:t>
            </a:r>
            <a:r>
              <a:rPr lang="ko-KR" altLang="en-US" err="1">
                <a:ea typeface="맑은 고딕"/>
              </a:rPr>
              <a:t>영역"은</a:t>
            </a:r>
            <a:r>
              <a:rPr lang="ko-KR" altLang="en-US">
                <a:ea typeface="맑은 고딕"/>
              </a:rPr>
              <a:t> 변수에 대한 기본적 의미 소개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변수의 속성 (타입, 주소, 값)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바인딩(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)과 바인딩 시간(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 Time)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)와 존속 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초기화 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서론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명령형 언어</a:t>
            </a:r>
          </a:p>
          <a:p>
            <a:pPr lvl="1"/>
            <a:r>
              <a:rPr lang="ko-KR" altLang="en-US" dirty="0">
                <a:ea typeface="맑은 고딕"/>
              </a:rPr>
              <a:t>폰 </a:t>
            </a:r>
            <a:r>
              <a:rPr lang="ko-KR" altLang="en-US" dirty="0" err="1">
                <a:ea typeface="맑은 고딕"/>
              </a:rPr>
              <a:t>노이만</a:t>
            </a:r>
            <a:r>
              <a:rPr lang="ko-KR" altLang="en-US" dirty="0">
                <a:ea typeface="맑은 고딕"/>
              </a:rPr>
              <a:t> 컴퓨터에 대한 추상화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데이터의 저장과 저장된 데이터 가공을 위한 연산으로 구성</a:t>
            </a:r>
          </a:p>
          <a:p>
            <a:pPr lvl="1"/>
            <a:r>
              <a:rPr lang="ko-KR" altLang="en-US" dirty="0">
                <a:ea typeface="맑은 고딕"/>
              </a:rPr>
              <a:t>메모리 셀에 대한 언어적 추상화 -&gt; 변수, 배열 등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8FD6C24A-DA51-9105-44FD-794430D5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154058"/>
            <a:ext cx="5800606" cy="38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서론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순수 함수형 언어에서의 변수</a:t>
            </a:r>
          </a:p>
          <a:p>
            <a:pPr lvl="1"/>
            <a:r>
              <a:rPr lang="ko-KR" altLang="en-US" dirty="0">
                <a:ea typeface="맑은 고딕"/>
              </a:rPr>
              <a:t>값이 한번 변수에 배정되면 값의 변경을 허용하지 않음</a:t>
            </a:r>
          </a:p>
          <a:p>
            <a:pPr lvl="1"/>
            <a:r>
              <a:rPr lang="ko-KR" altLang="en-US" dirty="0">
                <a:ea typeface="맑은 고딕"/>
              </a:rPr>
              <a:t>하지만 많은 함수형 언어에서는 명령형 언어처럼 값의 변경을 허용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10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C26D2-3CA0-8B4A-9B73-0EAFAB12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 (식별자)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8FCF8-042F-7664-C9DB-C6768ED5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이름(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)은 변수의 속성 중 하나 =&gt; </a:t>
            </a:r>
            <a:r>
              <a:rPr lang="ko-KR" altLang="en-US" dirty="0" err="1">
                <a:ea typeface="맑은 고딕"/>
              </a:rPr>
              <a:t>변수명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Variable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이름은 부프로그램(</a:t>
            </a:r>
            <a:r>
              <a:rPr lang="ko-KR" altLang="en-US" dirty="0" err="1">
                <a:ea typeface="맑은 고딕"/>
              </a:rPr>
              <a:t>Subprograms</a:t>
            </a:r>
            <a:r>
              <a:rPr lang="ko-KR" altLang="en-US" dirty="0">
                <a:ea typeface="맑은 고딕"/>
              </a:rPr>
              <a:t>), 형식 인자(</a:t>
            </a:r>
            <a:r>
              <a:rPr lang="ko-KR" altLang="en-US" dirty="0" err="1">
                <a:ea typeface="맑은 고딕"/>
              </a:rPr>
              <a:t>formal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parameters</a:t>
            </a:r>
            <a:r>
              <a:rPr lang="ko-KR" altLang="en-US" dirty="0">
                <a:ea typeface="맑은 고딕"/>
              </a:rPr>
              <a:t>), 그리고 다른 프로그램 구성 </a:t>
            </a:r>
            <a:r>
              <a:rPr lang="ko-KR" altLang="en-US" dirty="0" err="1">
                <a:ea typeface="맑은 고딕"/>
              </a:rPr>
              <a:t>요소와도</a:t>
            </a:r>
            <a:r>
              <a:rPr lang="ko-KR" altLang="en-US" dirty="0">
                <a:ea typeface="맑은 고딕"/>
              </a:rPr>
              <a:t> 관련이 있음</a:t>
            </a:r>
          </a:p>
          <a:p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)은 식별자(</a:t>
            </a:r>
            <a:r>
              <a:rPr lang="ko-KR" altLang="en-US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)라는 용어로 교체 가능</a:t>
            </a:r>
          </a:p>
          <a:p>
            <a:r>
              <a:rPr lang="ko-KR" altLang="en-US" dirty="0">
                <a:ea typeface="맑은 고딕"/>
              </a:rPr>
              <a:t>설계 주요 이슈</a:t>
            </a:r>
          </a:p>
          <a:p>
            <a:pPr lvl="1"/>
            <a:r>
              <a:rPr lang="ko-KR" altLang="en-US" dirty="0">
                <a:ea typeface="맑은 고딕"/>
              </a:rPr>
              <a:t>이름은 </a:t>
            </a:r>
            <a:r>
              <a:rPr lang="ko-KR" altLang="en-US" dirty="0" err="1">
                <a:ea typeface="맑은 고딕"/>
              </a:rPr>
              <a:t>Case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sensitive</a:t>
            </a:r>
            <a:r>
              <a:rPr lang="ko-KR" altLang="en-US" dirty="0">
                <a:ea typeface="맑은 고딕"/>
              </a:rPr>
              <a:t> 한가?</a:t>
            </a:r>
          </a:p>
          <a:p>
            <a:pPr lvl="1"/>
            <a:r>
              <a:rPr lang="ko-KR" altLang="en-US" dirty="0">
                <a:ea typeface="맑은 고딕"/>
              </a:rPr>
              <a:t>언어의 특별한 용어(</a:t>
            </a:r>
            <a:r>
              <a:rPr lang="ko-KR" altLang="en-US" dirty="0" err="1">
                <a:ea typeface="맑은 고딕"/>
              </a:rPr>
              <a:t>Special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words</a:t>
            </a:r>
            <a:r>
              <a:rPr lang="ko-KR" altLang="en-US" dirty="0">
                <a:ea typeface="맑은 고딕"/>
              </a:rPr>
              <a:t>)는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)인가 키워드(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)인가?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82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D8EA-0DB0-8276-BEDC-36E327D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 (식별자)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EB80-AE35-4287-769F-DCDDE8D8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18"/>
            <a:ext cx="10515600" cy="49646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이름</a:t>
            </a:r>
          </a:p>
          <a:p>
            <a:pPr lvl="1"/>
            <a:r>
              <a:rPr lang="ko-KR" altLang="en-US" dirty="0">
                <a:ea typeface="맑은 고딕"/>
              </a:rPr>
              <a:t>프로그램에서 개체를 식별하기 위해 사용되는 문자열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언어마다 식별에 참여하는 길이는 다름</a:t>
            </a:r>
          </a:p>
          <a:p>
            <a:pPr lvl="2"/>
            <a:r>
              <a:rPr lang="ko-KR" altLang="en-US" dirty="0" err="1">
                <a:ea typeface="맑은 고딕"/>
              </a:rPr>
              <a:t>Fortran</a:t>
            </a:r>
            <a:r>
              <a:rPr lang="ko-KR" altLang="en-US" dirty="0">
                <a:ea typeface="맑은 고딕"/>
              </a:rPr>
              <a:t> 95+: 31자</a:t>
            </a:r>
          </a:p>
          <a:p>
            <a:pPr lvl="2"/>
            <a:r>
              <a:rPr lang="ko-KR" altLang="en-US" dirty="0">
                <a:ea typeface="맑은 고딕"/>
              </a:rPr>
              <a:t>C99: </a:t>
            </a:r>
            <a:r>
              <a:rPr lang="ko-KR" altLang="en-US" dirty="0" err="1">
                <a:ea typeface="맑은 고딕"/>
              </a:rPr>
              <a:t>linker가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external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name의</a:t>
            </a:r>
            <a:r>
              <a:rPr lang="ko-KR" altLang="en-US" dirty="0">
                <a:ea typeface="맑은 고딕"/>
              </a:rPr>
              <a:t> 31자까지만 활용</a:t>
            </a:r>
          </a:p>
          <a:p>
            <a:pPr lvl="2"/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C#,  </a:t>
            </a:r>
            <a:r>
              <a:rPr lang="ko-KR" altLang="en-US" dirty="0" err="1">
                <a:ea typeface="맑은 고딕"/>
              </a:rPr>
              <a:t>Ada</a:t>
            </a:r>
            <a:r>
              <a:rPr lang="ko-KR" altLang="en-US" dirty="0">
                <a:ea typeface="맑은 고딕"/>
              </a:rPr>
              <a:t>: 이름의 길이에 제한이 </a:t>
            </a:r>
            <a:r>
              <a:rPr lang="ko-KR" altLang="en-US" dirty="0" err="1">
                <a:ea typeface="맑은 고딕"/>
              </a:rPr>
              <a:t>없음음</a:t>
            </a:r>
          </a:p>
          <a:p>
            <a:pPr lvl="2"/>
            <a:r>
              <a:rPr lang="ko-KR" altLang="en-US" dirty="0">
                <a:ea typeface="맑은 고딕"/>
              </a:rPr>
              <a:t>C++: 구현자에 따라서 다름</a:t>
            </a:r>
          </a:p>
          <a:p>
            <a:r>
              <a:rPr lang="ko-KR" altLang="en-US" dirty="0">
                <a:ea typeface="맑은 고딕"/>
              </a:rPr>
              <a:t>일반적인 프로그래밍 언어에서의 이름 작성 규칙</a:t>
            </a:r>
          </a:p>
          <a:p>
            <a:pPr lvl="1"/>
            <a:r>
              <a:rPr lang="ko-KR" altLang="en-US" dirty="0">
                <a:ea typeface="맑은 고딕"/>
              </a:rPr>
              <a:t>_, 영문자, 숫자로 구성</a:t>
            </a:r>
          </a:p>
          <a:p>
            <a:pPr lvl="2"/>
            <a:r>
              <a:rPr lang="ko-KR" altLang="en-US" dirty="0" err="1">
                <a:ea typeface="맑은 고딕"/>
              </a:rPr>
              <a:t>첫글자는</a:t>
            </a:r>
            <a:r>
              <a:rPr lang="ko-KR" altLang="en-US" dirty="0">
                <a:ea typeface="맑은 고딕"/>
              </a:rPr>
              <a:t> _나 영문자로 시작하고 그 다음 문자부터 _, 영문자, 숫자로 구성</a:t>
            </a:r>
          </a:p>
          <a:p>
            <a:pPr lvl="2"/>
            <a:r>
              <a:rPr lang="ko-KR" altLang="en-US" dirty="0">
                <a:ea typeface="맑은 고딕"/>
              </a:rPr>
              <a:t>다른 예: PHP, </a:t>
            </a:r>
            <a:r>
              <a:rPr lang="ko-KR" altLang="en-US" err="1">
                <a:ea typeface="맑은 고딕"/>
              </a:rPr>
              <a:t>Ruby</a:t>
            </a:r>
            <a:r>
              <a:rPr lang="ko-KR" altLang="en-US" dirty="0">
                <a:ea typeface="맑은 고딕"/>
              </a:rPr>
              <a:t> 등</a:t>
            </a:r>
          </a:p>
          <a:p>
            <a:pPr lvl="1"/>
            <a:r>
              <a:rPr lang="ko-KR" altLang="en-US" dirty="0">
                <a:ea typeface="맑은 고딕"/>
              </a:rPr>
              <a:t>일반적으로 대소문자를 구분 (</a:t>
            </a:r>
            <a:r>
              <a:rPr lang="ko-KR" altLang="en-US" dirty="0" err="1">
                <a:ea typeface="맑은 고딕"/>
              </a:rPr>
              <a:t>Case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Sensitive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다양한 표기법</a:t>
            </a:r>
          </a:p>
          <a:p>
            <a:pPr lvl="2"/>
            <a:r>
              <a:rPr lang="ko-KR" altLang="en-US" dirty="0" err="1">
                <a:ea typeface="맑은 고딕"/>
              </a:rPr>
              <a:t>Camel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Pascal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Snake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 등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20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B1E-A53D-2C88-44CF-FFED52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이름(식별자), </a:t>
            </a:r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,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D287-7896-2D53-FD84-90BF7262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51"/>
            <a:ext cx="10515600" cy="4944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 (</a:t>
            </a:r>
            <a:r>
              <a:rPr lang="ko-KR" altLang="en-US" dirty="0" err="1">
                <a:ea typeface="맑은 고딕"/>
              </a:rPr>
              <a:t>Special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언어에서 수행할 행동들을 명칭화 한 것</a:t>
            </a:r>
          </a:p>
          <a:p>
            <a:pPr lvl="2"/>
            <a:r>
              <a:rPr lang="ko-KR" altLang="en-US" dirty="0">
                <a:ea typeface="맑은 고딕"/>
              </a:rPr>
              <a:t>예)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else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while</a:t>
            </a:r>
            <a:r>
              <a:rPr lang="ko-KR" altLang="en-US" dirty="0">
                <a:ea typeface="맑은 고딕"/>
              </a:rPr>
              <a:t> 등</a:t>
            </a:r>
          </a:p>
          <a:p>
            <a:r>
              <a:rPr lang="ko-KR" altLang="en-US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언어에서 특별한 의미로 해석하도록 선정이 되어있으며, 식별자(</a:t>
            </a:r>
            <a:r>
              <a:rPr lang="ko-KR" altLang="en-US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)로 사용될 수 없는 단어</a:t>
            </a:r>
          </a:p>
          <a:p>
            <a:pPr lvl="1"/>
            <a:r>
              <a:rPr lang="ko-KR" altLang="en-US" dirty="0">
                <a:ea typeface="맑은 고딕"/>
              </a:rPr>
              <a:t>대부분의 언어에서 </a:t>
            </a:r>
            <a:r>
              <a:rPr lang="ko-KR" altLang="en-US" dirty="0" err="1">
                <a:ea typeface="맑은 고딕"/>
              </a:rPr>
              <a:t>특수어는</a:t>
            </a:r>
            <a:r>
              <a:rPr lang="ko-KR" altLang="en-US" dirty="0">
                <a:ea typeface="맑은 고딕"/>
              </a:rPr>
              <a:t> 예약어로 분류</a:t>
            </a:r>
          </a:p>
          <a:p>
            <a:r>
              <a:rPr lang="ko-KR" altLang="en-US" dirty="0">
                <a:ea typeface="맑은 고딕"/>
              </a:rPr>
              <a:t>키워드 (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어떤 문맥에서만 특별하게 사용되는 단어</a:t>
            </a:r>
          </a:p>
          <a:p>
            <a:pPr lvl="1"/>
            <a:r>
              <a:rPr lang="ko-KR" altLang="en-US" dirty="0" err="1">
                <a:ea typeface="맑은 고딕"/>
              </a:rPr>
              <a:t>Fortran에서</a:t>
            </a:r>
            <a:r>
              <a:rPr lang="ko-KR" altLang="en-US" dirty="0">
                <a:ea typeface="맑은 고딕"/>
              </a:rPr>
              <a:t> 키워드는 예약어가 아님 (가독성이 떨어짐)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APPLE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= 4</a:t>
            </a:r>
          </a:p>
          <a:p>
            <a:pPr marL="914400" lvl="2" indent="0">
              <a:buNone/>
            </a:pPr>
            <a:endParaRPr lang="ko-KR" altLang="en-US" dirty="0">
              <a:ea typeface="맑은 고딕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FLOAT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FLOAT INTEGER</a:t>
            </a:r>
          </a:p>
        </p:txBody>
      </p:sp>
    </p:spTree>
    <p:extLst>
      <p:ext uri="{BB962C8B-B14F-4D97-AF65-F5344CB8AC3E}">
        <p14:creationId xmlns:p14="http://schemas.microsoft.com/office/powerpoint/2010/main" val="357583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B1E-A53D-2C88-44CF-FFED52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이름(식별자), </a:t>
            </a:r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,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D287-7896-2D53-FD84-90BF7262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51"/>
            <a:ext cx="10515600" cy="4944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대부분의 프로그래밍 언어는 키워드와 예약어가 동일</a:t>
            </a:r>
          </a:p>
          <a:p>
            <a:pPr lvl="1"/>
            <a:r>
              <a:rPr lang="ko-KR" altLang="en-US" dirty="0">
                <a:ea typeface="맑은 고딕"/>
              </a:rPr>
              <a:t>하지만 일부 키워드와 예약어가 일치하지 않을 경우도 있음</a:t>
            </a:r>
          </a:p>
          <a:p>
            <a:pPr lvl="2"/>
            <a:r>
              <a:rPr lang="ko-KR" altLang="en-US" dirty="0" err="1">
                <a:ea typeface="맑은 고딕"/>
              </a:rPr>
              <a:t>Kotlin의</a:t>
            </a:r>
            <a:r>
              <a:rPr lang="ko-KR" altLang="en-US" dirty="0">
                <a:ea typeface="맑은 고딕"/>
              </a:rPr>
              <a:t> 경우 </a:t>
            </a:r>
            <a:r>
              <a:rPr lang="ko-KR" altLang="en-US" dirty="0" err="1">
                <a:ea typeface="맑은 고딕"/>
              </a:rPr>
              <a:t>Hard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)와 </a:t>
            </a:r>
            <a:r>
              <a:rPr lang="ko-KR" altLang="en-US" dirty="0" err="1">
                <a:ea typeface="맑은 고딕"/>
              </a:rPr>
              <a:t>Soft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Modifiable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Keyword로</a:t>
            </a:r>
            <a:r>
              <a:rPr lang="ko-KR" altLang="en-US" dirty="0">
                <a:ea typeface="맑은 고딕"/>
              </a:rPr>
              <a:t> 구분</a:t>
            </a:r>
          </a:p>
          <a:p>
            <a:r>
              <a:rPr lang="ko-KR" altLang="en-US" dirty="0">
                <a:ea typeface="맑은 고딕"/>
              </a:rPr>
              <a:t>대부분의 경우 프로그래밍 언어는 일정정의 </a:t>
            </a:r>
            <a:r>
              <a:rPr lang="ko-KR" altLang="en-US" dirty="0" err="1">
                <a:ea typeface="맑은 고딕"/>
              </a:rPr>
              <a:t>예약어를</a:t>
            </a:r>
            <a:r>
              <a:rPr lang="ko-KR" altLang="en-US" dirty="0">
                <a:ea typeface="맑은 고딕"/>
              </a:rPr>
              <a:t> 정의하고 있음</a:t>
            </a:r>
            <a:endParaRPr lang="ko-KR"/>
          </a:p>
          <a:p>
            <a:pPr lvl="1"/>
            <a:r>
              <a:rPr lang="ko-KR" altLang="en-US" dirty="0">
                <a:ea typeface="맑은 고딕"/>
              </a:rPr>
              <a:t>C 언어: 44개, </a:t>
            </a:r>
            <a:r>
              <a:rPr lang="ko-KR" altLang="en-US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언어: 46개, 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언어: 35개 등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&gt;&gt;&gt; </a:t>
            </a:r>
            <a:r>
              <a:rPr lang="ko-KR" altLang="en-US" err="1">
                <a:ea typeface="맑은 고딕"/>
              </a:rPr>
              <a:t>import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keyword</a:t>
            </a:r>
            <a:endParaRPr lang="ko-KR" altLang="en-US">
              <a:ea typeface="맑은 고딕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&gt;&gt;&gt; </a:t>
            </a:r>
            <a:r>
              <a:rPr lang="ko-KR" altLang="en-US" err="1">
                <a:ea typeface="맑은 고딕"/>
              </a:rPr>
              <a:t>len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keyword.kwlist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정의된 예약어가 많아질 경우 </a:t>
            </a:r>
            <a:r>
              <a:rPr lang="ko-KR" altLang="en-US" dirty="0" err="1">
                <a:ea typeface="맑은 고딕"/>
              </a:rPr>
              <a:t>작성력에</a:t>
            </a:r>
            <a:r>
              <a:rPr lang="ko-KR" altLang="en-US" dirty="0">
                <a:ea typeface="맑은 고딕"/>
              </a:rPr>
              <a:t> 영향을 미침</a:t>
            </a:r>
          </a:p>
          <a:p>
            <a:pPr lvl="1"/>
            <a:r>
              <a:rPr lang="ko-KR" altLang="en-US" dirty="0" err="1">
                <a:ea typeface="맑은 고딕"/>
              </a:rPr>
              <a:t>Cobol</a:t>
            </a:r>
            <a:r>
              <a:rPr lang="ko-KR" altLang="en-US" dirty="0">
                <a:ea typeface="맑은 고딕"/>
              </a:rPr>
              <a:t>: 약 300개의 예약어가 있음</a:t>
            </a:r>
          </a:p>
        </p:txBody>
      </p:sp>
    </p:spTree>
    <p:extLst>
      <p:ext uri="{BB962C8B-B14F-4D97-AF65-F5344CB8AC3E}">
        <p14:creationId xmlns:p14="http://schemas.microsoft.com/office/powerpoint/2010/main" val="13912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프로그램 변수는 컴퓨터 메모리 셀이나 셀들의 모임에 대한 추상화</a:t>
            </a:r>
          </a:p>
          <a:p>
            <a:pPr lvl="1"/>
            <a:r>
              <a:rPr lang="ko-KR" altLang="en-US" dirty="0">
                <a:ea typeface="맑은 고딕"/>
              </a:rPr>
              <a:t>컴파일러는 번역시에 변수를 주소로 변환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이름, 타입, 주소, 값, 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변수 이름</a:t>
            </a:r>
            <a:endParaRPr lang="ko-KR" dirty="0"/>
          </a:p>
          <a:p>
            <a:pPr lvl="2"/>
            <a:r>
              <a:rPr lang="ko-KR" altLang="en-US" dirty="0">
                <a:ea typeface="맑은 고딕"/>
              </a:rPr>
              <a:t>대부분의 변수는 이름을 가진다.</a:t>
            </a:r>
          </a:p>
          <a:p>
            <a:pPr lvl="1"/>
            <a:r>
              <a:rPr lang="ko-KR" altLang="en-US" dirty="0">
                <a:ea typeface="맑은 고딕"/>
              </a:rPr>
              <a:t>변수의 주소</a:t>
            </a:r>
          </a:p>
          <a:p>
            <a:pPr lvl="2"/>
            <a:r>
              <a:rPr lang="ko-KR" altLang="en-US" dirty="0">
                <a:ea typeface="맑은 고딕"/>
              </a:rPr>
              <a:t>변수와 연관된 기계 메모리 주소</a:t>
            </a:r>
          </a:p>
          <a:p>
            <a:pPr lvl="2"/>
            <a:r>
              <a:rPr lang="ko-KR" altLang="en-US" dirty="0">
                <a:ea typeface="맑은 고딕"/>
              </a:rPr>
              <a:t>동일한 변수가 다른 시점에 다른 주소와 연관 되는 것이 가능</a:t>
            </a:r>
          </a:p>
          <a:p>
            <a:pPr lvl="3"/>
            <a:r>
              <a:rPr lang="ko-KR" altLang="en-US" dirty="0">
                <a:ea typeface="맑은 고딕"/>
              </a:rPr>
              <a:t>예) 스택 변수</a:t>
            </a:r>
          </a:p>
          <a:p>
            <a:pPr lvl="2"/>
            <a:r>
              <a:rPr lang="ko-KR" altLang="en-US" err="1">
                <a:ea typeface="맑은 고딕"/>
              </a:rPr>
              <a:t>L-value라</a:t>
            </a:r>
            <a:r>
              <a:rPr lang="ko-KR" altLang="en-US" dirty="0">
                <a:ea typeface="맑은 고딕"/>
              </a:rPr>
              <a:t> 불림: 배정문의 좌측에 위치</a:t>
            </a:r>
          </a:p>
          <a:p>
            <a:pPr lvl="2"/>
            <a:r>
              <a:rPr lang="ko-KR" altLang="en-US" err="1">
                <a:ea typeface="맑은 고딕"/>
              </a:rPr>
              <a:t>여러개의</a:t>
            </a:r>
            <a:r>
              <a:rPr lang="ko-KR" altLang="en-US" dirty="0">
                <a:ea typeface="맑은 고딕"/>
              </a:rPr>
              <a:t> 변수가 동일한 주소를 가지는 것이 가능 -&gt; 별칭</a:t>
            </a:r>
          </a:p>
          <a:p>
            <a:pPr lvl="3"/>
            <a:r>
              <a:rPr lang="ko-KR" altLang="en-US" dirty="0" err="1">
                <a:ea typeface="맑은 고딕"/>
              </a:rPr>
              <a:t>공용체</a:t>
            </a:r>
            <a:r>
              <a:rPr lang="ko-KR" altLang="en-US" dirty="0">
                <a:ea typeface="맑은 고딕"/>
              </a:rPr>
              <a:t>, 포인터, 참조변수 등</a:t>
            </a:r>
          </a:p>
          <a:p>
            <a:pPr lvl="3"/>
            <a:r>
              <a:rPr lang="ko-KR" altLang="en-US" dirty="0">
                <a:ea typeface="맑은 고딕"/>
              </a:rPr>
              <a:t>별칭은 가독성을 떨어뜨리는 요소가 되기도 함</a:t>
            </a:r>
          </a:p>
        </p:txBody>
      </p:sp>
    </p:spTree>
    <p:extLst>
      <p:ext uri="{BB962C8B-B14F-4D97-AF65-F5344CB8AC3E}">
        <p14:creationId xmlns:p14="http://schemas.microsoft.com/office/powerpoint/2010/main" val="2884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Office 테마</vt:lpstr>
      <vt:lpstr>Office 테마</vt:lpstr>
      <vt:lpstr>Office Theme</vt:lpstr>
      <vt:lpstr>프로그래밍 언어론 6주차 [이름, 변수]</vt:lpstr>
      <vt:lpstr>개요</vt:lpstr>
      <vt:lpstr>서론</vt:lpstr>
      <vt:lpstr>서론</vt:lpstr>
      <vt:lpstr>2. 이름 (식별자)</vt:lpstr>
      <vt:lpstr>2. 이름 (식별자)</vt:lpstr>
      <vt:lpstr>2. 이름(식별자), 특수어, 예약어, 키워드</vt:lpstr>
      <vt:lpstr>2. 이름(식별자), 특수어, 예약어, 키워드</vt:lpstr>
      <vt:lpstr>3. 변수</vt:lpstr>
      <vt:lpstr>3. 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787</cp:revision>
  <dcterms:created xsi:type="dcterms:W3CDTF">2020-03-12T00:34:35Z</dcterms:created>
  <dcterms:modified xsi:type="dcterms:W3CDTF">2023-10-11T09:54:48Z</dcterms:modified>
</cp:coreProperties>
</file>