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aveSubsetFonts="1">
  <p:sldMasterIdLst>
    <p:sldMasterId id="2147483660" r:id="rId1"/>
  </p:sldMasterIdLst>
  <p:notesMasterIdLst>
    <p:notesMasterId r:id="rId43"/>
  </p:notesMasterIdLst>
  <p:sldIdLst>
    <p:sldId id="256" r:id="rId2"/>
    <p:sldId id="736" r:id="rId3"/>
    <p:sldId id="737" r:id="rId4"/>
    <p:sldId id="710" r:id="rId5"/>
    <p:sldId id="333" r:id="rId6"/>
    <p:sldId id="398" r:id="rId7"/>
    <p:sldId id="673" r:id="rId8"/>
    <p:sldId id="553" r:id="rId9"/>
    <p:sldId id="708" r:id="rId10"/>
    <p:sldId id="557" r:id="rId11"/>
    <p:sldId id="558" r:id="rId12"/>
    <p:sldId id="560" r:id="rId13"/>
    <p:sldId id="719" r:id="rId14"/>
    <p:sldId id="562" r:id="rId15"/>
    <p:sldId id="563" r:id="rId16"/>
    <p:sldId id="729" r:id="rId17"/>
    <p:sldId id="734" r:id="rId18"/>
    <p:sldId id="735" r:id="rId19"/>
    <p:sldId id="668" r:id="rId20"/>
    <p:sldId id="671" r:id="rId21"/>
    <p:sldId id="717" r:id="rId22"/>
    <p:sldId id="566" r:id="rId23"/>
    <p:sldId id="559" r:id="rId24"/>
    <p:sldId id="678" r:id="rId25"/>
    <p:sldId id="698" r:id="rId26"/>
    <p:sldId id="718" r:id="rId27"/>
    <p:sldId id="700" r:id="rId28"/>
    <p:sldId id="701" r:id="rId29"/>
    <p:sldId id="733" r:id="rId30"/>
    <p:sldId id="682" r:id="rId31"/>
    <p:sldId id="583" r:id="rId32"/>
    <p:sldId id="724" r:id="rId33"/>
    <p:sldId id="721" r:id="rId34"/>
    <p:sldId id="590" r:id="rId35"/>
    <p:sldId id="592" r:id="rId36"/>
    <p:sldId id="704" r:id="rId37"/>
    <p:sldId id="723" r:id="rId38"/>
    <p:sldId id="715" r:id="rId39"/>
    <p:sldId id="716" r:id="rId40"/>
    <p:sldId id="722" r:id="rId41"/>
    <p:sldId id="659" r:id="rId4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067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pos="6068">
          <p15:clr>
            <a:srgbClr val="A4A3A4"/>
          </p15:clr>
        </p15:guide>
        <p15:guide id="7" pos="308">
          <p15:clr>
            <a:srgbClr val="A4A3A4"/>
          </p15:clr>
        </p15:guide>
        <p15:guide id="8" pos="3120">
          <p15:clr>
            <a:srgbClr val="A4A3A4"/>
          </p15:clr>
        </p15:guide>
        <p15:guide id="9" pos="3233" userDrawn="1">
          <p15:clr>
            <a:srgbClr val="A4A3A4"/>
          </p15:clr>
        </p15:guide>
        <p15:guide id="10" pos="172">
          <p15:clr>
            <a:srgbClr val="A4A3A4"/>
          </p15:clr>
        </p15:guide>
        <p15:guide id="11" pos="1464">
          <p15:clr>
            <a:srgbClr val="A4A3A4"/>
          </p15:clr>
        </p15:guide>
        <p15:guide id="12" pos="30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66FF"/>
    <a:srgbClr val="003300"/>
    <a:srgbClr val="006600"/>
    <a:srgbClr val="FFFF66"/>
    <a:srgbClr val="008000"/>
    <a:srgbClr val="99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97835" autoAdjust="0"/>
  </p:normalViewPr>
  <p:slideViewPr>
    <p:cSldViewPr showGuides="1">
      <p:cViewPr varScale="1">
        <p:scale>
          <a:sx n="103" d="100"/>
          <a:sy n="103" d="100"/>
        </p:scale>
        <p:origin x="964" y="68"/>
      </p:cViewPr>
      <p:guideLst>
        <p:guide orient="horz" pos="618"/>
        <p:guide orient="horz" pos="3067"/>
        <p:guide orient="horz" pos="3974"/>
        <p:guide orient="horz" pos="2387"/>
        <p:guide orient="horz" pos="1706"/>
        <p:guide pos="6068"/>
        <p:guide pos="308"/>
        <p:guide pos="3120"/>
        <p:guide pos="3233"/>
        <p:guide pos="172"/>
        <p:guide pos="1464"/>
        <p:guide pos="30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DC6627-289D-468B-8CFC-54FE21DF9B88}" type="datetimeFigureOut">
              <a:rPr lang="ko-KR" altLang="en-US"/>
              <a:pPr>
                <a:defRPr/>
              </a:pPr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4F6FBEC-AB91-4672-98F7-AA961E3050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5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4375" y="742950"/>
            <a:ext cx="5376863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88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z="23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flipV="1">
            <a:off x="-1" y="575095"/>
            <a:ext cx="9889519" cy="56973"/>
          </a:xfrm>
          <a:prstGeom prst="rect">
            <a:avLst/>
          </a:prstGeom>
          <a:solidFill>
            <a:srgbClr val="002060"/>
          </a:solidFill>
          <a:ln w="19050" cap="sq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9382124" y="522531"/>
            <a:ext cx="523875" cy="109539"/>
          </a:xfrm>
          <a:prstGeom prst="rect">
            <a:avLst/>
          </a:prstGeom>
          <a:solidFill>
            <a:srgbClr val="002060"/>
          </a:solidFill>
          <a:ln w="19050" cap="sq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7977336" y="476672"/>
            <a:ext cx="1877300" cy="23083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Make</a:t>
            </a:r>
            <a:r>
              <a:rPr lang="en-US" altLang="ko-KR" sz="900" b="1" baseline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different! </a:t>
            </a:r>
            <a:r>
              <a:rPr lang="en-US" altLang="ko-KR" sz="900" b="1" baseline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Think different</a:t>
            </a: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789204" y="6499225"/>
            <a:ext cx="3116797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lnSpc>
                <a:spcPct val="100000"/>
              </a:lnSpc>
              <a:defRPr/>
            </a:pPr>
            <a:r>
              <a:rPr lang="ko-KR" altLang="en-US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취업전략</a:t>
            </a:r>
            <a:r>
              <a:rPr lang="en-US" altLang="ko-KR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자기소개서</a:t>
            </a:r>
            <a:r>
              <a:rPr lang="en-US" altLang="ko-KR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면접 컨설팅</a:t>
            </a:r>
            <a:r>
              <a:rPr lang="en-US" altLang="ko-KR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r>
              <a:rPr lang="en-US" altLang="ko-KR" sz="1050" b="0" i="0" baseline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b="0" i="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잡메이커스</a:t>
            </a:r>
            <a:r>
              <a:rPr lang="en-US" altLang="ko-KR" sz="1050" b="0" i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  <p:pic>
        <p:nvPicPr>
          <p:cNvPr id="15" name="그림 14" descr="한국커리어개발원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542762"/>
            <a:ext cx="1367444" cy="279308"/>
          </a:xfrm>
          <a:prstGeom prst="rect">
            <a:avLst/>
          </a:prstGeom>
        </p:spPr>
      </p:pic>
      <p:cxnSp>
        <p:nvCxnSpPr>
          <p:cNvPr id="16" name="직선 연결선 15"/>
          <p:cNvCxnSpPr/>
          <p:nvPr userDrawn="1"/>
        </p:nvCxnSpPr>
        <p:spPr>
          <a:xfrm>
            <a:off x="0" y="6489340"/>
            <a:ext cx="988951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CA2F9DE9-CC5A-49F9-8530-820D4EDEB4F3}"/>
              </a:ext>
            </a:extLst>
          </p:cNvPr>
          <p:cNvSpPr txBox="1">
            <a:spLocks/>
          </p:cNvSpPr>
          <p:nvPr userDrawn="1"/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28600" indent="-228600" algn="ctr">
              <a:buFontTx/>
              <a:buNone/>
              <a:defRPr/>
            </a:pPr>
            <a:fld id="{9F22302A-6571-43AA-8A53-4A121904D08D}" type="slidenum">
              <a:rPr lang="ko-KR" altLang="en-US" sz="105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marL="228600" indent="-228600" algn="ctr">
                <a:buFontTx/>
                <a:buNone/>
                <a:defRPr/>
              </a:pPr>
              <a:t>‹#›</a:t>
            </a:fld>
            <a:endParaRPr lang="ko-KR" altLang="en-US" sz="105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바탕" pitchFamily="18" charset="-127"/>
        </a:defRPr>
      </a:lvl9pPr>
    </p:titleStyle>
    <p:bodyStyle>
      <a:lvl1pPr marL="273050" indent="-273050" algn="l" rtl="0" eaLnBrk="0" fontAlgn="base" latinLnBrk="1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latinLnBrk="1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8263" y="1430635"/>
            <a:ext cx="977265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263" y="1378247"/>
            <a:ext cx="977265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263" y="2957810"/>
            <a:ext cx="977265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463" y="1718874"/>
            <a:ext cx="9361487" cy="105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4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4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프로세스 개선 및 매출향상 프로젝트</a:t>
            </a:r>
            <a:endParaRPr lang="en-US" altLang="ko-KR" sz="24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4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4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시그마 </a:t>
            </a:r>
            <a:r>
              <a:rPr lang="en-US" altLang="ko-KR" sz="4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GB </a:t>
            </a:r>
            <a:r>
              <a:rPr lang="ko-KR" altLang="en-US" sz="4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실습 보고서</a:t>
            </a:r>
            <a:endParaRPr lang="en-US" altLang="ko-KR" sz="4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2500"/>
              </a:lnSpc>
              <a:defRPr/>
            </a:pP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삼성</a:t>
            </a: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엘지</a:t>
            </a: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현대차</a:t>
            </a: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/CJ/SK</a:t>
            </a:r>
            <a:r>
              <a:rPr lang="ko-KR" altLang="en-US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등 직무자격증 </a:t>
            </a: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고용노동부 지정 직업교육 과정</a:t>
            </a: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(NCS</a:t>
            </a:r>
            <a:r>
              <a:rPr lang="ko-KR" altLang="en-US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en-US" altLang="ko-KR" sz="1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96380"/>
              </p:ext>
            </p:extLst>
          </p:nvPr>
        </p:nvGraphicFramePr>
        <p:xfrm>
          <a:off x="1201764" y="3356992"/>
          <a:ext cx="7502472" cy="2196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    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멤버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    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   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   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 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      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    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락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085348" y="0"/>
            <a:ext cx="1820652" cy="29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Ver. 22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5940425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ts val="1500"/>
              </a:lnSpc>
              <a:buFont typeface="Wingdings" pitchFamily="2" charset="2"/>
              <a:buChar char="v"/>
              <a:defRPr/>
            </a:pP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한국커리어개발원 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NCS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 직군별 직무교육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자격증 취득 과정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ts val="1500"/>
              </a:lnSpc>
              <a:buFont typeface="Wingdings" pitchFamily="2" charset="2"/>
              <a:buChar char="v"/>
              <a:defRPr/>
            </a:pP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NCS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 직무역량 강화를 통한 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기업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필요로 하는 실무형 인재육성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ts val="1500"/>
              </a:lnSpc>
              <a:buFont typeface="Wingdings" pitchFamily="2" charset="2"/>
              <a:buChar char="v"/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삼성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엘지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현대차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/CJ/SK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한전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한수원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국민연금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건강보험 등에 등록된 직무자격증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ts val="1500"/>
              </a:lnSpc>
              <a:buFont typeface="Wingdings" pitchFamily="2" charset="2"/>
              <a:buChar char="v"/>
              <a:defRPr/>
            </a:pP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고용노동부 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NCS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 직업훈련과정 지정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공기업 입사지원서 직업교육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(NCS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r>
              <a: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18774" y="944724"/>
            <a:ext cx="7668452" cy="431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전략적 프로젝트 선정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b="1" dirty="0">
                <a:solidFill>
                  <a:srgbClr val="33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사고력과 데이터 분석능력</a:t>
            </a:r>
            <a:r>
              <a:rPr lang="en-US" altLang="ko-KR" b="1" dirty="0">
                <a:solidFill>
                  <a:srgbClr val="3366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r>
              <a:rPr lang="en-US" altLang="ko-KR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0099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창의적 문제해결</a:t>
            </a:r>
            <a:r>
              <a:rPr lang="en-US" altLang="ko-KR" b="1" dirty="0">
                <a:solidFill>
                  <a:srgbClr val="0099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b="1" dirty="0">
              <a:solidFill>
                <a:srgbClr val="0099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39" y="5985284"/>
            <a:ext cx="9001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서울본사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서울시 마포구 </a:t>
            </a:r>
            <a:r>
              <a:rPr lang="ko-KR" altLang="en-US" sz="900" b="1" dirty="0" err="1">
                <a:latin typeface="+mn-ea"/>
                <a:ea typeface="+mn-ea"/>
              </a:rPr>
              <a:t>와우산로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45 </a:t>
            </a:r>
            <a:r>
              <a:rPr lang="ko-KR" altLang="en-US" sz="900" b="1" dirty="0">
                <a:latin typeface="+mn-ea"/>
                <a:ea typeface="+mn-ea"/>
              </a:rPr>
              <a:t>영빈빌딩 </a:t>
            </a:r>
            <a:r>
              <a:rPr lang="en-US" altLang="ko-KR" sz="900" b="1" dirty="0">
                <a:latin typeface="+mn-ea"/>
                <a:ea typeface="+mn-ea"/>
              </a:rPr>
              <a:t>4</a:t>
            </a:r>
            <a:r>
              <a:rPr lang="ko-KR" altLang="en-US" sz="900" b="1" dirty="0">
                <a:latin typeface="+mn-ea"/>
                <a:ea typeface="+mn-ea"/>
              </a:rPr>
              <a:t>층</a:t>
            </a:r>
            <a:r>
              <a:rPr lang="en-US" altLang="ko-KR" sz="900" b="1" dirty="0">
                <a:latin typeface="+mn-ea"/>
                <a:ea typeface="+mn-ea"/>
              </a:rPr>
              <a:t> | kcdi@ekcdi.com | T. 02-761-1470 | F. 02-761-1460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대전지사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대전광역시 서구 </a:t>
            </a:r>
            <a:r>
              <a:rPr lang="ko-KR" altLang="en-US" sz="900" b="1" dirty="0" err="1">
                <a:latin typeface="+mn-ea"/>
                <a:ea typeface="+mn-ea"/>
              </a:rPr>
              <a:t>탄방동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613 </a:t>
            </a:r>
            <a:r>
              <a:rPr lang="ko-KR" altLang="en-US" sz="900" b="1" dirty="0" err="1">
                <a:latin typeface="+mn-ea"/>
                <a:ea typeface="+mn-ea"/>
              </a:rPr>
              <a:t>장환빌딩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3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T.042-632-1430 |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대구지사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대구시 중구 </a:t>
            </a:r>
            <a:r>
              <a:rPr lang="ko-KR" altLang="en-US" sz="900" b="1" dirty="0" err="1">
                <a:latin typeface="+mn-ea"/>
                <a:ea typeface="+mn-ea"/>
              </a:rPr>
              <a:t>포정동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63-3 </a:t>
            </a:r>
            <a:r>
              <a:rPr lang="ko-KR" altLang="en-US" sz="900" b="1" dirty="0">
                <a:latin typeface="+mn-ea"/>
                <a:ea typeface="+mn-ea"/>
              </a:rPr>
              <a:t>중앙빌딩 </a:t>
            </a:r>
            <a:r>
              <a:rPr lang="en-US" altLang="ko-KR" sz="900" b="1" dirty="0">
                <a:latin typeface="+mn-ea"/>
                <a:ea typeface="+mn-ea"/>
              </a:rPr>
              <a:t>3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T.053-424-1490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부산지사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부산시 연제구 </a:t>
            </a:r>
            <a:r>
              <a:rPr lang="ko-KR" altLang="en-US" sz="900" b="1" dirty="0" err="1">
                <a:latin typeface="+mn-ea"/>
                <a:ea typeface="+mn-ea"/>
              </a:rPr>
              <a:t>거제동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1029-2</a:t>
            </a:r>
            <a:r>
              <a:rPr lang="ko-KR" altLang="en-US" sz="900" b="1" dirty="0">
                <a:latin typeface="+mn-ea"/>
                <a:ea typeface="+mn-ea"/>
              </a:rPr>
              <a:t> 동원타워</a:t>
            </a:r>
            <a:r>
              <a:rPr lang="en-US" altLang="ko-KR" sz="900" b="1" dirty="0">
                <a:latin typeface="+mn-ea"/>
                <a:ea typeface="+mn-ea"/>
              </a:rPr>
              <a:t> 9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T.051-506-1460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전주지사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전북 전주시 덕진구 </a:t>
            </a:r>
            <a:r>
              <a:rPr lang="ko-KR" altLang="en-US" sz="900" b="1" dirty="0" err="1">
                <a:latin typeface="+mn-ea"/>
                <a:ea typeface="+mn-ea"/>
              </a:rPr>
              <a:t>금암동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COAP</a:t>
            </a:r>
            <a:r>
              <a:rPr lang="ko-KR" altLang="en-US" sz="900" b="1" dirty="0">
                <a:latin typeface="+mn-ea"/>
                <a:ea typeface="+mn-ea"/>
              </a:rPr>
              <a:t>빌딩 </a:t>
            </a:r>
            <a:r>
              <a:rPr lang="en-US" altLang="ko-KR" sz="900" b="1" dirty="0">
                <a:latin typeface="+mn-ea"/>
                <a:ea typeface="+mn-ea"/>
              </a:rPr>
              <a:t>206~7</a:t>
            </a:r>
            <a:r>
              <a:rPr lang="ko-KR" altLang="en-US" sz="900" b="1" dirty="0">
                <a:latin typeface="+mn-ea"/>
                <a:ea typeface="+mn-ea"/>
              </a:rPr>
              <a:t>호 </a:t>
            </a:r>
            <a:r>
              <a:rPr lang="en-US" altLang="ko-KR" sz="900" b="1" dirty="0">
                <a:latin typeface="+mn-ea"/>
                <a:ea typeface="+mn-ea"/>
              </a:rPr>
              <a:t>T.063-255-1420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0070C0"/>
                </a:solidFill>
                <a:latin typeface="+mn-ea"/>
                <a:ea typeface="+mn-ea"/>
              </a:rPr>
              <a:t>Copyright @ 2008 Korea Career Development Institute All Rights Reserved</a:t>
            </a:r>
            <a:endParaRPr lang="ko-KR" altLang="en-US" sz="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1" name="그림 20" descr="Untitled-1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270" y="5631445"/>
            <a:ext cx="5125459" cy="430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고객 핵심 품질특성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(VOC_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외부고객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200025" y="800100"/>
            <a:ext cx="7334250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고객의 입장에서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Brainstorming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을 통하여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VOC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를 나열하고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Grouping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하여 고객의 핵심요구사항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(CCR)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CTQ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를 도출하시오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Define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152" name="Text Box 86"/>
          <p:cNvSpPr txBox="1">
            <a:spLocks noChangeArrowheads="1"/>
          </p:cNvSpPr>
          <p:nvPr/>
        </p:nvSpPr>
        <p:spPr bwMode="auto">
          <a:xfrm>
            <a:off x="631825" y="1978023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배송시간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6153" name="Text Box 87"/>
          <p:cNvSpPr txBox="1">
            <a:spLocks noChangeArrowheads="1"/>
          </p:cNvSpPr>
          <p:nvPr/>
        </p:nvSpPr>
        <p:spPr bwMode="auto">
          <a:xfrm>
            <a:off x="3692525" y="1978023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커피는 주문 후 </a:t>
            </a:r>
            <a:r>
              <a:rPr lang="en-US" altLang="ko-KR" sz="1000" b="1" dirty="0">
                <a:latin typeface="+mn-ea"/>
                <a:ea typeface="+mn-ea"/>
              </a:rPr>
              <a:t>4</a:t>
            </a:r>
            <a:r>
              <a:rPr lang="ko-KR" altLang="en-US" sz="1000" b="1" dirty="0">
                <a:latin typeface="+mn-ea"/>
                <a:ea typeface="+mn-ea"/>
              </a:rPr>
              <a:t>분 이내에 배송되어야 </a:t>
            </a:r>
            <a:endParaRPr lang="en-US" altLang="ko-KR" sz="1000" b="1" dirty="0">
              <a:latin typeface="+mn-ea"/>
              <a:ea typeface="+mn-ea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한다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154" name="Text Box 88"/>
          <p:cNvSpPr txBox="1">
            <a:spLocks noChangeArrowheads="1"/>
          </p:cNvSpPr>
          <p:nvPr/>
        </p:nvSpPr>
        <p:spPr bwMode="auto">
          <a:xfrm>
            <a:off x="6753225" y="1992001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시간이 오래 걸린다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접수시간이 길다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대기시간이 지루하다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631825" y="2896476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000" b="1" dirty="0">
                <a:latin typeface="+mn-ea"/>
                <a:ea typeface="+mn-ea"/>
              </a:rPr>
              <a:t>Quick Action(</a:t>
            </a:r>
            <a:r>
              <a:rPr lang="ko-KR" altLang="en-US" sz="1000" b="1" dirty="0" err="1">
                <a:latin typeface="+mn-ea"/>
                <a:ea typeface="+mn-ea"/>
              </a:rPr>
              <a:t>즉실천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15" name="Text Box 87"/>
          <p:cNvSpPr txBox="1">
            <a:spLocks noChangeArrowheads="1"/>
          </p:cNvSpPr>
          <p:nvPr/>
        </p:nvSpPr>
        <p:spPr bwMode="auto">
          <a:xfrm>
            <a:off x="3692525" y="2896476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 err="1">
                <a:latin typeface="+mn-ea"/>
                <a:ea typeface="+mn-ea"/>
              </a:rPr>
              <a:t>메뉴판은</a:t>
            </a:r>
            <a:r>
              <a:rPr lang="ko-KR" altLang="en-US" sz="1000" b="1" dirty="0">
                <a:latin typeface="+mn-ea"/>
                <a:ea typeface="+mn-ea"/>
              </a:rPr>
              <a:t> 종류별 보기 쉬어야 하고</a:t>
            </a:r>
            <a:endParaRPr lang="en-US" altLang="ko-KR" sz="1000" b="1" dirty="0">
              <a:latin typeface="+mn-ea"/>
              <a:ea typeface="+mn-ea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주문절차</a:t>
            </a: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ko-KR" altLang="en-US" sz="1000" b="1" dirty="0">
                <a:latin typeface="+mn-ea"/>
                <a:ea typeface="+mn-ea"/>
              </a:rPr>
              <a:t>옵션선택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  <a:r>
              <a:rPr lang="ko-KR" altLang="en-US" sz="1000" b="1" dirty="0">
                <a:latin typeface="+mn-ea"/>
                <a:ea typeface="+mn-ea"/>
              </a:rPr>
              <a:t>은 간소화해야 한다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6753225" y="2910454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주문절차가 복잡하다</a:t>
            </a:r>
            <a:r>
              <a:rPr lang="en-US" altLang="ko-KR" sz="1000" b="1" dirty="0">
                <a:latin typeface="+mn-ea"/>
                <a:ea typeface="+mn-ea"/>
              </a:rPr>
              <a:t>.(</a:t>
            </a:r>
            <a:r>
              <a:rPr lang="ko-KR" altLang="en-US" sz="1000" b="1" dirty="0">
                <a:latin typeface="+mn-ea"/>
                <a:ea typeface="+mn-ea"/>
              </a:rPr>
              <a:t>옵션이 많다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메뉴가 너무 많아 선택이 어렵다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9" name="Text Box 86"/>
          <p:cNvSpPr txBox="1">
            <a:spLocks noChangeArrowheads="1"/>
          </p:cNvSpPr>
          <p:nvPr/>
        </p:nvSpPr>
        <p:spPr bwMode="auto">
          <a:xfrm>
            <a:off x="631825" y="3802947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0" name="Text Box 87"/>
          <p:cNvSpPr txBox="1">
            <a:spLocks noChangeArrowheads="1"/>
          </p:cNvSpPr>
          <p:nvPr/>
        </p:nvSpPr>
        <p:spPr bwMode="auto">
          <a:xfrm>
            <a:off x="3692525" y="3802947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1" name="Text Box 88"/>
          <p:cNvSpPr txBox="1">
            <a:spLocks noChangeArrowheads="1"/>
          </p:cNvSpPr>
          <p:nvPr/>
        </p:nvSpPr>
        <p:spPr bwMode="auto">
          <a:xfrm>
            <a:off x="6753225" y="3816926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다른 곳과 별 차이도 없는데 비싸다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631825" y="4709419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3692525" y="4709419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6753225" y="4723397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5" name="Text Box 86"/>
          <p:cNvSpPr txBox="1">
            <a:spLocks noChangeArrowheads="1"/>
          </p:cNvSpPr>
          <p:nvPr/>
        </p:nvSpPr>
        <p:spPr bwMode="auto">
          <a:xfrm>
            <a:off x="631825" y="5615890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6" name="Text Box 87"/>
          <p:cNvSpPr txBox="1">
            <a:spLocks noChangeArrowheads="1"/>
          </p:cNvSpPr>
          <p:nvPr/>
        </p:nvSpPr>
        <p:spPr bwMode="auto">
          <a:xfrm>
            <a:off x="3692525" y="5615890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7" name="Text Box 88"/>
          <p:cNvSpPr txBox="1">
            <a:spLocks noChangeArrowheads="1"/>
          </p:cNvSpPr>
          <p:nvPr/>
        </p:nvSpPr>
        <p:spPr bwMode="auto">
          <a:xfrm>
            <a:off x="6753225" y="5629869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1" name="AutoShape 89"/>
          <p:cNvSpPr>
            <a:spLocks noChangeArrowheads="1"/>
          </p:cNvSpPr>
          <p:nvPr/>
        </p:nvSpPr>
        <p:spPr bwMode="auto">
          <a:xfrm>
            <a:off x="3224808" y="201461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2" name="AutoShape 90"/>
          <p:cNvSpPr>
            <a:spLocks noChangeArrowheads="1"/>
          </p:cNvSpPr>
          <p:nvPr/>
        </p:nvSpPr>
        <p:spPr bwMode="auto">
          <a:xfrm>
            <a:off x="6264870" y="201461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3" name="AutoShape 89"/>
          <p:cNvSpPr>
            <a:spLocks noChangeArrowheads="1"/>
          </p:cNvSpPr>
          <p:nvPr/>
        </p:nvSpPr>
        <p:spPr bwMode="auto">
          <a:xfrm>
            <a:off x="3224808" y="292027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4" name="AutoShape 90"/>
          <p:cNvSpPr>
            <a:spLocks noChangeArrowheads="1"/>
          </p:cNvSpPr>
          <p:nvPr/>
        </p:nvSpPr>
        <p:spPr bwMode="auto">
          <a:xfrm>
            <a:off x="6264870" y="292027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5" name="AutoShape 89"/>
          <p:cNvSpPr>
            <a:spLocks noChangeArrowheads="1"/>
          </p:cNvSpPr>
          <p:nvPr/>
        </p:nvSpPr>
        <p:spPr bwMode="auto">
          <a:xfrm>
            <a:off x="3224808" y="382594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6" name="AutoShape 90"/>
          <p:cNvSpPr>
            <a:spLocks noChangeArrowheads="1"/>
          </p:cNvSpPr>
          <p:nvPr/>
        </p:nvSpPr>
        <p:spPr bwMode="auto">
          <a:xfrm>
            <a:off x="6264870" y="382594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7" name="AutoShape 89"/>
          <p:cNvSpPr>
            <a:spLocks noChangeArrowheads="1"/>
          </p:cNvSpPr>
          <p:nvPr/>
        </p:nvSpPr>
        <p:spPr bwMode="auto">
          <a:xfrm>
            <a:off x="3224808" y="473160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8" name="AutoShape 90"/>
          <p:cNvSpPr>
            <a:spLocks noChangeArrowheads="1"/>
          </p:cNvSpPr>
          <p:nvPr/>
        </p:nvSpPr>
        <p:spPr bwMode="auto">
          <a:xfrm>
            <a:off x="6264870" y="473160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9" name="AutoShape 89"/>
          <p:cNvSpPr>
            <a:spLocks noChangeArrowheads="1"/>
          </p:cNvSpPr>
          <p:nvPr/>
        </p:nvSpPr>
        <p:spPr bwMode="auto">
          <a:xfrm>
            <a:off x="3224808" y="563726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50" name="AutoShape 90"/>
          <p:cNvSpPr>
            <a:spLocks noChangeArrowheads="1"/>
          </p:cNvSpPr>
          <p:nvPr/>
        </p:nvSpPr>
        <p:spPr bwMode="auto">
          <a:xfrm>
            <a:off x="6264870" y="563726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8" name="Text Box 86"/>
          <p:cNvSpPr txBox="1">
            <a:spLocks noChangeArrowheads="1"/>
          </p:cNvSpPr>
          <p:nvPr/>
        </p:nvSpPr>
        <p:spPr bwMode="auto">
          <a:xfrm>
            <a:off x="631825" y="1293813"/>
            <a:ext cx="2520950" cy="609600"/>
          </a:xfrm>
          <a:prstGeom prst="rect">
            <a:avLst/>
          </a:prstGeom>
          <a:solidFill>
            <a:srgbClr val="E7E5EB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고객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핵심 품질특성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( </a:t>
            </a:r>
            <a:r>
              <a:rPr lang="en-US" altLang="ko-KR" sz="1400" b="1" dirty="0">
                <a:latin typeface="+mn-ea"/>
                <a:ea typeface="+mn-ea"/>
              </a:rPr>
              <a:t>C T Q )</a:t>
            </a:r>
          </a:p>
        </p:txBody>
      </p:sp>
      <p:sp>
        <p:nvSpPr>
          <p:cNvPr id="39" name="Text Box 87"/>
          <p:cNvSpPr txBox="1">
            <a:spLocks noChangeArrowheads="1"/>
          </p:cNvSpPr>
          <p:nvPr/>
        </p:nvSpPr>
        <p:spPr bwMode="auto">
          <a:xfrm>
            <a:off x="3692525" y="1293813"/>
            <a:ext cx="2520950" cy="609600"/>
          </a:xfrm>
          <a:prstGeom prst="rect">
            <a:avLst/>
          </a:prstGeom>
          <a:solidFill>
            <a:srgbClr val="E7E5EB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고객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핵심 요구사항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( </a:t>
            </a:r>
            <a:r>
              <a:rPr lang="en-US" altLang="ko-KR" sz="1400" b="1" dirty="0">
                <a:latin typeface="+mn-ea"/>
                <a:ea typeface="+mn-ea"/>
              </a:rPr>
              <a:t>C </a:t>
            </a:r>
            <a:r>
              <a:rPr lang="en-US" altLang="ko-KR" sz="1400" b="1" dirty="0" err="1">
                <a:latin typeface="+mn-ea"/>
                <a:ea typeface="+mn-ea"/>
              </a:rPr>
              <a:t>C</a:t>
            </a:r>
            <a:r>
              <a:rPr lang="en-US" altLang="ko-KR" sz="1400" b="1" dirty="0">
                <a:latin typeface="+mn-ea"/>
                <a:ea typeface="+mn-ea"/>
              </a:rPr>
              <a:t> R )</a:t>
            </a:r>
          </a:p>
        </p:txBody>
      </p:sp>
      <p:sp>
        <p:nvSpPr>
          <p:cNvPr id="40" name="Text Box 88"/>
          <p:cNvSpPr txBox="1">
            <a:spLocks noChangeArrowheads="1"/>
          </p:cNvSpPr>
          <p:nvPr/>
        </p:nvSpPr>
        <p:spPr bwMode="auto">
          <a:xfrm>
            <a:off x="6753225" y="1306513"/>
            <a:ext cx="2520950" cy="609600"/>
          </a:xfrm>
          <a:prstGeom prst="rect">
            <a:avLst/>
          </a:prstGeom>
          <a:solidFill>
            <a:srgbClr val="E7E5EB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고객의 소리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( </a:t>
            </a:r>
            <a:r>
              <a:rPr lang="en-US" altLang="ko-KR" sz="1400" b="1" dirty="0">
                <a:latin typeface="+mn-ea"/>
                <a:ea typeface="+mn-ea"/>
              </a:rPr>
              <a:t>V O C )</a:t>
            </a:r>
          </a:p>
        </p:txBody>
      </p:sp>
      <p:sp>
        <p:nvSpPr>
          <p:cNvPr id="51" name="AutoShape 89"/>
          <p:cNvSpPr>
            <a:spLocks noChangeArrowheads="1"/>
          </p:cNvSpPr>
          <p:nvPr/>
        </p:nvSpPr>
        <p:spPr bwMode="auto">
          <a:xfrm>
            <a:off x="3236913" y="1350963"/>
            <a:ext cx="381000" cy="485775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2" name="AutoShape 90"/>
          <p:cNvSpPr>
            <a:spLocks noChangeArrowheads="1"/>
          </p:cNvSpPr>
          <p:nvPr/>
        </p:nvSpPr>
        <p:spPr bwMode="auto">
          <a:xfrm>
            <a:off x="6276975" y="1350963"/>
            <a:ext cx="381000" cy="485775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86"/>
          <p:cNvSpPr txBox="1">
            <a:spLocks noChangeArrowheads="1"/>
          </p:cNvSpPr>
          <p:nvPr/>
        </p:nvSpPr>
        <p:spPr bwMode="auto">
          <a:xfrm>
            <a:off x="631825" y="1293813"/>
            <a:ext cx="2520950" cy="609600"/>
          </a:xfrm>
          <a:prstGeom prst="rect">
            <a:avLst/>
          </a:prstGeom>
          <a:solidFill>
            <a:srgbClr val="E7E5EB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고객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핵심 품질특성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( </a:t>
            </a:r>
            <a:r>
              <a:rPr lang="en-US" altLang="ko-KR" sz="1400" b="1" dirty="0">
                <a:latin typeface="+mn-ea"/>
                <a:ea typeface="+mn-ea"/>
              </a:rPr>
              <a:t>C T Q )</a:t>
            </a:r>
          </a:p>
        </p:txBody>
      </p:sp>
      <p:sp>
        <p:nvSpPr>
          <p:cNvPr id="7172" name="Text Box 87"/>
          <p:cNvSpPr txBox="1">
            <a:spLocks noChangeArrowheads="1"/>
          </p:cNvSpPr>
          <p:nvPr/>
        </p:nvSpPr>
        <p:spPr bwMode="auto">
          <a:xfrm>
            <a:off x="3692525" y="1293813"/>
            <a:ext cx="2520950" cy="609600"/>
          </a:xfrm>
          <a:prstGeom prst="rect">
            <a:avLst/>
          </a:prstGeom>
          <a:solidFill>
            <a:srgbClr val="E7E5EB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고객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핵심 요구사항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( </a:t>
            </a:r>
            <a:r>
              <a:rPr lang="en-US" altLang="ko-KR" sz="1400" b="1" dirty="0">
                <a:latin typeface="+mn-ea"/>
                <a:ea typeface="+mn-ea"/>
              </a:rPr>
              <a:t>C B R )</a:t>
            </a:r>
          </a:p>
        </p:txBody>
      </p:sp>
      <p:sp>
        <p:nvSpPr>
          <p:cNvPr id="7173" name="Text Box 88"/>
          <p:cNvSpPr txBox="1">
            <a:spLocks noChangeArrowheads="1"/>
          </p:cNvSpPr>
          <p:nvPr/>
        </p:nvSpPr>
        <p:spPr bwMode="auto">
          <a:xfrm>
            <a:off x="6753225" y="1306513"/>
            <a:ext cx="2520950" cy="609600"/>
          </a:xfrm>
          <a:prstGeom prst="rect">
            <a:avLst/>
          </a:prstGeom>
          <a:solidFill>
            <a:srgbClr val="E7E5EB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고객의 소리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400" b="1" dirty="0">
                <a:latin typeface="+mn-ea"/>
                <a:ea typeface="+mn-ea"/>
              </a:rPr>
              <a:t>( </a:t>
            </a:r>
            <a:r>
              <a:rPr lang="en-US" altLang="ko-KR" sz="1400" b="1" dirty="0">
                <a:latin typeface="+mn-ea"/>
                <a:ea typeface="+mn-ea"/>
              </a:rPr>
              <a:t>V O B )</a:t>
            </a:r>
          </a:p>
        </p:txBody>
      </p:sp>
      <p:sp>
        <p:nvSpPr>
          <p:cNvPr id="7174" name="AutoShape 89"/>
          <p:cNvSpPr>
            <a:spLocks noChangeArrowheads="1"/>
          </p:cNvSpPr>
          <p:nvPr/>
        </p:nvSpPr>
        <p:spPr bwMode="auto">
          <a:xfrm>
            <a:off x="3236913" y="1350963"/>
            <a:ext cx="381000" cy="485775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175" name="AutoShape 90"/>
          <p:cNvSpPr>
            <a:spLocks noChangeArrowheads="1"/>
          </p:cNvSpPr>
          <p:nvPr/>
        </p:nvSpPr>
        <p:spPr bwMode="auto">
          <a:xfrm>
            <a:off x="6276975" y="1350963"/>
            <a:ext cx="381000" cy="485775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00025" y="800100"/>
            <a:ext cx="7366000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회사의 입장에서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Brainstorming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을 통하여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VOB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를 나열하고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Grouping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하여 고객의 핵심요구사항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(CBR)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CTQ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를 도출하시오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Define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" name="Text Box 86"/>
          <p:cNvSpPr txBox="1">
            <a:spLocks noChangeArrowheads="1"/>
          </p:cNvSpPr>
          <p:nvPr/>
        </p:nvSpPr>
        <p:spPr bwMode="auto">
          <a:xfrm>
            <a:off x="631825" y="1978023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000" b="1" dirty="0">
                <a:latin typeface="+mn-ea"/>
                <a:ea typeface="+mn-ea"/>
              </a:rPr>
              <a:t>Quick Action(</a:t>
            </a:r>
            <a:r>
              <a:rPr lang="ko-KR" altLang="en-US" sz="1000" b="1" dirty="0" err="1">
                <a:latin typeface="+mn-ea"/>
                <a:ea typeface="+mn-ea"/>
              </a:rPr>
              <a:t>즉실천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3692525" y="1978023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 err="1">
                <a:latin typeface="+mn-ea"/>
                <a:ea typeface="+mn-ea"/>
              </a:rPr>
              <a:t>커피머신</a:t>
            </a:r>
            <a:r>
              <a:rPr lang="ko-KR" altLang="en-US" sz="1000" b="1" dirty="0">
                <a:latin typeface="+mn-ea"/>
                <a:ea typeface="+mn-ea"/>
              </a:rPr>
              <a:t> 관리담당자를 정해서</a:t>
            </a:r>
            <a:endParaRPr lang="en-US" altLang="ko-KR" sz="1000" b="1" dirty="0">
              <a:latin typeface="+mn-ea"/>
              <a:ea typeface="+mn-ea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정기적으로 점검</a:t>
            </a:r>
            <a:r>
              <a:rPr lang="en-US" altLang="ko-KR" sz="1000" b="1" dirty="0">
                <a:latin typeface="+mn-ea"/>
                <a:ea typeface="+mn-ea"/>
              </a:rPr>
              <a:t>/</a:t>
            </a:r>
            <a:r>
              <a:rPr lang="ko-KR" altLang="en-US" sz="1000" b="1" dirty="0">
                <a:latin typeface="+mn-ea"/>
                <a:ea typeface="+mn-ea"/>
              </a:rPr>
              <a:t>관리되어야 한다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6753225" y="1992001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 err="1">
                <a:latin typeface="+mn-ea"/>
                <a:ea typeface="+mn-ea"/>
              </a:rPr>
              <a:t>커피머신이</a:t>
            </a:r>
            <a:r>
              <a:rPr lang="ko-KR" altLang="en-US" sz="1000" b="1" dirty="0">
                <a:latin typeface="+mn-ea"/>
                <a:ea typeface="+mn-ea"/>
              </a:rPr>
              <a:t> 자주 고장 난다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 err="1">
                <a:latin typeface="+mn-ea"/>
                <a:ea typeface="+mn-ea"/>
              </a:rPr>
              <a:t>커피머신이</a:t>
            </a:r>
            <a:r>
              <a:rPr lang="ko-KR" altLang="en-US" sz="1000" b="1" dirty="0">
                <a:latin typeface="+mn-ea"/>
                <a:ea typeface="+mn-ea"/>
              </a:rPr>
              <a:t> 청결하게 관리되지 않는다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8" name="Text Box 86"/>
          <p:cNvSpPr txBox="1">
            <a:spLocks noChangeArrowheads="1"/>
          </p:cNvSpPr>
          <p:nvPr/>
        </p:nvSpPr>
        <p:spPr bwMode="auto">
          <a:xfrm>
            <a:off x="631825" y="2896476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19" name="Text Box 87"/>
          <p:cNvSpPr txBox="1">
            <a:spLocks noChangeArrowheads="1"/>
          </p:cNvSpPr>
          <p:nvPr/>
        </p:nvSpPr>
        <p:spPr bwMode="auto">
          <a:xfrm>
            <a:off x="3692525" y="2896476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6753225" y="2910454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고객이 커피 한잔만 시켜 놓고</a:t>
            </a:r>
            <a:endParaRPr lang="en-US" altLang="ko-KR" sz="1000" b="1" dirty="0">
              <a:latin typeface="+mn-ea"/>
              <a:ea typeface="+mn-ea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1000" b="1" dirty="0">
                <a:latin typeface="+mn-ea"/>
                <a:ea typeface="+mn-ea"/>
              </a:rPr>
              <a:t>오랜 시간 이용해서 자리가 늘 부족하다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21" name="Text Box 86"/>
          <p:cNvSpPr txBox="1">
            <a:spLocks noChangeArrowheads="1"/>
          </p:cNvSpPr>
          <p:nvPr/>
        </p:nvSpPr>
        <p:spPr bwMode="auto">
          <a:xfrm>
            <a:off x="631825" y="3802947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2" name="Text Box 87"/>
          <p:cNvSpPr txBox="1">
            <a:spLocks noChangeArrowheads="1"/>
          </p:cNvSpPr>
          <p:nvPr/>
        </p:nvSpPr>
        <p:spPr bwMode="auto">
          <a:xfrm>
            <a:off x="3692525" y="3802947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6753225" y="3816926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4" name="Text Box 86"/>
          <p:cNvSpPr txBox="1">
            <a:spLocks noChangeArrowheads="1"/>
          </p:cNvSpPr>
          <p:nvPr/>
        </p:nvSpPr>
        <p:spPr bwMode="auto">
          <a:xfrm>
            <a:off x="631825" y="4709419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5" name="Text Box 87"/>
          <p:cNvSpPr txBox="1">
            <a:spLocks noChangeArrowheads="1"/>
          </p:cNvSpPr>
          <p:nvPr/>
        </p:nvSpPr>
        <p:spPr bwMode="auto">
          <a:xfrm>
            <a:off x="3692525" y="4709419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6" name="Text Box 88"/>
          <p:cNvSpPr txBox="1">
            <a:spLocks noChangeArrowheads="1"/>
          </p:cNvSpPr>
          <p:nvPr/>
        </p:nvSpPr>
        <p:spPr bwMode="auto">
          <a:xfrm>
            <a:off x="6753225" y="4723397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7" name="Text Box 86"/>
          <p:cNvSpPr txBox="1">
            <a:spLocks noChangeArrowheads="1"/>
          </p:cNvSpPr>
          <p:nvPr/>
        </p:nvSpPr>
        <p:spPr bwMode="auto">
          <a:xfrm>
            <a:off x="631825" y="5615890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8" name="Text Box 87"/>
          <p:cNvSpPr txBox="1">
            <a:spLocks noChangeArrowheads="1"/>
          </p:cNvSpPr>
          <p:nvPr/>
        </p:nvSpPr>
        <p:spPr bwMode="auto">
          <a:xfrm>
            <a:off x="3692525" y="5615890"/>
            <a:ext cx="2520950" cy="680600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6753225" y="5629869"/>
            <a:ext cx="2520950" cy="67885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33" name="AutoShape 89"/>
          <p:cNvSpPr>
            <a:spLocks noChangeArrowheads="1"/>
          </p:cNvSpPr>
          <p:nvPr/>
        </p:nvSpPr>
        <p:spPr bwMode="auto">
          <a:xfrm>
            <a:off x="3224808" y="201461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4" name="AutoShape 90"/>
          <p:cNvSpPr>
            <a:spLocks noChangeArrowheads="1"/>
          </p:cNvSpPr>
          <p:nvPr/>
        </p:nvSpPr>
        <p:spPr bwMode="auto">
          <a:xfrm>
            <a:off x="6264870" y="201461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5" name="AutoShape 89"/>
          <p:cNvSpPr>
            <a:spLocks noChangeArrowheads="1"/>
          </p:cNvSpPr>
          <p:nvPr/>
        </p:nvSpPr>
        <p:spPr bwMode="auto">
          <a:xfrm>
            <a:off x="3224808" y="292027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6" name="AutoShape 90"/>
          <p:cNvSpPr>
            <a:spLocks noChangeArrowheads="1"/>
          </p:cNvSpPr>
          <p:nvPr/>
        </p:nvSpPr>
        <p:spPr bwMode="auto">
          <a:xfrm>
            <a:off x="6264870" y="2920279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7" name="AutoShape 89"/>
          <p:cNvSpPr>
            <a:spLocks noChangeArrowheads="1"/>
          </p:cNvSpPr>
          <p:nvPr/>
        </p:nvSpPr>
        <p:spPr bwMode="auto">
          <a:xfrm>
            <a:off x="3224808" y="382594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8" name="AutoShape 90"/>
          <p:cNvSpPr>
            <a:spLocks noChangeArrowheads="1"/>
          </p:cNvSpPr>
          <p:nvPr/>
        </p:nvSpPr>
        <p:spPr bwMode="auto">
          <a:xfrm>
            <a:off x="6264870" y="382594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39" name="AutoShape 89"/>
          <p:cNvSpPr>
            <a:spLocks noChangeArrowheads="1"/>
          </p:cNvSpPr>
          <p:nvPr/>
        </p:nvSpPr>
        <p:spPr bwMode="auto">
          <a:xfrm>
            <a:off x="3224808" y="473160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0" name="AutoShape 90"/>
          <p:cNvSpPr>
            <a:spLocks noChangeArrowheads="1"/>
          </p:cNvSpPr>
          <p:nvPr/>
        </p:nvSpPr>
        <p:spPr bwMode="auto">
          <a:xfrm>
            <a:off x="6264870" y="473160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1" name="AutoShape 89"/>
          <p:cNvSpPr>
            <a:spLocks noChangeArrowheads="1"/>
          </p:cNvSpPr>
          <p:nvPr/>
        </p:nvSpPr>
        <p:spPr bwMode="auto">
          <a:xfrm>
            <a:off x="3224808" y="563726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2" name="AutoShape 90"/>
          <p:cNvSpPr>
            <a:spLocks noChangeArrowheads="1"/>
          </p:cNvSpPr>
          <p:nvPr/>
        </p:nvSpPr>
        <p:spPr bwMode="auto">
          <a:xfrm>
            <a:off x="6264870" y="5637260"/>
            <a:ext cx="381000" cy="610970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777777"/>
            </a:solidFill>
            <a:miter lim="800000"/>
            <a:headEnd/>
            <a:tailEnd/>
          </a:ln>
        </p:spPr>
        <p:txBody>
          <a:bodyPr wrap="none" lIns="108000" tIns="90000" rIns="180000" anchor="ctr"/>
          <a:lstStyle/>
          <a:p>
            <a:pPr algn="ctr">
              <a:defRPr/>
            </a:pP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고객 핵심 품질특성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(VOB_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내부고객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913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08937"/>
              </p:ext>
            </p:extLst>
          </p:nvPr>
        </p:nvGraphicFramePr>
        <p:xfrm>
          <a:off x="200025" y="908049"/>
          <a:ext cx="9285288" cy="5400675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39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CTQ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 선정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평가자 성명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∑우선순위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8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CTQ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CTQ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</a:t>
                      </a:r>
                    </a:p>
                  </a:txBody>
                  <a:tcPr marL="90488" marR="90488" marT="44450" marB="444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각각의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CTQ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대하여 우선 순위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3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…)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평가한다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Arial" pitchFamily="34" charset="0"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Total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각 평가자가 평가한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 순위를 합하여 계산한다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Arial" pitchFamily="34" charset="0"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Total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작은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CTQ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순위가 된다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Rank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2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2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2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50" marB="1905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4. CTQ Y`s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선정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Multi-voting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Define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5. Quick Action(</a:t>
            </a:r>
            <a:r>
              <a:rPr kumimoji="0" lang="ko-KR" altLang="en-US" sz="24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즉실천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계획</a:t>
            </a:r>
            <a:endParaRPr kumimoji="0" lang="en-US" altLang="ko-KR" sz="2400" b="1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63513" y="800100"/>
            <a:ext cx="3414712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VOC/VOB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를 바탕으로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Quick Action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계획을 수립하시오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51934"/>
              </p:ext>
            </p:extLst>
          </p:nvPr>
        </p:nvGraphicFramePr>
        <p:xfrm>
          <a:off x="452438" y="1089025"/>
          <a:ext cx="9001062" cy="522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요구사항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(VOC / VOB)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Action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즉실천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계획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주문절차가 복잡하다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옵션이 많다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7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메뉴가 너무 많아 선택이 어렵다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Wingdings" pitchFamily="2" charset="2"/>
                        <a:buChar char="l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결재시간을 줄이기 위해 제휴할인카드 등은 카운터 앞에 안내표지를 통해 사전 인지하여 준비하도록 한다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Wingdings" pitchFamily="2" charset="2"/>
                        <a:buChar char="l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선택시간을 줄이기 위해 메뉴 유형별 메뉴를 분류하고 각 메뉴마다 주요 특징 등을 간략히 소개한다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Wingdings" pitchFamily="2" charset="2"/>
                        <a:buChar char="l"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신메뉴와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각종 이벤트 행사 등은 자세한 소개와 사진 등을 포함한 포스터를 제작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부착하여 안내한다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한커개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Define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79080"/>
              </p:ext>
            </p:extLst>
          </p:nvPr>
        </p:nvGraphicFramePr>
        <p:xfrm>
          <a:off x="452438" y="1268413"/>
          <a:ext cx="9001126" cy="505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비즈니스 케이스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추진 배경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기회 기술서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개선방향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2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목표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범위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추진일정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Gantte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Chart)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추진 팀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52400" y="695325"/>
            <a:ext cx="5721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03200" indent="-203200">
              <a:buFont typeface="Wingdings" pitchFamily="2" charset="2"/>
              <a:buChar char="n"/>
              <a:defRPr/>
            </a:pPr>
            <a:r>
              <a:rPr lang="ko-KR" altLang="en-US" b="1" dirty="0">
                <a:latin typeface="+mn-ea"/>
                <a:ea typeface="+mn-ea"/>
              </a:rPr>
              <a:t>프로젝트 명칭 : </a:t>
            </a:r>
            <a:r>
              <a:rPr lang="ko-KR" altLang="en-US" b="1" dirty="0" err="1">
                <a:latin typeface="+mn-ea"/>
                <a:ea typeface="+mn-ea"/>
              </a:rPr>
              <a:t>별다방</a:t>
            </a:r>
            <a:r>
              <a:rPr lang="ko-KR" altLang="en-US" b="1" dirty="0">
                <a:latin typeface="+mn-ea"/>
                <a:ea typeface="+mn-ea"/>
              </a:rPr>
              <a:t> 프로세스 개선 및 매출향상 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gray">
          <a:xfrm>
            <a:off x="228600" y="1062038"/>
            <a:ext cx="572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59304" tIns="29651" rIns="59304" bIns="29651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프로젝트 목표기술서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(Project Charter)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1825" y="2713037"/>
          <a:ext cx="4249736" cy="19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0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정량적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CTQ1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CTQ2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맛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6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CTQ3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서비스만족도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6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19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정성적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31825" y="4941168"/>
          <a:ext cx="424974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095875" y="4950693"/>
          <a:ext cx="424974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 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챔피언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리더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멤버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61012" y="2744924"/>
          <a:ext cx="4284477" cy="194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6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추진범위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2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CTQ1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2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CTQ2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맛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2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CTQ3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서비스만족도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Define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81" name="Text Box 9"/>
          <p:cNvSpPr txBox="1">
            <a:spLocks noChangeArrowheads="1"/>
          </p:cNvSpPr>
          <p:nvPr/>
        </p:nvSpPr>
        <p:spPr bwMode="auto">
          <a:xfrm>
            <a:off x="1136650" y="1092200"/>
            <a:ext cx="7632700" cy="1427163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매출 향상 프로젝트 실습 과정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측정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(Measure) 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endParaRPr lang="ko-KR" altLang="ko-KR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52438" y="3068638"/>
          <a:ext cx="9001124" cy="3240087"/>
        </p:xfrm>
        <a:graphic>
          <a:graphicData uri="http://schemas.openxmlformats.org/drawingml/2006/table">
            <a:tbl>
              <a:tblPr/>
              <a:tblGrid>
                <a:gridCol w="80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35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Phase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활동정의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프로젝트 수행 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385">
                <a:tc row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Measure</a:t>
                      </a:r>
                    </a:p>
                  </a:txBody>
                  <a:tcPr marL="0" marR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4 - Y’s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확인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프로젝트의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CTQ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명확히 하고 측정 가능한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구체적 지표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(Y’s)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표현한다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 핵심요구 특성의 파악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Project Y’s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Spec.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5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현수준 확인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파악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현재수준을 측정하여 파악하고 개선목표를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재확인 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MSA(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측정시스템분석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Y`s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확보 및 해석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현수준 확인 및 개선목표 확정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67">
                <a:tc vMerge="1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anchorCtr="1" horzOverflow="overflow"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6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잠재 원인변수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(X’s)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영향을 줄 것이라고 예상되는 잠재 원인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(X’s)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발굴하고 우선순위화 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프로세스 확인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잠재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X`s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발굴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잠재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X`s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우선 순위화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18321"/>
              </p:ext>
            </p:extLst>
          </p:nvPr>
        </p:nvGraphicFramePr>
        <p:xfrm>
          <a:off x="273050" y="908049"/>
          <a:ext cx="9359902" cy="540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9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9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99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5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산출근거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1Round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2Round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3Round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주문건수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커피 주문 건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30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판매건수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이내에 커피 배달 건수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30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37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소요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호출시간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카운터 접수시간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20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카운터 접수시간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바리스타 제조시간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20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바리스타 제조시작 시간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검품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180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배달시간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사장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검품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완료시간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커피배달 완료시간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20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배송시간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고객주문시간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커피배달 완료시간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240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43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개수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 불량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 274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 411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        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만족도</a:t>
                      </a:r>
                      <a:endParaRPr lang="en-US" altLang="ko-KR" sz="10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커피주문 및 배달 서비스만족도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이산형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연속형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시그마수준 비교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이상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만점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이산형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연속형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σ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4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매출 금액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완료된 주문서 기준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25.2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37.8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4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매출이익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매출액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18.7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44450"/>
            <a:ext cx="7832725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4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별다방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프로세스 현 수준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13588" y="44450"/>
            <a:ext cx="27924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55754"/>
              </p:ext>
            </p:extLst>
          </p:nvPr>
        </p:nvGraphicFramePr>
        <p:xfrm>
          <a:off x="273050" y="980727"/>
          <a:ext cx="9359900" cy="532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39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히스토그램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총배송시간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히스토그램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적합선표시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점도표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제조시간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점도표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선택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9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막대차트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불량갯수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막대차트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선택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상자그림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제조시간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상자그림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선택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그래프변수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란에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“1-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데이터보기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옵션메뉴에서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평균기호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2. 1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라운드 데이터에 대한 그래프 분석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시각화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00025" y="728935"/>
            <a:ext cx="4367724" cy="2137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* 1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라운드 게임을 통해 수집된 데이터에 대한 그래프 분석을 시행하시오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13588" y="44450"/>
            <a:ext cx="27924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05396"/>
              </p:ext>
            </p:extLst>
          </p:nvPr>
        </p:nvGraphicFramePr>
        <p:xfrm>
          <a:off x="273050" y="980727"/>
          <a:ext cx="9359900" cy="532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39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히스토그램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총배송시간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히스토그램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적합선표시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점도표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제조시간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점도표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선택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9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막대차트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불량갯수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막대차트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선택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상자그림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 제조시간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상자그림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선택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그래프변수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란에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“2-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데이터보기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옵션메뉴에서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평균기호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00025" y="728935"/>
            <a:ext cx="4930379" cy="2137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* 2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라운드 게임을 통해 수집된 데이터에 대한 그래프 분석을 시행하시오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.(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개별 과제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3. 2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라운드 데이터에 대한 그래프 분석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시각화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13588" y="44450"/>
            <a:ext cx="27924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현 수준 분석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총 배송시간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51363" y="993775"/>
            <a:ext cx="5081587" cy="34686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51363" y="4560888"/>
            <a:ext cx="5081587" cy="1747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분석결과 및 개선계획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5846" y="2416175"/>
            <a:ext cx="4475484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라운드 총 배송시간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연속형데이터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의 공정능력분석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미니탭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메뉴 순서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통계분석 → 품질도구 → 공정능력분석 → 정규분포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단일 열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1-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총시간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선택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부분군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크기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: 1,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규격상한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240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옵션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벤치마크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Z(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σ 수준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단일 열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샘플 데이터가 한 열에 모두 입력되어 있는 경우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부분군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크기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회당 샘플링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갯수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400" y="992188"/>
            <a:ext cx="4076700" cy="5316537"/>
            <a:chOff x="279400" y="992188"/>
            <a:chExt cx="4076700" cy="5316537"/>
          </a:xfrm>
        </p:grpSpPr>
        <p:sp>
          <p:nvSpPr>
            <p:cNvPr id="1389597" name="Rectangle 29"/>
            <p:cNvSpPr>
              <a:spLocks noChangeArrowheads="1"/>
            </p:cNvSpPr>
            <p:nvPr/>
          </p:nvSpPr>
          <p:spPr bwMode="auto">
            <a:xfrm>
              <a:off x="425450" y="3973513"/>
              <a:ext cx="3797300" cy="385762"/>
            </a:xfrm>
            <a:prstGeom prst="rect">
              <a:avLst/>
            </a:prstGeom>
            <a:solidFill>
              <a:srgbClr val="E7E8C8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ko-KR" altLang="en-US" sz="1400" b="1" dirty="0">
                  <a:solidFill>
                    <a:srgbClr val="000000"/>
                  </a:solidFill>
                  <a:latin typeface="+mn-ea"/>
                  <a:ea typeface="+mn-ea"/>
                </a:rPr>
                <a:t>공정능력</a:t>
              </a:r>
              <a:r>
                <a:rPr lang="en-US" altLang="ko-KR" sz="1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solidFill>
                    <a:srgbClr val="000000"/>
                  </a:solidFill>
                  <a:latin typeface="+mn-ea"/>
                  <a:ea typeface="+mn-ea"/>
                </a:rPr>
                <a:t>분석결과</a:t>
              </a:r>
            </a:p>
          </p:txBody>
        </p:sp>
        <p:sp>
          <p:nvSpPr>
            <p:cNvPr id="1389573" name="Text Box 5"/>
            <p:cNvSpPr txBox="1">
              <a:spLocks noChangeArrowheads="1"/>
            </p:cNvSpPr>
            <p:nvPr/>
          </p:nvSpPr>
          <p:spPr bwMode="auto">
            <a:xfrm>
              <a:off x="1885950" y="1789113"/>
              <a:ext cx="2328863" cy="496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9574" name="Rectangle 6" descr="편지지"/>
            <p:cNvSpPr>
              <a:spLocks noChangeArrowheads="1"/>
            </p:cNvSpPr>
            <p:nvPr/>
          </p:nvSpPr>
          <p:spPr bwMode="auto">
            <a:xfrm>
              <a:off x="425450" y="1789113"/>
              <a:ext cx="1387475" cy="496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샘플 데이터 수</a:t>
              </a:r>
            </a:p>
          </p:txBody>
        </p:sp>
        <p:sp>
          <p:nvSpPr>
            <p:cNvPr id="1389575" name="Text Box 7"/>
            <p:cNvSpPr txBox="1">
              <a:spLocks noChangeArrowheads="1"/>
            </p:cNvSpPr>
            <p:nvPr/>
          </p:nvSpPr>
          <p:spPr bwMode="auto">
            <a:xfrm>
              <a:off x="1885950" y="2338388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9576" name="Rectangle 8" descr="편지지"/>
            <p:cNvSpPr>
              <a:spLocks noChangeArrowheads="1"/>
            </p:cNvSpPr>
            <p:nvPr/>
          </p:nvSpPr>
          <p:spPr bwMode="auto">
            <a:xfrm>
              <a:off x="425450" y="2338388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평균값</a:t>
              </a:r>
            </a:p>
          </p:txBody>
        </p:sp>
        <p:sp>
          <p:nvSpPr>
            <p:cNvPr id="1389577" name="Text Box 9"/>
            <p:cNvSpPr txBox="1">
              <a:spLocks noChangeArrowheads="1"/>
            </p:cNvSpPr>
            <p:nvPr/>
          </p:nvSpPr>
          <p:spPr bwMode="auto">
            <a:xfrm>
              <a:off x="1885950" y="2887663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9578" name="Rectangle 10" descr="편지지"/>
            <p:cNvSpPr>
              <a:spLocks noChangeArrowheads="1"/>
            </p:cNvSpPr>
            <p:nvPr/>
          </p:nvSpPr>
          <p:spPr bwMode="auto">
            <a:xfrm>
              <a:off x="425450" y="2887663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표준편차</a:t>
              </a:r>
            </a:p>
          </p:txBody>
        </p:sp>
        <p:sp>
          <p:nvSpPr>
            <p:cNvPr id="1389582" name="AutoShape 14"/>
            <p:cNvSpPr>
              <a:spLocks noChangeArrowheads="1"/>
            </p:cNvSpPr>
            <p:nvPr/>
          </p:nvSpPr>
          <p:spPr bwMode="gray">
            <a:xfrm flipV="1">
              <a:off x="700088" y="3519488"/>
              <a:ext cx="3238500" cy="288925"/>
            </a:xfrm>
            <a:prstGeom prst="triangle">
              <a:avLst>
                <a:gd name="adj" fmla="val 50000"/>
              </a:avLst>
            </a:prstGeom>
            <a:solidFill>
              <a:srgbClr val="96969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lIns="59304" tIns="29651" rIns="59304" bIns="29651" anchor="ctr"/>
            <a:lstStyle/>
            <a:p>
              <a:pPr algn="ctr" eaLnBrk="0" hangingPunct="0"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885950" y="1235075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라운드 총 배송시간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6" descr="편지지"/>
            <p:cNvSpPr>
              <a:spLocks noChangeArrowheads="1"/>
            </p:cNvSpPr>
            <p:nvPr/>
          </p:nvSpPr>
          <p:spPr bwMode="auto">
            <a:xfrm>
              <a:off x="425450" y="1235075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측정 대상</a:t>
              </a:r>
            </a:p>
          </p:txBody>
        </p:sp>
        <p:sp>
          <p:nvSpPr>
            <p:cNvPr id="26" name="Rectangle 2"/>
            <p:cNvSpPr>
              <a:spLocks noChangeArrowheads="1"/>
            </p:cNvSpPr>
            <p:nvPr/>
          </p:nvSpPr>
          <p:spPr bwMode="gray">
            <a:xfrm>
              <a:off x="279400" y="992188"/>
              <a:ext cx="4076700" cy="5316537"/>
            </a:xfrm>
            <a:prstGeom prst="rect">
              <a:avLst/>
            </a:prstGeom>
            <a:noFill/>
            <a:ln w="28575">
              <a:solidFill>
                <a:srgbClr val="424E5C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eaLnBrk="0" hangingPunct="0"/>
              <a:endParaRPr lang="ko-KR" altLang="en-US" sz="16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081213" y="5408613"/>
              <a:ext cx="2133600" cy="7921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                           %</a:t>
              </a:r>
            </a:p>
          </p:txBody>
        </p:sp>
        <p:sp>
          <p:nvSpPr>
            <p:cNvPr id="30" name="AutoShape 13" descr="재생지"/>
            <p:cNvSpPr>
              <a:spLocks noChangeArrowheads="1"/>
            </p:cNvSpPr>
            <p:nvPr/>
          </p:nvSpPr>
          <p:spPr bwMode="auto">
            <a:xfrm>
              <a:off x="425450" y="5408613"/>
              <a:ext cx="1606550" cy="792162"/>
            </a:xfrm>
            <a:prstGeom prst="bevel">
              <a:avLst>
                <a:gd name="adj" fmla="val 12500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양품률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합격률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1" name="AutoShape 15" descr="편지지"/>
            <p:cNvSpPr>
              <a:spLocks noChangeArrowheads="1"/>
            </p:cNvSpPr>
            <p:nvPr/>
          </p:nvSpPr>
          <p:spPr bwMode="auto">
            <a:xfrm>
              <a:off x="425450" y="4481513"/>
              <a:ext cx="1617663" cy="862012"/>
            </a:xfrm>
            <a:prstGeom prst="bevel">
              <a:avLst>
                <a:gd name="adj" fmla="val 833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+mn-ea"/>
                  <a:ea typeface="+mn-ea"/>
                </a:rPr>
                <a:t>단기</a:t>
              </a:r>
              <a: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Sigma</a:t>
              </a:r>
              <a:b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수준</a:t>
              </a:r>
              <a:r>
                <a:rPr lang="ko-KR" altLang="en-US" sz="1200" b="1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Zst)</a:t>
              </a:r>
              <a:endParaRPr lang="ko-KR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gray">
            <a:xfrm>
              <a:off x="2081213" y="4481513"/>
              <a:ext cx="2133600" cy="8620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5F5F5F"/>
              </a:outerShdw>
            </a:effectLst>
          </p:spPr>
          <p:txBody>
            <a:bodyPr lIns="59304" tIns="29651" rIns="309600" bIns="29651" anchor="ctr"/>
            <a:lstStyle/>
            <a:p>
              <a:pPr algn="r" eaLnBrk="0" hangingPunct="0">
                <a:lnSpc>
                  <a:spcPct val="110000"/>
                </a:lnSpc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               </a:t>
              </a:r>
              <a:r>
                <a:rPr lang="ko-KR" altLang="ko-KR" sz="120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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52439" y="728664"/>
            <a:ext cx="8994870" cy="86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2008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년부터 전국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254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개 대학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취준생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1,000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여개 기업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관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만 여명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수강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NCS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기반 직무수행능력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!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기업이 원하는 창의적 실무형 인재육성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!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한국커리어개발원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!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2440" y="2430799"/>
            <a:ext cx="2917693" cy="142400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bIns="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① 실무중심 토론실습으로 실무 활용도 </a:t>
            </a:r>
            <a:r>
              <a:rPr lang="en-US" altLang="ko-KR" sz="900" dirty="0">
                <a:latin typeface="+mn-ea"/>
                <a:ea typeface="+mn-ea"/>
              </a:rPr>
              <a:t>100%!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② 남녀 대학생들과 함께하는 신바람 나는 교육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③ 타 기관 대비 절반수준 비용에 노동부 환급까지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④ 자격증 취득으로 승진 및 이직을 위한 커리어 업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8574" y="2523592"/>
            <a:ext cx="2058595" cy="215963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기업 재직자가 수강하는 이유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24907" y="2523592"/>
            <a:ext cx="2058595" cy="215963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취준생이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수강하는 이유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53802" y="2523592"/>
            <a:ext cx="2058595" cy="215963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신뢰할 수 있는 자격증인가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8574" y="4078007"/>
            <a:ext cx="2058595" cy="21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교육과정이 특별한가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24907" y="4078007"/>
            <a:ext cx="2058595" cy="21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강사진이 뛰어난가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53802" y="4078007"/>
            <a:ext cx="2058595" cy="21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정말 취업에 도움이 되는가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504738" y="2430799"/>
            <a:ext cx="2917693" cy="142400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bIns="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① 대다수 공기업과 대기업에 등록된 직무자격증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② 공기업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취업 필수</a:t>
            </a:r>
            <a:r>
              <a:rPr lang="en-US" altLang="ko-KR" sz="900" dirty="0">
                <a:latin typeface="+mn-ea"/>
                <a:ea typeface="+mn-ea"/>
              </a:rPr>
              <a:t>! </a:t>
            </a:r>
            <a:r>
              <a:rPr lang="ko-KR" altLang="en-US" sz="900" dirty="0">
                <a:latin typeface="+mn-ea"/>
                <a:ea typeface="+mn-ea"/>
              </a:rPr>
              <a:t>직업교육과정</a:t>
            </a:r>
            <a:r>
              <a:rPr lang="en-US" altLang="ko-KR" sz="900" dirty="0">
                <a:latin typeface="+mn-ea"/>
                <a:ea typeface="+mn-ea"/>
              </a:rPr>
              <a:t>(NCS</a:t>
            </a:r>
            <a:r>
              <a:rPr lang="ko-KR" altLang="en-US" sz="900" dirty="0">
                <a:latin typeface="+mn-ea"/>
                <a:ea typeface="+mn-ea"/>
              </a:rPr>
              <a:t>코드부여</a:t>
            </a:r>
            <a:r>
              <a:rPr lang="en-US" altLang="ko-KR" sz="900" dirty="0">
                <a:latin typeface="+mn-ea"/>
                <a:ea typeface="+mn-ea"/>
              </a:rPr>
              <a:t>)!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③ 기업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관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에서 요구하는 실질적 직무수행능력 확보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④ 입사 희망 직군별 직무이해와 성공취업 자신감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535872" y="2430799"/>
            <a:ext cx="2917693" cy="142400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bIns="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① </a:t>
            </a:r>
            <a:r>
              <a:rPr lang="ko-KR" altLang="en-US" sz="900" dirty="0" err="1">
                <a:latin typeface="+mn-ea"/>
                <a:ea typeface="+mn-ea"/>
              </a:rPr>
              <a:t>취준생과</a:t>
            </a:r>
            <a:r>
              <a:rPr lang="ko-KR" altLang="en-US" sz="900" dirty="0">
                <a:latin typeface="+mn-ea"/>
                <a:ea typeface="+mn-ea"/>
              </a:rPr>
              <a:t> 기업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관</a:t>
            </a:r>
            <a:r>
              <a:rPr lang="en-US" altLang="ko-KR" sz="900" dirty="0">
                <a:latin typeface="+mn-ea"/>
                <a:ea typeface="+mn-ea"/>
              </a:rPr>
              <a:t>) </a:t>
            </a:r>
            <a:r>
              <a:rPr lang="ko-KR" altLang="en-US" sz="900" dirty="0">
                <a:latin typeface="+mn-ea"/>
                <a:ea typeface="+mn-ea"/>
              </a:rPr>
              <a:t>직장인 </a:t>
            </a:r>
            <a:r>
              <a:rPr lang="en-US" altLang="ko-KR" sz="900" dirty="0">
                <a:latin typeface="+mn-ea"/>
                <a:ea typeface="+mn-ea"/>
              </a:rPr>
              <a:t>10</a:t>
            </a:r>
            <a:r>
              <a:rPr lang="ko-KR" altLang="en-US" sz="900" dirty="0">
                <a:latin typeface="+mn-ea"/>
                <a:ea typeface="+mn-ea"/>
              </a:rPr>
              <a:t>만 여명 수강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② 이론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실습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시험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실기 평가를 통한 자격증 취득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③ </a:t>
            </a:r>
            <a:r>
              <a:rPr lang="ko-KR" altLang="en-US" sz="900" dirty="0" err="1">
                <a:latin typeface="+mn-ea"/>
                <a:ea typeface="+mn-ea"/>
              </a:rPr>
              <a:t>취준생</a:t>
            </a:r>
            <a:r>
              <a:rPr lang="ko-KR" altLang="en-US" sz="900" dirty="0">
                <a:latin typeface="+mn-ea"/>
                <a:ea typeface="+mn-ea"/>
              </a:rPr>
              <a:t> 성공 취업 </a:t>
            </a:r>
            <a:r>
              <a:rPr lang="ko-KR" altLang="en-US" sz="900" dirty="0" err="1">
                <a:latin typeface="+mn-ea"/>
                <a:ea typeface="+mn-ea"/>
              </a:rPr>
              <a:t>입소문에</a:t>
            </a:r>
            <a:r>
              <a:rPr lang="ko-KR" altLang="en-US" sz="900" dirty="0">
                <a:latin typeface="+mn-ea"/>
                <a:ea typeface="+mn-ea"/>
              </a:rPr>
              <a:t> 의한 검증된 자격증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④ 수강생 사후관리와 무료취업컨설팅을 통한 신뢰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2440" y="3985214"/>
            <a:ext cx="2917693" cy="142400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bIns="0" rtlCol="0" anchor="ctr">
            <a:noAutofit/>
          </a:bodyPr>
          <a:lstStyle/>
          <a:p>
            <a:pPr algn="just">
              <a:lnSpc>
                <a:spcPts val="1300"/>
              </a:lnSpc>
            </a:pPr>
            <a:r>
              <a:rPr lang="en-US" altLang="ko-KR" sz="900" dirty="0">
                <a:latin typeface="+mn-ea"/>
                <a:ea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① 실제 직군별 직무중심 실습 프로그램으로 구성</a:t>
            </a: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② 과정 수료 후 자격시험 및 실습보고서 작성 평가</a:t>
            </a: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③ 수강생 자소서 첨삭 및 면접 지도를 통한 취업지도</a:t>
            </a: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④ 단</a:t>
            </a:r>
            <a:r>
              <a:rPr lang="en-US" altLang="ko-KR" sz="900" dirty="0">
                <a:latin typeface="+mn-ea"/>
                <a:ea typeface="+mn-ea"/>
              </a:rPr>
              <a:t>, 1</a:t>
            </a:r>
            <a:r>
              <a:rPr lang="ko-KR" altLang="en-US" sz="900" dirty="0">
                <a:latin typeface="+mn-ea"/>
                <a:ea typeface="+mn-ea"/>
              </a:rPr>
              <a:t>명이라도 과정 </a:t>
            </a:r>
            <a:r>
              <a:rPr lang="ko-KR" altLang="en-US" sz="900" dirty="0" err="1">
                <a:latin typeface="+mn-ea"/>
                <a:ea typeface="+mn-ea"/>
              </a:rPr>
              <a:t>오픈을</a:t>
            </a:r>
            <a:r>
              <a:rPr lang="ko-KR" altLang="en-US" sz="900" dirty="0">
                <a:latin typeface="+mn-ea"/>
                <a:ea typeface="+mn-ea"/>
              </a:rPr>
              <a:t> 통한 수강생 신뢰 확보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504738" y="3985214"/>
            <a:ext cx="2917693" cy="142400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① 상근 정규직 강사체제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시간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파트너강사 </a:t>
            </a:r>
            <a:r>
              <a:rPr lang="en-US" altLang="ko-KR" sz="900" dirty="0">
                <a:latin typeface="+mn-ea"/>
                <a:ea typeface="+mn-ea"/>
              </a:rPr>
              <a:t>NO!)</a:t>
            </a: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② 상근 정규직에 따른 책임감과 수강생 사후관리</a:t>
            </a: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③ 지속적인 신규과정 개발과 교육과정 업그레이드</a:t>
            </a: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④ 취준생 눈높이에 맞는 사례개발과 강의진행 스킬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535872" y="3985214"/>
            <a:ext cx="2917693" cy="142400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bIns="0" rtlCol="0" anchor="ctr">
            <a:noAutofit/>
          </a:bodyPr>
          <a:lstStyle/>
          <a:p>
            <a:pPr algn="just">
              <a:lnSpc>
                <a:spcPts val="13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① 모스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 err="1">
                <a:latin typeface="+mn-ea"/>
                <a:ea typeface="+mn-ea"/>
              </a:rPr>
              <a:t>컴활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전산회계 등은 고졸 직무능력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②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대졸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  <a:r>
              <a:rPr lang="ko-KR" altLang="en-US" sz="900" dirty="0">
                <a:latin typeface="+mn-ea"/>
                <a:ea typeface="+mn-ea"/>
              </a:rPr>
              <a:t> 분석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기획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관리자로서의 직무능력 확보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③ 실제 직장 내 활용도가 매우 높은 실습중심과정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④ 경력직 이직을 준비하는 분들이 수강하는 이유</a:t>
            </a:r>
            <a:r>
              <a:rPr lang="en-US" altLang="ko-KR" sz="900" dirty="0">
                <a:latin typeface="+mn-ea"/>
                <a:ea typeface="+mn-ea"/>
              </a:rPr>
              <a:t>!</a:t>
            </a:r>
          </a:p>
        </p:txBody>
      </p:sp>
      <p:grpSp>
        <p:nvGrpSpPr>
          <p:cNvPr id="3" name="그룹 41"/>
          <p:cNvGrpSpPr/>
          <p:nvPr/>
        </p:nvGrpSpPr>
        <p:grpSpPr>
          <a:xfrm>
            <a:off x="452439" y="1592152"/>
            <a:ext cx="9001125" cy="720725"/>
            <a:chOff x="561915" y="1376772"/>
            <a:chExt cx="8784243" cy="720725"/>
          </a:xfrm>
        </p:grpSpPr>
        <p:pic>
          <p:nvPicPr>
            <p:cNvPr id="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903" y="1377497"/>
              <a:ext cx="1058876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/>
            <p:cNvPicPr>
              <a:picLocks noChangeArrowheads="1"/>
            </p:cNvPicPr>
            <p:nvPr/>
          </p:nvPicPr>
          <p:blipFill>
            <a:blip r:embed="rId3" cstate="print"/>
            <a:srcRect t="2033"/>
            <a:stretch>
              <a:fillRect/>
            </a:stretch>
          </p:blipFill>
          <p:spPr bwMode="auto">
            <a:xfrm>
              <a:off x="3894123" y="1376772"/>
              <a:ext cx="1058876" cy="718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 descr="C:\Documents and Settings\Administrator\바탕 화면\페북 사진\표형종\프로필사진\전북대 취업특강.jp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3819" y="1376772"/>
              <a:ext cx="1058876" cy="718990"/>
            </a:xfrm>
            <a:prstGeom prst="rect">
              <a:avLst/>
            </a:prstGeom>
            <a:noFill/>
          </p:spPr>
        </p:pic>
        <p:pic>
          <p:nvPicPr>
            <p:cNvPr id="10" name="그림 9" descr="분석지도_1.jpg"/>
            <p:cNvPicPr>
              <a:picLocks/>
            </p:cNvPicPr>
            <p:nvPr/>
          </p:nvPicPr>
          <p:blipFill>
            <a:blip r:embed="rId5" cstate="print"/>
            <a:srcRect t="4191"/>
            <a:stretch>
              <a:fillRect/>
            </a:stretch>
          </p:blipFill>
          <p:spPr>
            <a:xfrm>
              <a:off x="4989513" y="1376772"/>
              <a:ext cx="1058876" cy="718990"/>
            </a:xfrm>
            <a:prstGeom prst="rect">
              <a:avLst/>
            </a:prstGeom>
          </p:spPr>
        </p:pic>
        <p:pic>
          <p:nvPicPr>
            <p:cNvPr id="11" name="그림 10" descr="IMG_0153.JPG"/>
            <p:cNvPicPr>
              <a:picLocks/>
            </p:cNvPicPr>
            <p:nvPr/>
          </p:nvPicPr>
          <p:blipFill>
            <a:blip r:embed="rId6" cstate="print"/>
            <a:srcRect t="5311"/>
            <a:stretch>
              <a:fillRect/>
            </a:stretch>
          </p:blipFill>
          <p:spPr>
            <a:xfrm>
              <a:off x="7180293" y="1376772"/>
              <a:ext cx="1058876" cy="718990"/>
            </a:xfrm>
            <a:prstGeom prst="rect">
              <a:avLst/>
            </a:prstGeom>
          </p:spPr>
        </p:pic>
        <p:pic>
          <p:nvPicPr>
            <p:cNvPr id="48" name="Picture 2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61915" y="1376772"/>
              <a:ext cx="108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66158" y="1377497"/>
              <a:ext cx="1080000" cy="72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51" name="Picture 4" descr="E:\1.한국커리어개발원\0-5.사진\0.한국커리어개발원\표형종\주간인물\미래경쟁력 5C 023.jpg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92163" y="1377497"/>
              <a:ext cx="1065447" cy="720000"/>
            </a:xfrm>
            <a:prstGeom prst="rect">
              <a:avLst/>
            </a:prstGeom>
            <a:noFill/>
            <a:ln w="3175">
              <a:noFill/>
            </a:ln>
          </p:spPr>
        </p:pic>
      </p:grpSp>
      <p:grpSp>
        <p:nvGrpSpPr>
          <p:cNvPr id="5" name="그룹 30"/>
          <p:cNvGrpSpPr/>
          <p:nvPr/>
        </p:nvGrpSpPr>
        <p:grpSpPr>
          <a:xfrm>
            <a:off x="452439" y="5553238"/>
            <a:ext cx="9001125" cy="828675"/>
            <a:chOff x="452438" y="2276475"/>
            <a:chExt cx="8640762" cy="648191"/>
          </a:xfrm>
        </p:grpSpPr>
        <p:sp>
          <p:nvSpPr>
            <p:cNvPr id="34" name="직사각형 33"/>
            <p:cNvSpPr/>
            <p:nvPr/>
          </p:nvSpPr>
          <p:spPr>
            <a:xfrm>
              <a:off x="452438" y="2276475"/>
              <a:ext cx="2879725" cy="648191"/>
            </a:xfrm>
            <a:prstGeom prst="rect">
              <a:avLst/>
            </a:prstGeom>
            <a:ln>
              <a:noFill/>
            </a:ln>
          </p:spPr>
          <p:txBody>
            <a:bodyPr wrap="square" lIns="0" rIns="0" anchor="ctr">
              <a:noAutofit/>
            </a:bodyPr>
            <a:lstStyle/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서울시 평생직업교육원 허가</a:t>
              </a:r>
              <a:r>
                <a:rPr lang="en-US" altLang="ko-KR" sz="1000" dirty="0"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latin typeface="+mn-ea"/>
                  <a:ea typeface="+mn-ea"/>
                </a:rPr>
                <a:t>등록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고용노동부 </a:t>
              </a:r>
              <a:r>
                <a:rPr lang="en-US" altLang="ko-KR" sz="1000" dirty="0">
                  <a:latin typeface="+mn-ea"/>
                  <a:ea typeface="+mn-ea"/>
                </a:rPr>
                <a:t>NCS</a:t>
              </a:r>
              <a:r>
                <a:rPr lang="ko-KR" altLang="en-US" sz="1000" dirty="0">
                  <a:latin typeface="+mn-ea"/>
                  <a:ea typeface="+mn-ea"/>
                </a:rPr>
                <a:t>기반 직업훈련과정 지정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한국경영교육학회 창의적 직무교육 설계방안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32163" y="2276475"/>
              <a:ext cx="2881312" cy="648191"/>
            </a:xfrm>
            <a:prstGeom prst="rect">
              <a:avLst/>
            </a:prstGeom>
            <a:ln>
              <a:noFill/>
            </a:ln>
          </p:spPr>
          <p:txBody>
            <a:bodyPr wrap="square" lIns="0" rIns="0" anchor="ctr">
              <a:noAutofit/>
            </a:bodyPr>
            <a:lstStyle/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노동부 취업컨설팅대전 최우수상 수상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노동부 직업훈련기관 평가  </a:t>
              </a:r>
              <a:r>
                <a:rPr lang="en-US" altLang="ko-KR" sz="1000" dirty="0">
                  <a:latin typeface="+mn-ea"/>
                  <a:ea typeface="+mn-ea"/>
                </a:rPr>
                <a:t>“A”</a:t>
              </a:r>
              <a:r>
                <a:rPr lang="ko-KR" altLang="en-US" sz="1000" dirty="0">
                  <a:latin typeface="+mn-ea"/>
                  <a:ea typeface="+mn-ea"/>
                </a:rPr>
                <a:t>등급 획득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대학생 기업분석</a:t>
              </a:r>
              <a:r>
                <a:rPr lang="en-US" altLang="ko-KR" sz="1000" dirty="0"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latin typeface="+mn-ea"/>
                  <a:ea typeface="+mn-ea"/>
                </a:rPr>
                <a:t>창의제안 경진대회 주관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213475" y="2276475"/>
              <a:ext cx="2879725" cy="648191"/>
            </a:xfrm>
            <a:prstGeom prst="rect">
              <a:avLst/>
            </a:prstGeom>
            <a:ln>
              <a:noFill/>
            </a:ln>
          </p:spPr>
          <p:txBody>
            <a:bodyPr wrap="square" lIns="0" rIns="0" anchor="ctr">
              <a:noAutofit/>
            </a:bodyPr>
            <a:lstStyle/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한국</a:t>
              </a:r>
              <a:r>
                <a:rPr lang="en-US" altLang="ko-KR" sz="1000" dirty="0">
                  <a:latin typeface="+mn-ea"/>
                  <a:ea typeface="+mn-ea"/>
                </a:rPr>
                <a:t>HRD</a:t>
              </a:r>
              <a:r>
                <a:rPr lang="ko-KR" altLang="en-US" sz="1000" dirty="0">
                  <a:latin typeface="+mn-ea"/>
                  <a:ea typeface="+mn-ea"/>
                </a:rPr>
                <a:t>협회 </a:t>
              </a:r>
              <a:r>
                <a:rPr lang="en-US" altLang="ko-KR" sz="1000" dirty="0">
                  <a:latin typeface="+mn-ea"/>
                  <a:ea typeface="+mn-ea"/>
                </a:rPr>
                <a:t>BEST </a:t>
              </a:r>
              <a:r>
                <a:rPr lang="ko-KR" altLang="en-US" sz="1000" dirty="0">
                  <a:latin typeface="+mn-ea"/>
                  <a:ea typeface="+mn-ea"/>
                </a:rPr>
                <a:t>강사선정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제</a:t>
              </a:r>
              <a:r>
                <a:rPr lang="en-US" altLang="ko-KR" sz="1000" dirty="0">
                  <a:latin typeface="+mn-ea"/>
                  <a:ea typeface="+mn-ea"/>
                </a:rPr>
                <a:t>11</a:t>
              </a:r>
              <a:r>
                <a:rPr lang="ko-KR" altLang="en-US" sz="1000" dirty="0">
                  <a:latin typeface="+mn-ea"/>
                  <a:ea typeface="+mn-ea"/>
                </a:rPr>
                <a:t>회 한국</a:t>
              </a:r>
              <a:r>
                <a:rPr lang="en-US" altLang="ko-KR" sz="1000" dirty="0">
                  <a:latin typeface="+mn-ea"/>
                  <a:ea typeface="+mn-ea"/>
                </a:rPr>
                <a:t>HRD</a:t>
              </a:r>
              <a:r>
                <a:rPr lang="ko-KR" altLang="en-US" sz="1000" dirty="0">
                  <a:latin typeface="+mn-ea"/>
                  <a:ea typeface="+mn-ea"/>
                </a:rPr>
                <a:t>대상 </a:t>
              </a:r>
              <a:r>
                <a:rPr lang="en-US" altLang="ko-KR" sz="1000" dirty="0">
                  <a:latin typeface="+mn-ea"/>
                  <a:ea typeface="+mn-ea"/>
                </a:rPr>
                <a:t>“</a:t>
              </a:r>
              <a:r>
                <a:rPr lang="ko-KR" altLang="en-US" sz="1000" dirty="0">
                  <a:latin typeface="+mn-ea"/>
                  <a:ea typeface="+mn-ea"/>
                </a:rPr>
                <a:t>교육부문</a:t>
              </a:r>
              <a:r>
                <a:rPr lang="en-US" altLang="ko-KR" sz="1000" dirty="0">
                  <a:latin typeface="+mn-ea"/>
                  <a:ea typeface="+mn-ea"/>
                </a:rPr>
                <a:t>”</a:t>
              </a:r>
              <a:r>
                <a:rPr lang="ko-KR" altLang="en-US" sz="1000" dirty="0">
                  <a:latin typeface="+mn-ea"/>
                  <a:ea typeface="+mn-ea"/>
                </a:rPr>
                <a:t>대상 수상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marL="85725">
                <a:lnSpc>
                  <a:spcPts val="1500"/>
                </a:lnSpc>
                <a:buFont typeface="Arial" pitchFamily="34" charset="0"/>
                <a:buChar char="•"/>
              </a:pPr>
              <a:r>
                <a:rPr lang="ko-KR" altLang="en-US" sz="1000" dirty="0">
                  <a:latin typeface="+mn-ea"/>
                  <a:ea typeface="+mn-ea"/>
                </a:rPr>
                <a:t> 한국전문기자협회 우수교육기관인증 수상</a:t>
              </a:r>
            </a:p>
          </p:txBody>
        </p:sp>
      </p:grpSp>
      <p:sp>
        <p:nvSpPr>
          <p:cNvPr id="40" name="직사각형 39"/>
          <p:cNvSpPr/>
          <p:nvPr/>
        </p:nvSpPr>
        <p:spPr bwMode="auto">
          <a:xfrm>
            <a:off x="452439" y="5553237"/>
            <a:ext cx="9001125" cy="8286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>
              <a:latin typeface="+mn-ea"/>
              <a:ea typeface="+mn-ea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452439" y="1592263"/>
            <a:ext cx="9015257" cy="739792"/>
            <a:chOff x="452438" y="1592263"/>
            <a:chExt cx="9015258" cy="739792"/>
          </a:xfrm>
        </p:grpSpPr>
        <p:pic>
          <p:nvPicPr>
            <p:cNvPr id="55" name="그림 54" descr="1-2.노트북-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9621" y="1592263"/>
              <a:ext cx="1108017" cy="7207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그림 55" descr="1-4.실습도구-1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6839" y="1592264"/>
              <a:ext cx="1095695" cy="7207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그림 56" descr="1-7.토론실습-3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7443" y="1592264"/>
              <a:ext cx="1108017" cy="7207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그림 57" descr="2-3.단체사진-1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438" y="1592263"/>
              <a:ext cx="1108019" cy="7207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그림 58" descr="2-7.시험사진-2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4942" y="1592263"/>
              <a:ext cx="1095695" cy="7207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4" descr="E:\1.한국커리어개발원\0-5.사진\2.6시그마 수시\3기\IMG_4011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840369" y="1592264"/>
              <a:ext cx="1108017" cy="720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Picture 5" descr="E:\1.한국커리어개발원\0-5.사진\2.6시그마 수시\9기\사진 063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967134" y="1592263"/>
              <a:ext cx="1108017" cy="72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그림 61" descr="1-3.단체사진-2.JP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45546" y="1592264"/>
              <a:ext cx="1108017" cy="720724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/>
            <p:cNvSpPr/>
            <p:nvPr/>
          </p:nvSpPr>
          <p:spPr>
            <a:xfrm>
              <a:off x="466571" y="1592264"/>
              <a:ext cx="9001125" cy="73979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한국커리어개발원 소개</a:t>
            </a:r>
          </a:p>
        </p:txBody>
      </p:sp>
    </p:spTree>
    <p:extLst>
      <p:ext uri="{BB962C8B-B14F-4D97-AF65-F5344CB8AC3E}">
        <p14:creationId xmlns:p14="http://schemas.microsoft.com/office/powerpoint/2010/main" val="52408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현 수준 분석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스티커 불량률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51363" y="993775"/>
            <a:ext cx="5081587" cy="34686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51363" y="4560888"/>
            <a:ext cx="5081587" cy="1747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분석결과 및 개선계획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10801" y="2416175"/>
            <a:ext cx="4932547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라운드 스티커 불량률의 공정능력분석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통계분석 → 품질도구 → 공정능력분석 → 이항분포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불량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“1-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불량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”, 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사용될 크기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“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스티커 수량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상수크기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매회당 부분군의 크기가 같은 경우에는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해당 숫자 입력</a:t>
            </a:r>
          </a:p>
          <a:p>
            <a:pPr algn="ctr"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사용될 크기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매회당 부분군의 크기가 다른 경우 해당 열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(C3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열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지정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400" y="992188"/>
            <a:ext cx="4076700" cy="5316537"/>
            <a:chOff x="279400" y="992188"/>
            <a:chExt cx="4076700" cy="5316537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885950" y="1789113"/>
              <a:ext cx="2328863" cy="496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Rectangle 6" descr="편지지"/>
            <p:cNvSpPr>
              <a:spLocks noChangeArrowheads="1"/>
            </p:cNvSpPr>
            <p:nvPr/>
          </p:nvSpPr>
          <p:spPr bwMode="auto">
            <a:xfrm>
              <a:off x="425450" y="1789113"/>
              <a:ext cx="1387475" cy="496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기회 수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0" hangingPunct="0"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(Opportunity)</a:t>
              </a: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885950" y="2338388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ectangle 8" descr="편지지"/>
            <p:cNvSpPr>
              <a:spLocks noChangeArrowheads="1"/>
            </p:cNvSpPr>
            <p:nvPr/>
          </p:nvSpPr>
          <p:spPr bwMode="auto">
            <a:xfrm>
              <a:off x="425450" y="2338388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결함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수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0" hangingPunct="0"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(Defect)</a:t>
              </a: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85950" y="2887663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Rectangle 10" descr="편지지"/>
            <p:cNvSpPr>
              <a:spLocks noChangeArrowheads="1"/>
            </p:cNvSpPr>
            <p:nvPr/>
          </p:nvSpPr>
          <p:spPr bwMode="auto">
            <a:xfrm>
              <a:off x="425450" y="2887663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DPO</a:t>
              </a: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081213" y="5408613"/>
              <a:ext cx="2133600" cy="7921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                           %</a:t>
              </a:r>
            </a:p>
          </p:txBody>
        </p:sp>
        <p:sp>
          <p:nvSpPr>
            <p:cNvPr id="36" name="AutoShape 13" descr="재생지"/>
            <p:cNvSpPr>
              <a:spLocks noChangeArrowheads="1"/>
            </p:cNvSpPr>
            <p:nvPr/>
          </p:nvSpPr>
          <p:spPr bwMode="auto">
            <a:xfrm>
              <a:off x="425450" y="5408613"/>
              <a:ext cx="1606550" cy="792162"/>
            </a:xfrm>
            <a:prstGeom prst="bevel">
              <a:avLst>
                <a:gd name="adj" fmla="val 12500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양품률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합격률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gray">
            <a:xfrm flipV="1">
              <a:off x="700088" y="3519488"/>
              <a:ext cx="3238500" cy="288925"/>
            </a:xfrm>
            <a:prstGeom prst="triangle">
              <a:avLst>
                <a:gd name="adj" fmla="val 50000"/>
              </a:avLst>
            </a:prstGeom>
            <a:solidFill>
              <a:srgbClr val="96969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lIns="59304" tIns="29651" rIns="59304" bIns="29651" anchor="ctr"/>
            <a:lstStyle/>
            <a:p>
              <a:pPr algn="ctr" eaLnBrk="0" hangingPunct="0"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AutoShape 15" descr="편지지"/>
            <p:cNvSpPr>
              <a:spLocks noChangeArrowheads="1"/>
            </p:cNvSpPr>
            <p:nvPr/>
          </p:nvSpPr>
          <p:spPr bwMode="auto">
            <a:xfrm>
              <a:off x="425450" y="4481513"/>
              <a:ext cx="1617663" cy="862012"/>
            </a:xfrm>
            <a:prstGeom prst="bevel">
              <a:avLst>
                <a:gd name="adj" fmla="val 833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+mn-ea"/>
                  <a:ea typeface="+mn-ea"/>
                </a:rPr>
                <a:t>단기</a:t>
              </a:r>
              <a: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Sigma</a:t>
              </a:r>
              <a:b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수준</a:t>
              </a:r>
              <a:r>
                <a:rPr lang="ko-KR" altLang="en-US" sz="1200" b="1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Zst)</a:t>
              </a:r>
              <a:endParaRPr lang="ko-KR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gray">
            <a:xfrm>
              <a:off x="2081213" y="4481513"/>
              <a:ext cx="2133600" cy="8620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5F5F5F"/>
              </a:outerShdw>
            </a:effectLst>
          </p:spPr>
          <p:txBody>
            <a:bodyPr lIns="59304" tIns="29651" rIns="309600" bIns="29651" anchor="ctr"/>
            <a:lstStyle/>
            <a:p>
              <a:pPr algn="r" eaLnBrk="0" hangingPunct="0">
                <a:lnSpc>
                  <a:spcPct val="110000"/>
                </a:lnSpc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               </a:t>
              </a:r>
              <a:r>
                <a:rPr lang="ko-KR" altLang="ko-KR" sz="120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</a:t>
              </a: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885950" y="1235075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라운드 스티커 불량률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Rectangle 6" descr="편지지"/>
            <p:cNvSpPr>
              <a:spLocks noChangeArrowheads="1"/>
            </p:cNvSpPr>
            <p:nvPr/>
          </p:nvSpPr>
          <p:spPr bwMode="auto">
            <a:xfrm>
              <a:off x="425450" y="1235075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측정 대상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425450" y="3973513"/>
              <a:ext cx="3797300" cy="385762"/>
            </a:xfrm>
            <a:prstGeom prst="rect">
              <a:avLst/>
            </a:prstGeom>
            <a:solidFill>
              <a:srgbClr val="E7E8C8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ko-KR" altLang="en-US" sz="1400" b="1" dirty="0">
                  <a:solidFill>
                    <a:srgbClr val="000000"/>
                  </a:solidFill>
                  <a:latin typeface="+mn-ea"/>
                  <a:ea typeface="+mn-ea"/>
                </a:rPr>
                <a:t>공정능력</a:t>
              </a:r>
              <a:r>
                <a:rPr lang="en-US" altLang="ko-KR" sz="1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solidFill>
                    <a:srgbClr val="000000"/>
                  </a:solidFill>
                  <a:latin typeface="+mn-ea"/>
                  <a:ea typeface="+mn-ea"/>
                </a:rPr>
                <a:t>분석결과</a:t>
              </a: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gray">
            <a:xfrm>
              <a:off x="279400" y="992188"/>
              <a:ext cx="4076700" cy="5316537"/>
            </a:xfrm>
            <a:prstGeom prst="rect">
              <a:avLst/>
            </a:prstGeom>
            <a:noFill/>
            <a:ln w="28575">
              <a:solidFill>
                <a:srgbClr val="424E5C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eaLnBrk="0" hangingPunct="0"/>
              <a:endParaRPr lang="ko-KR" altLang="en-US" sz="16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현 수준 분석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서비스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만족도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51363" y="993775"/>
            <a:ext cx="5081587" cy="34686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51363" y="4560888"/>
            <a:ext cx="5081587" cy="1747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분석결과 및 개선계획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연속형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데이터 분석결과 기준 작성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0575" y="1232756"/>
            <a:ext cx="495300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1</a:t>
            </a:r>
            <a:r>
              <a:rPr lang="ko-KR" altLang="en-US" sz="1400" b="1" dirty="0">
                <a:latin typeface="+mn-ea"/>
                <a:ea typeface="+mn-ea"/>
              </a:rPr>
              <a:t>라운드 서비스만족도</a:t>
            </a:r>
            <a:endParaRPr lang="en-US" altLang="ko-KR" sz="14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latin typeface="+mn-ea"/>
                <a:ea typeface="+mn-ea"/>
              </a:rPr>
              <a:t>-----------------------------------------------------------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latin typeface="+mn-ea"/>
                <a:ea typeface="+mn-ea"/>
              </a:rPr>
              <a:t>통계분석 → 품질도구 → 공정능력분석 → 정규분포</a:t>
            </a:r>
            <a:endParaRPr lang="en-US" altLang="ko-KR" sz="11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>
                <a:latin typeface="+mn-ea"/>
                <a:ea typeface="+mn-ea"/>
              </a:rPr>
              <a:t>부분군</a:t>
            </a:r>
            <a:r>
              <a:rPr lang="ko-KR" altLang="en-US" sz="1100" b="1" dirty="0">
                <a:latin typeface="+mn-ea"/>
                <a:ea typeface="+mn-ea"/>
              </a:rPr>
              <a:t> 행 위치 선택 → </a:t>
            </a:r>
            <a:r>
              <a:rPr lang="en-US" altLang="ko-KR" sz="1100" b="1" dirty="0">
                <a:latin typeface="+mn-ea"/>
                <a:ea typeface="+mn-ea"/>
              </a:rPr>
              <a:t>“1-</a:t>
            </a:r>
            <a:r>
              <a:rPr lang="ko-KR" altLang="en-US" sz="1100" b="1" dirty="0">
                <a:latin typeface="+mn-ea"/>
                <a:ea typeface="+mn-ea"/>
              </a:rPr>
              <a:t>만족도</a:t>
            </a: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 dirty="0">
                <a:latin typeface="+mn-ea"/>
                <a:ea typeface="+mn-ea"/>
              </a:rPr>
              <a:t>배달</a:t>
            </a:r>
            <a:r>
              <a:rPr lang="en-US" altLang="ko-KR" sz="1100" b="1" dirty="0">
                <a:latin typeface="+mn-ea"/>
                <a:ea typeface="+mn-ea"/>
              </a:rPr>
              <a:t>)”</a:t>
            </a:r>
            <a:r>
              <a:rPr lang="ko-KR" altLang="en-US" sz="1100" b="1" dirty="0">
                <a:latin typeface="+mn-ea"/>
                <a:ea typeface="+mn-ea"/>
              </a:rPr>
              <a:t>와 </a:t>
            </a:r>
            <a:r>
              <a:rPr lang="en-US" altLang="ko-KR" sz="1100" b="1" dirty="0">
                <a:latin typeface="+mn-ea"/>
                <a:ea typeface="+mn-ea"/>
              </a:rPr>
              <a:t>“1-</a:t>
            </a:r>
            <a:r>
              <a:rPr lang="ko-KR" altLang="en-US" sz="1100" b="1" dirty="0">
                <a:latin typeface="+mn-ea"/>
                <a:ea typeface="+mn-ea"/>
              </a:rPr>
              <a:t>만족도</a:t>
            </a: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 dirty="0">
                <a:latin typeface="+mn-ea"/>
                <a:ea typeface="+mn-ea"/>
              </a:rPr>
              <a:t>접수</a:t>
            </a:r>
            <a:r>
              <a:rPr lang="en-US" altLang="ko-KR" sz="1100" b="1" dirty="0">
                <a:latin typeface="+mn-ea"/>
                <a:ea typeface="+mn-ea"/>
              </a:rPr>
              <a:t>)” </a:t>
            </a:r>
            <a:r>
              <a:rPr lang="ko-KR" altLang="en-US" sz="1100" b="1" dirty="0">
                <a:latin typeface="+mn-ea"/>
                <a:ea typeface="+mn-ea"/>
              </a:rPr>
              <a:t>선택</a:t>
            </a:r>
            <a:endParaRPr lang="en-US" altLang="ko-KR" sz="11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dirty="0">
                <a:latin typeface="+mn-ea"/>
                <a:ea typeface="+mn-ea"/>
              </a:rPr>
              <a:t>규격하한 </a:t>
            </a:r>
            <a:r>
              <a:rPr lang="en-US" altLang="ko-KR" sz="1100" b="1" dirty="0">
                <a:latin typeface="+mn-ea"/>
                <a:ea typeface="+mn-ea"/>
              </a:rPr>
              <a:t>: “4” </a:t>
            </a:r>
            <a:r>
              <a:rPr lang="ko-KR" altLang="en-US" sz="1100" b="1" dirty="0">
                <a:latin typeface="+mn-ea"/>
                <a:ea typeface="+mn-ea"/>
              </a:rPr>
              <a:t>입력</a:t>
            </a:r>
            <a:r>
              <a:rPr lang="en-US" altLang="ko-KR" sz="1100" b="1" dirty="0">
                <a:latin typeface="+mn-ea"/>
                <a:ea typeface="+mn-ea"/>
              </a:rPr>
              <a:t>, </a:t>
            </a:r>
            <a:r>
              <a:rPr lang="ko-KR" altLang="en-US" sz="1100" b="1" dirty="0">
                <a:latin typeface="+mn-ea"/>
                <a:ea typeface="+mn-ea"/>
              </a:rPr>
              <a:t>옵션 </a:t>
            </a:r>
            <a:r>
              <a:rPr lang="en-US" altLang="ko-KR" sz="1100" b="1" dirty="0">
                <a:latin typeface="+mn-ea"/>
                <a:ea typeface="+mn-ea"/>
              </a:rPr>
              <a:t>: </a:t>
            </a:r>
            <a:r>
              <a:rPr lang="ko-KR" altLang="en-US" sz="1100" b="1" dirty="0">
                <a:latin typeface="+mn-ea"/>
                <a:ea typeface="+mn-ea"/>
              </a:rPr>
              <a:t>벤치마크</a:t>
            </a:r>
            <a:r>
              <a:rPr lang="en-US" altLang="ko-KR" sz="1100" b="1" dirty="0">
                <a:latin typeface="+mn-ea"/>
                <a:ea typeface="+mn-ea"/>
              </a:rPr>
              <a:t> Z(</a:t>
            </a:r>
            <a:r>
              <a:rPr lang="ko-KR" altLang="en-US" sz="1100" b="1" dirty="0">
                <a:latin typeface="+mn-ea"/>
                <a:ea typeface="+mn-ea"/>
              </a:rPr>
              <a:t>σ 수준</a:t>
            </a:r>
            <a:r>
              <a:rPr lang="en-US" altLang="ko-KR" sz="1100" b="1" dirty="0">
                <a:latin typeface="+mn-ea"/>
                <a:ea typeface="+mn-ea"/>
              </a:rPr>
              <a:t>) </a:t>
            </a:r>
            <a:r>
              <a:rPr lang="ko-KR" altLang="en-US" sz="1100" b="1" dirty="0">
                <a:latin typeface="+mn-ea"/>
                <a:ea typeface="+mn-ea"/>
              </a:rPr>
              <a:t>선택</a:t>
            </a:r>
            <a:endParaRPr lang="en-US" altLang="ko-KR" sz="1100" b="1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80931" y="801055"/>
            <a:ext cx="2592288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연속형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데이터 가정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9400" y="992188"/>
            <a:ext cx="4076700" cy="5316537"/>
            <a:chOff x="279400" y="992188"/>
            <a:chExt cx="4076700" cy="5316537"/>
          </a:xfrm>
        </p:grpSpPr>
        <p:sp>
          <p:nvSpPr>
            <p:cNvPr id="24596" name="Rectangle 2"/>
            <p:cNvSpPr>
              <a:spLocks noChangeArrowheads="1"/>
            </p:cNvSpPr>
            <p:nvPr/>
          </p:nvSpPr>
          <p:spPr bwMode="gray">
            <a:xfrm>
              <a:off x="279400" y="992188"/>
              <a:ext cx="4076700" cy="5316537"/>
            </a:xfrm>
            <a:prstGeom prst="rect">
              <a:avLst/>
            </a:prstGeom>
            <a:noFill/>
            <a:ln w="28575">
              <a:solidFill>
                <a:srgbClr val="424E5C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eaLnBrk="0" hangingPunct="0"/>
              <a:endParaRPr lang="ko-KR" altLang="en-US" sz="16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425450" y="3973513"/>
              <a:ext cx="3797300" cy="385762"/>
            </a:xfrm>
            <a:prstGeom prst="rect">
              <a:avLst/>
            </a:prstGeom>
            <a:solidFill>
              <a:srgbClr val="E7E8C8"/>
            </a:solidFill>
            <a:ln w="127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ko-KR" altLang="en-US" sz="1400" b="1" dirty="0">
                  <a:solidFill>
                    <a:srgbClr val="000000"/>
                  </a:solidFill>
                  <a:latin typeface="+mn-ea"/>
                  <a:ea typeface="+mn-ea"/>
                </a:rPr>
                <a:t>공정능력</a:t>
              </a:r>
              <a:r>
                <a:rPr lang="en-US" altLang="ko-KR" sz="1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solidFill>
                    <a:srgbClr val="000000"/>
                  </a:solidFill>
                  <a:latin typeface="+mn-ea"/>
                  <a:ea typeface="+mn-ea"/>
                </a:rPr>
                <a:t>분석결과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885950" y="1789113"/>
              <a:ext cx="2328863" cy="496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6" descr="편지지"/>
            <p:cNvSpPr>
              <a:spLocks noChangeArrowheads="1"/>
            </p:cNvSpPr>
            <p:nvPr/>
          </p:nvSpPr>
          <p:spPr bwMode="auto">
            <a:xfrm>
              <a:off x="425450" y="1789113"/>
              <a:ext cx="1387475" cy="496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기회 수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0" hangingPunct="0"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(Opportunity)</a:t>
              </a: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885950" y="2338388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Rectangle 8" descr="편지지"/>
            <p:cNvSpPr>
              <a:spLocks noChangeArrowheads="1"/>
            </p:cNvSpPr>
            <p:nvPr/>
          </p:nvSpPr>
          <p:spPr bwMode="auto">
            <a:xfrm>
              <a:off x="425450" y="2338388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결함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수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0" hangingPunct="0"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(Defect)</a:t>
              </a: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885950" y="2887663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Rectangle 10" descr="편지지"/>
            <p:cNvSpPr>
              <a:spLocks noChangeArrowheads="1"/>
            </p:cNvSpPr>
            <p:nvPr/>
          </p:nvSpPr>
          <p:spPr bwMode="auto">
            <a:xfrm>
              <a:off x="425450" y="2887663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DPO</a:t>
              </a: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885950" y="1235075"/>
              <a:ext cx="2328863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라운드 서비스 만족도</a:t>
              </a: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3" name="Rectangle 6" descr="편지지"/>
            <p:cNvSpPr>
              <a:spLocks noChangeArrowheads="1"/>
            </p:cNvSpPr>
            <p:nvPr/>
          </p:nvSpPr>
          <p:spPr bwMode="auto">
            <a:xfrm>
              <a:off x="425450" y="1235075"/>
              <a:ext cx="1387475" cy="49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측정 대상</a:t>
              </a: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2081213" y="5408613"/>
              <a:ext cx="2133600" cy="7921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666633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                           %</a:t>
              </a:r>
            </a:p>
          </p:txBody>
        </p:sp>
        <p:sp>
          <p:nvSpPr>
            <p:cNvPr id="55" name="AutoShape 13" descr="재생지"/>
            <p:cNvSpPr>
              <a:spLocks noChangeArrowheads="1"/>
            </p:cNvSpPr>
            <p:nvPr/>
          </p:nvSpPr>
          <p:spPr bwMode="auto">
            <a:xfrm>
              <a:off x="425450" y="5408613"/>
              <a:ext cx="1606550" cy="792162"/>
            </a:xfrm>
            <a:prstGeom prst="bevel">
              <a:avLst>
                <a:gd name="adj" fmla="val 12500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양품률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합격률</a:t>
              </a: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6" name="AutoShape 15" descr="편지지"/>
            <p:cNvSpPr>
              <a:spLocks noChangeArrowheads="1"/>
            </p:cNvSpPr>
            <p:nvPr/>
          </p:nvSpPr>
          <p:spPr bwMode="auto">
            <a:xfrm>
              <a:off x="425450" y="4481513"/>
              <a:ext cx="1617663" cy="862012"/>
            </a:xfrm>
            <a:prstGeom prst="bevel">
              <a:avLst>
                <a:gd name="adj" fmla="val 833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6633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+mn-ea"/>
                  <a:ea typeface="+mn-ea"/>
                </a:rPr>
                <a:t>단기</a:t>
              </a:r>
              <a: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Sigma</a:t>
              </a:r>
              <a:b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수준</a:t>
              </a:r>
              <a:r>
                <a:rPr lang="ko-KR" altLang="en-US" sz="1200" b="1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200" b="1">
                  <a:solidFill>
                    <a:srgbClr val="000000"/>
                  </a:solidFill>
                  <a:latin typeface="+mn-ea"/>
                  <a:ea typeface="+mn-ea"/>
                </a:rPr>
                <a:t>Zst)</a:t>
              </a:r>
              <a:endParaRPr lang="ko-KR" altLang="ko-KR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gray">
            <a:xfrm>
              <a:off x="2081213" y="4481513"/>
              <a:ext cx="2133600" cy="8620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5F5F5F"/>
              </a:outerShdw>
            </a:effectLst>
          </p:spPr>
          <p:txBody>
            <a:bodyPr lIns="59304" tIns="29651" rIns="309600" bIns="29651" anchor="ctr"/>
            <a:lstStyle/>
            <a:p>
              <a:pPr algn="r" eaLnBrk="0" hangingPunct="0">
                <a:lnSpc>
                  <a:spcPct val="110000"/>
                </a:lnSpc>
                <a:defRPr/>
              </a:pPr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               </a:t>
              </a:r>
              <a:r>
                <a:rPr lang="ko-KR" altLang="ko-KR" sz="120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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gray">
            <a:xfrm flipV="1">
              <a:off x="700088" y="3519488"/>
              <a:ext cx="3238500" cy="288925"/>
            </a:xfrm>
            <a:prstGeom prst="triangle">
              <a:avLst>
                <a:gd name="adj" fmla="val 50000"/>
              </a:avLst>
            </a:prstGeom>
            <a:solidFill>
              <a:srgbClr val="96969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lIns="59304" tIns="29651" rIns="59304" bIns="29651" anchor="ctr"/>
            <a:lstStyle/>
            <a:p>
              <a:pPr algn="ctr" eaLnBrk="0" hangingPunct="0">
                <a:defRPr/>
              </a:pPr>
              <a:endParaRPr lang="ko-KR" altLang="en-US" sz="16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027956" y="801055"/>
            <a:ext cx="2592288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이산형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데이터 가정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 bwMode="auto">
          <a:xfrm>
            <a:off x="200025" y="728663"/>
            <a:ext cx="5262563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CTQ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또는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Project-Y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에 영향을 미치는 잠재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인자를 아래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ea typeface="+mn-ea"/>
              </a:rPr>
              <a:t>특성요인도를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통해 도출하시오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잠재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X`s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도출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특성요인도</a:t>
            </a:r>
            <a:endParaRPr kumimoji="0" lang="en-US" altLang="ko-KR" sz="1600" b="1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93750" y="1647825"/>
            <a:ext cx="15843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ko-KR" altLang="en-US" sz="1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224808" y="1604963"/>
            <a:ext cx="1585912" cy="46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ko-KR" alt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52438" y="5168900"/>
            <a:ext cx="1371600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ko-KR" sz="1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672072" y="5168900"/>
            <a:ext cx="13747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ko-KR" alt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5131743" y="5168900"/>
            <a:ext cx="13747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ko-KR" alt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8265368" y="3362325"/>
            <a:ext cx="1344613" cy="487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100" b="1" dirty="0">
                <a:solidFill>
                  <a:srgbClr val="000000"/>
                </a:solidFill>
                <a:latin typeface="Arial" charset="0"/>
              </a:rPr>
              <a:t>총 배송시간이</a:t>
            </a:r>
            <a:endParaRPr lang="en-US" altLang="ko-KR" sz="1100" b="1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ko-KR" altLang="en-US" sz="1100" b="1" dirty="0">
                <a:solidFill>
                  <a:srgbClr val="000000"/>
                </a:solidFill>
                <a:latin typeface="Arial" charset="0"/>
              </a:rPr>
              <a:t>오래 걸린다</a:t>
            </a:r>
            <a:endParaRPr lang="en-US" altLang="ko-KR" sz="11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784350" y="2070100"/>
            <a:ext cx="1385888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118570" y="2070100"/>
            <a:ext cx="1382713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1133475" y="3619500"/>
            <a:ext cx="1482725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3453122" y="3619500"/>
            <a:ext cx="1489075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5912793" y="3619500"/>
            <a:ext cx="1484312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649426" y="3039430"/>
            <a:ext cx="8274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3116796" y="2828293"/>
            <a:ext cx="2968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927946" y="3039430"/>
            <a:ext cx="29686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1260751" y="2488010"/>
            <a:ext cx="89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273349" y="2276872"/>
            <a:ext cx="2952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1522202" y="2470547"/>
            <a:ext cx="2984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5650" name="직선 화살표 연결선 49"/>
          <p:cNvCxnSpPr>
            <a:cxnSpLocks noChangeShapeType="1"/>
            <a:endCxn id="25609" idx="1"/>
          </p:cNvCxnSpPr>
          <p:nvPr/>
        </p:nvCxnSpPr>
        <p:spPr bwMode="auto">
          <a:xfrm flipV="1">
            <a:off x="1424608" y="3606007"/>
            <a:ext cx="6840760" cy="3013"/>
          </a:xfrm>
          <a:prstGeom prst="straightConnector1">
            <a:avLst/>
          </a:prstGeom>
          <a:noFill/>
          <a:ln w="222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25651" name="Rectangle 4"/>
          <p:cNvSpPr>
            <a:spLocks noChangeArrowheads="1"/>
          </p:cNvSpPr>
          <p:nvPr/>
        </p:nvSpPr>
        <p:spPr bwMode="auto">
          <a:xfrm>
            <a:off x="5646009" y="1592263"/>
            <a:ext cx="1584325" cy="46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ko-KR" alt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52" name="Line 11"/>
          <p:cNvSpPr>
            <a:spLocks noChangeShapeType="1"/>
          </p:cNvSpPr>
          <p:nvPr/>
        </p:nvSpPr>
        <p:spPr bwMode="auto">
          <a:xfrm>
            <a:off x="6538184" y="2057400"/>
            <a:ext cx="1384300" cy="154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>
            <a:off x="4972769" y="3039430"/>
            <a:ext cx="8274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Line 16"/>
          <p:cNvSpPr>
            <a:spLocks noChangeShapeType="1"/>
          </p:cNvSpPr>
          <p:nvPr/>
        </p:nvSpPr>
        <p:spPr bwMode="auto">
          <a:xfrm flipV="1">
            <a:off x="5440139" y="2828293"/>
            <a:ext cx="2968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Line 17"/>
          <p:cNvSpPr>
            <a:spLocks noChangeShapeType="1"/>
          </p:cNvSpPr>
          <p:nvPr/>
        </p:nvSpPr>
        <p:spPr bwMode="auto">
          <a:xfrm>
            <a:off x="5251289" y="3039430"/>
            <a:ext cx="29686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>
            <a:off x="3584094" y="2488010"/>
            <a:ext cx="89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28"/>
          <p:cNvSpPr>
            <a:spLocks noChangeShapeType="1"/>
          </p:cNvSpPr>
          <p:nvPr/>
        </p:nvSpPr>
        <p:spPr bwMode="auto">
          <a:xfrm>
            <a:off x="3596692" y="2276872"/>
            <a:ext cx="2952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 flipV="1">
            <a:off x="3845545" y="2470547"/>
            <a:ext cx="2984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7401954" y="3039430"/>
            <a:ext cx="8274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Line 16"/>
          <p:cNvSpPr>
            <a:spLocks noChangeShapeType="1"/>
          </p:cNvSpPr>
          <p:nvPr/>
        </p:nvSpPr>
        <p:spPr bwMode="auto">
          <a:xfrm flipV="1">
            <a:off x="7869324" y="2828293"/>
            <a:ext cx="2968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>
            <a:off x="7680474" y="3039430"/>
            <a:ext cx="29686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>
            <a:off x="6013279" y="2488010"/>
            <a:ext cx="89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>
            <a:off x="6025877" y="2276872"/>
            <a:ext cx="2952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flipV="1">
            <a:off x="6274730" y="2470547"/>
            <a:ext cx="2984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>
            <a:off x="2108684" y="4155554"/>
            <a:ext cx="8274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Line 16"/>
          <p:cNvSpPr>
            <a:spLocks noChangeShapeType="1"/>
          </p:cNvSpPr>
          <p:nvPr/>
        </p:nvSpPr>
        <p:spPr bwMode="auto">
          <a:xfrm flipV="1">
            <a:off x="2576054" y="3944417"/>
            <a:ext cx="2968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Line 17"/>
          <p:cNvSpPr>
            <a:spLocks noChangeShapeType="1"/>
          </p:cNvSpPr>
          <p:nvPr/>
        </p:nvSpPr>
        <p:spPr bwMode="auto">
          <a:xfrm>
            <a:off x="2315196" y="4155554"/>
            <a:ext cx="29686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Line 27"/>
          <p:cNvSpPr>
            <a:spLocks noChangeShapeType="1"/>
          </p:cNvSpPr>
          <p:nvPr/>
        </p:nvSpPr>
        <p:spPr bwMode="auto">
          <a:xfrm>
            <a:off x="639763" y="4763443"/>
            <a:ext cx="89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Line 28"/>
          <p:cNvSpPr>
            <a:spLocks noChangeShapeType="1"/>
          </p:cNvSpPr>
          <p:nvPr/>
        </p:nvSpPr>
        <p:spPr bwMode="auto">
          <a:xfrm>
            <a:off x="652361" y="4552305"/>
            <a:ext cx="2952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" name="Line 29"/>
          <p:cNvSpPr>
            <a:spLocks noChangeShapeType="1"/>
          </p:cNvSpPr>
          <p:nvPr/>
        </p:nvSpPr>
        <p:spPr bwMode="auto">
          <a:xfrm flipV="1">
            <a:off x="901214" y="4745980"/>
            <a:ext cx="2984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>
            <a:off x="4448944" y="4155554"/>
            <a:ext cx="8274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 flipV="1">
            <a:off x="5159511" y="3944417"/>
            <a:ext cx="2968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" name="Line 17"/>
          <p:cNvSpPr>
            <a:spLocks noChangeShapeType="1"/>
          </p:cNvSpPr>
          <p:nvPr/>
        </p:nvSpPr>
        <p:spPr bwMode="auto">
          <a:xfrm>
            <a:off x="4898653" y="4155554"/>
            <a:ext cx="29686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>
            <a:off x="2971874" y="4760320"/>
            <a:ext cx="89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2984472" y="4549182"/>
            <a:ext cx="2952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 flipV="1">
            <a:off x="3233325" y="4742857"/>
            <a:ext cx="2984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Line 15"/>
          <p:cNvSpPr>
            <a:spLocks noChangeShapeType="1"/>
          </p:cNvSpPr>
          <p:nvPr/>
        </p:nvSpPr>
        <p:spPr bwMode="auto">
          <a:xfrm>
            <a:off x="6897216" y="4155554"/>
            <a:ext cx="8274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auto">
          <a:xfrm flipV="1">
            <a:off x="7364586" y="3944417"/>
            <a:ext cx="2968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>
            <a:off x="7103728" y="4155554"/>
            <a:ext cx="29686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8" name="Line 27"/>
          <p:cNvSpPr>
            <a:spLocks noChangeShapeType="1"/>
          </p:cNvSpPr>
          <p:nvPr/>
        </p:nvSpPr>
        <p:spPr bwMode="auto">
          <a:xfrm>
            <a:off x="5428977" y="4756262"/>
            <a:ext cx="89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" name="Line 28"/>
          <p:cNvSpPr>
            <a:spLocks noChangeShapeType="1"/>
          </p:cNvSpPr>
          <p:nvPr/>
        </p:nvSpPr>
        <p:spPr bwMode="auto">
          <a:xfrm>
            <a:off x="5441575" y="4545124"/>
            <a:ext cx="2952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0" name="Line 29"/>
          <p:cNvSpPr>
            <a:spLocks noChangeShapeType="1"/>
          </p:cNvSpPr>
          <p:nvPr/>
        </p:nvSpPr>
        <p:spPr bwMode="auto">
          <a:xfrm flipV="1">
            <a:off x="5690428" y="4738799"/>
            <a:ext cx="2984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590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20266"/>
              </p:ext>
            </p:extLst>
          </p:nvPr>
        </p:nvGraphicFramePr>
        <p:xfrm>
          <a:off x="273050" y="981075"/>
          <a:ext cx="9324978" cy="5327646"/>
        </p:xfrm>
        <a:graphic>
          <a:graphicData uri="http://schemas.openxmlformats.org/drawingml/2006/table">
            <a:tbl>
              <a:tblPr/>
              <a:tblGrid>
                <a:gridCol w="84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2869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Big-Y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★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다방 매출 향상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 latinLnBrk="1">
                        <a:lnSpc>
                          <a:spcPts val="13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</a:t>
                      </a:r>
                    </a:p>
                    <a:p>
                      <a:pPr algn="ctr" latinLnBrk="1">
                        <a:lnSpc>
                          <a:spcPts val="13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</a:p>
                    <a:p>
                      <a:pPr algn="ctr" latinLnBrk="1">
                        <a:lnSpc>
                          <a:spcPts val="13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가중치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CTQ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총 배송시간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Project-Y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주문시간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접수시간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제조시간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배달시간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가중치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=10)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Process Step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잠재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X`s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 Project-Y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의 중요도는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1~10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점으로 중요도에 따른 가중치를 부여한다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잠재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X`s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인자와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Project-Y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의 중요도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; 10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점 척도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높음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중간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적음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없음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</a:rPr>
                        <a:t>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</a:rPr>
                        <a:t>Total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</a:rPr>
                        <a:t>Rank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6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고객주문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6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카운터접수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86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커피제조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86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커피검품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86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커피배달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86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고객수령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endParaRPr lang="ko-KR" altLang="en-US" sz="1000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8.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잠재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X`s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인자 선정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X-Y Matrix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기법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16585" y="728663"/>
            <a:ext cx="4736415" cy="2137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앞서 도출된 잠재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X`s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인자와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Project-Y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간의 상관성을 통해 가인자를 선정하시오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Measure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36650" y="1092200"/>
            <a:ext cx="7632700" cy="1427163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매출 향상 프로젝트 실습 과정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분석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(Analyze) 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endParaRPr lang="ko-KR" altLang="ko-KR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2438" y="3068638"/>
          <a:ext cx="9001124" cy="3240089"/>
        </p:xfrm>
        <a:graphic>
          <a:graphicData uri="http://schemas.openxmlformats.org/drawingml/2006/table">
            <a:tbl>
              <a:tblPr/>
              <a:tblGrid>
                <a:gridCol w="80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31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Phase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활동정의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프로젝트 수행 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980">
                <a:tc row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Analyze</a:t>
                      </a:r>
                    </a:p>
                  </a:txBody>
                  <a:tcPr marL="0" marR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7 -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수집</a:t>
                      </a:r>
                    </a:p>
                  </a:txBody>
                  <a:tcPr marL="381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X’s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확인에 필요한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수집한다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유형 확인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가설 수립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수집 활동</a:t>
                      </a:r>
                    </a:p>
                  </a:txBody>
                  <a:tcPr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810">
                <a:tc vMerge="1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600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8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분석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확인하기 위하여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분석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그래프 분석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통계분석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가설검정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비수치적 분석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9 – Vital Few X’s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선정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 결과를 토대로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선정한다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X’s 목록 작성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위험검토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우선순위화 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4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정규성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검정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총 배송시간에 대한 </a:t>
            </a:r>
            <a:r>
              <a:rPr kumimoji="0" lang="ko-KR" altLang="en-US" sz="16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정규성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검정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1~2Round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의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총 배송시간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에 대한 정규성 검정을 실시하시오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32388" y="5327650"/>
            <a:ext cx="4500562" cy="98107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정규성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분석결과 요약 및 해석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3050" y="1268413"/>
            <a:ext cx="4500563" cy="29527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1Round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총 배송시간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정규성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분석결과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 → 기초 통계 →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정규성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변수 선택 지정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32388" y="1268413"/>
            <a:ext cx="4500562" cy="29527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2Round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총 배송시간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정규성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분석결과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 → 기초 통계 →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정규성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변수 선택 지정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3050" y="5327650"/>
            <a:ext cx="4500563" cy="98107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정규성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분석결과 요약 및 해석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68233"/>
              </p:ext>
            </p:extLst>
          </p:nvPr>
        </p:nvGraphicFramePr>
        <p:xfrm>
          <a:off x="273050" y="4365625"/>
          <a:ext cx="4500563" cy="82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가설수립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귀무가설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대립가설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32388" y="4365625"/>
          <a:ext cx="4500563" cy="82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가설수립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귀무가설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대립가설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Analyze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3050" y="1268413"/>
            <a:ext cx="5446713" cy="504031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미니탭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 → 기초 통계 → 두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분산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각 표본이 자체적인 열에 있는 경우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옵션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정규 분포를 바탕으로 하는 검정 및 신뢰 구간 사용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체크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(O)=&gt;F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체크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(X)=&gt;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Levene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889625" y="3249613"/>
            <a:ext cx="3743325" cy="305911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분산검정 분석결과 및 해석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89625" y="1268413"/>
          <a:ext cx="3743325" cy="183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65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가설수립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귀무가설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대립가설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Analyze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2. 2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표본 분산검정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(F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kumimoji="0" lang="en-US" altLang="ko-KR" sz="24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Levene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총 배송시간에 대한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표본 분산검정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1~2Round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의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총 배송시간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에 대한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표본 분산검정을 실시하시오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73050" y="1268409"/>
          <a:ext cx="3959226" cy="360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1Round</a:t>
                      </a:r>
                    </a:p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총배송시간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단기시그마수준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2Round</a:t>
                      </a:r>
                    </a:p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총배송시간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단기시그마수준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448174" y="1268414"/>
            <a:ext cx="5184775" cy="3600450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 분석결과 삽입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그래프 포함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미니탭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 → 기초 통계 →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각 표본이 자체적인 열에 있는 경우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옵션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: “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등분산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가정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체크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(O)=&gt;2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등분산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체크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(X)=&gt;2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이분산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8174" y="4941888"/>
            <a:ext cx="5184775" cy="1366837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 분석결과 및 해석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73050" y="4941889"/>
          <a:ext cx="3959224" cy="136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가설수립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귀무가설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대립가설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Analyze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3. 2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표본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t-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검정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총 배송시간에 대한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표본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t-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검정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1Round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총 배송시간 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차 개선안을 적용한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2Round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의 총 배송시간의 차이가 있는지를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표본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t-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검정을 이용하여 분석을 실시하시오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1Round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스티커 불량률과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2Round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의 스티커 불량률의 차이가 있는지를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표본 비율검정을 이용하여 분석을 실시하시오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73050" y="1268411"/>
          <a:ext cx="3959226" cy="360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1Round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양품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단기시그마 수준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2Round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양품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단기시그마 수준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4. 2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표본 비율검정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스티커 불량률에 대한 이 표본 비율 검정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48175" y="4941889"/>
            <a:ext cx="5184775" cy="135731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비율검정 분석결과 및 해석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48175" y="1268414"/>
            <a:ext cx="5184775" cy="36004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표본 비율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검정 분석결과 삽입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 → 기초통계 → 두 비율검정 → 요약데이터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사건 발생 횟수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총 불량개수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입력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시행 횟수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총 스티커 부착개수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입력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4941889"/>
          <a:ext cx="3959225" cy="136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가설수립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귀무가설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대립가설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Analyze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각 라운드별 서비스만족도와 스티커 불량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ea typeface="+mn-ea"/>
              </a:rPr>
              <a:t>갯수의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비율에 차이가 있는지 카이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제곱검정 이용하여 분석을 실시하시오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70885"/>
              </p:ext>
            </p:extLst>
          </p:nvPr>
        </p:nvGraphicFramePr>
        <p:xfrm>
          <a:off x="273050" y="1268411"/>
          <a:ext cx="3959226" cy="360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만점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이상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미만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스티커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448175" y="4941889"/>
            <a:ext cx="5184775" cy="135731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카이제곱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분석결과 및 해석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48175" y="1268414"/>
            <a:ext cx="5184775" cy="36004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카이제곱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분석결과 삽입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 → 표 →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교차표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카이제곱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검정 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요약된 데이터가 이원표에 있음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선택 →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표를 포함하는 열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서비스만족도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C37, C38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스티커 불량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C41, C42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아래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카이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(H)“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메뉴 선택 후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카이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제곱 검정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체크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기대 셀 카운트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체크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4941889"/>
          <a:ext cx="3959225" cy="136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가설수립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귀무가설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대립가설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Analyze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4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카이제곱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검정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스티커 불량과 서비스만족도에 대한 </a:t>
            </a:r>
            <a:r>
              <a:rPr kumimoji="0" lang="ko-KR" altLang="en-US" sz="16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카이제곱검정</a:t>
            </a:r>
            <a:endParaRPr kumimoji="0" lang="ko-KR" altLang="en-US" sz="1600" b="1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81667"/>
              </p:ext>
            </p:extLst>
          </p:nvPr>
        </p:nvGraphicFramePr>
        <p:xfrm>
          <a:off x="452440" y="728659"/>
          <a:ext cx="9001126" cy="5580070"/>
        </p:xfrm>
        <a:graphic>
          <a:graphicData uri="http://schemas.openxmlformats.org/drawingml/2006/table">
            <a:tbl>
              <a:tblPr/>
              <a:tblGrid>
                <a:gridCol w="72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107303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362952097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450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입사지원서 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서류전형 비중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면접전형 비중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취업 준비 전략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62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평가 방법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객관적 평가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항목별 점수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가중치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주관적 평가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인성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사고력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서류전형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항목별 가중치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점수에 의한 객관적 평가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면접전형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면접질문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답변에 대한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면접관의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주관적 평가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62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우대사항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공기업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지역인재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대학소재지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지역 내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이상 거주자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취업지원대상자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기초생활수급자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장애인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공사 인턴 등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62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 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지원자격 해당여부로서만 평가함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일부 공기업은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동점자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처리기준으로 활용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토익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오픽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IM2, 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토익스피킹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점 이상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서류전형 평가항목은 아니며 지원자격 가부사항으로만 평가함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62"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ko-KR" altLang="en-US" sz="1050" dirty="0"/>
                        <a:t>자격증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우대 자격증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컴활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한국사는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가산점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대비 취득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변별력 낮음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전공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직무관련 기사자격증과 변호사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노무사 등 고급 자격증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46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직무자격증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생산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품질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기술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기사자격증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6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시그마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엑셀통계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통계적공정관리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등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전략기획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영업관리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마케팅조사분석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재무회계 등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46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학교교육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사무직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경영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경제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재무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인사 등 교과목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비전공자는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???)</a:t>
                      </a: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기술직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전공과목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이공계 전공자는 유사함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철저한 학점관리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4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직업교육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공기업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고용노동부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HRD-NET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직업훈련과정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(NCS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전략기획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마케팅조사분석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엑셀통계분석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6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시그마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GB, 6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시그마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BB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30731"/>
                  </a:ext>
                </a:extLst>
              </a:tr>
              <a:tr h="52046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대외활동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경력사항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◎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지원하는 공기업 또는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타공사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공단 인턴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근무경력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직무관련 근로계약서에 의한 경력증명서 발급이 가능한 경우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4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경험사항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산학 프로젝트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팀 과제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중요하지만 변별력이 낮음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동아리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동호회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조직리더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아르바이트 등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대등소이함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462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자기소개서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적부판단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서류전형에서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자소서는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적부판단으로만 평가함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논리적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팩트중심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작성과 면접질문에 논리적 답변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잡메이커스 참조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서류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면접전형 평가 이해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상관분석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총 배송시간의 </a:t>
            </a:r>
            <a:r>
              <a:rPr kumimoji="0" lang="ko-KR" altLang="en-US" sz="16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산점도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및 상관분석 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2Round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에서의 총 배송시간의 상관분석을 실시하시오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050" y="1268413"/>
            <a:ext cx="4500563" cy="360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미니탭을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산점도 그래프 결과 삽입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그래프→산점도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행렬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평활기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표시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선택 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라운드 시간 변수 모두 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접수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배달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총시간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2388" y="1268413"/>
            <a:ext cx="4500563" cy="360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상관분석 분석결과 삽입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--------------------------------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미니탭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통계분석→기초통계→상관분석 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아래 변수 값 모두 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접수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배달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2-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총시간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--------------------------------------------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귀무가설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(H0), 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값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&gt; 0.05,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상관관계가 없음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(r=0)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대립가설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(H1), 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값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&lt; 0.05,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상관관계가 있음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(r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≠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0)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32389" y="4941887"/>
            <a:ext cx="4500562" cy="136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상관분석 결과 및 해석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Analyze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00ACBD-9BB6-4AEF-A8C9-F6A113B03936}"/>
              </a:ext>
            </a:extLst>
          </p:cNvPr>
          <p:cNvSpPr/>
          <p:nvPr/>
        </p:nvSpPr>
        <p:spPr>
          <a:xfrm>
            <a:off x="273050" y="4953178"/>
            <a:ext cx="4500563" cy="136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산점도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행렬 분석결과 및 해석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36650" y="1092200"/>
            <a:ext cx="7632700" cy="1427163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매출 향상 프로젝트 실습 과정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개선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(Improve) 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endParaRPr lang="ko-KR" altLang="ko-KR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2438" y="3068638"/>
          <a:ext cx="9001124" cy="3240088"/>
        </p:xfrm>
        <a:graphic>
          <a:graphicData uri="http://schemas.openxmlformats.org/drawingml/2006/table">
            <a:tbl>
              <a:tblPr/>
              <a:tblGrid>
                <a:gridCol w="80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0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Phase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활동정의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프로젝트 수행 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95">
                <a:tc row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Improve</a:t>
                      </a:r>
                    </a:p>
                  </a:txBody>
                  <a:tcPr marL="0" marR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6000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Step10.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개선안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수립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Vital Few X’s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특성을 구분한다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X’s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특성 확인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최적화 계획 수립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Step 11. Vital Few X’s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최적화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관계를 규명하고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X’s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들의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최적조건을 결정한다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실험계획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최적조건의 도출 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최적대안의 선정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148">
                <a:tc vMerge="1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anchorCtr="1" horzOverflow="overflow"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Step 12.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결과 검증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결정된 </a:t>
                      </a: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최적안의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검증을 위한 확인작업을 실시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파일럿 테스트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X’s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대한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MSA</a:t>
                      </a:r>
                      <a:endParaRPr kumimoji="1" lang="ko-KR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최적안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검증 </a:t>
                      </a:r>
                      <a:endParaRPr kumimoji="1" lang="ko-KR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단기 공정능력 파악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개선결과의 확인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개선 아이디어 도출</a:t>
            </a:r>
            <a:endParaRPr kumimoji="0" lang="ko-KR" altLang="en-US" sz="1600" b="1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00025" y="728663"/>
            <a:ext cx="6732588" cy="2127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Vital Few X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에 대한 개선아이디어를 브래인스토밍을 이용하여 도출하고 최적의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라운드 시나리오를 설계하시오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32387" y="1268413"/>
          <a:ext cx="4321176" cy="5025666"/>
        </p:xfrm>
        <a:graphic>
          <a:graphicData uri="http://schemas.openxmlformats.org/drawingml/2006/table">
            <a:tbl>
              <a:tblPr/>
              <a:tblGrid>
                <a:gridCol w="45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3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라운드 게임 프로세스 재설계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31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배송시간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선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식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바리스타 재편성 및 업무분장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원자재 공급 및 생산성 향상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31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카운터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바라스타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배달원 업무 재편성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만족도개선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No-Work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2438" y="1263612"/>
          <a:ext cx="4321175" cy="5045113"/>
        </p:xfrm>
        <a:graphic>
          <a:graphicData uri="http://schemas.openxmlformats.org/drawingml/2006/table">
            <a:tbl>
              <a:tblPr/>
              <a:tblGrid>
                <a:gridCol w="128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라운드 프로세스 문제점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813"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주문접수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12"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카운터 접수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13"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커피제조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812"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커피검품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813"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커피배달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813"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고객수령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Improve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590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64894"/>
              </p:ext>
            </p:extLst>
          </p:nvPr>
        </p:nvGraphicFramePr>
        <p:xfrm>
          <a:off x="452438" y="1268413"/>
          <a:ext cx="9001124" cy="5040308"/>
        </p:xfrm>
        <a:graphic>
          <a:graphicData uri="http://schemas.openxmlformats.org/drawingml/2006/table">
            <a:tbl>
              <a:tblPr/>
              <a:tblGrid>
                <a:gridCol w="1043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76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개선안 선정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다방 고객만족 및 매출향상 프로젝트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조건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다방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라운드 게임 프로세스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96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 개선안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라운드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 개선안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 개선안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 개선안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평가항목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가중치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=100)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 1, 2Round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실습결과를 바탕으로 최적 개선안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A, B, C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안을 작성하시오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</a:rPr>
                        <a:t> 프로젝트의 목표 달성에 중요한 평가항목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</a:rPr>
                        <a:t>(X`s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인자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</a:rPr>
                        <a:t>을 작성하고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그에 대한 가중치를 부여하시오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 1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차 개선안을 기준으로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A,B,C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안 상대평가를 하시오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 : “1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차 개선안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”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보다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Better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이면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 “+1”, Worse “-1”, Same “S”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또는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“0”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을 기록</a:t>
                      </a: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총계는 ∑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평가결과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(+1, 0, -1)×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가중치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을 기록하고 가장 높은 값으로 평가된 것을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차 최적개선안으로 선정하시오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배송시간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 량 율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만족도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21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21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2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최적 개선안 선정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Pugh Matrix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기법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00025" y="728663"/>
            <a:ext cx="3460750" cy="2127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최적 개선안을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Pugh Matrix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기법을 이용하여 선정하시오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Improve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36650" y="1092200"/>
            <a:ext cx="7632700" cy="1427163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매출 향상 프로젝트 실습 과정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관리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(Control)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endParaRPr lang="ko-KR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2438" y="3068638"/>
          <a:ext cx="9001124" cy="3240088"/>
        </p:xfrm>
        <a:graphic>
          <a:graphicData uri="http://schemas.openxmlformats.org/drawingml/2006/table">
            <a:tbl>
              <a:tblPr/>
              <a:tblGrid>
                <a:gridCol w="80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0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Phase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활동정의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프로젝트 수행 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95">
                <a:tc row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Control</a:t>
                      </a:r>
                    </a:p>
                  </a:txBody>
                  <a:tcPr marL="0" marR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13 -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관리계획 수립</a:t>
                      </a:r>
                    </a:p>
                  </a:txBody>
                  <a:tcPr marL="381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개선결과에 대한 위험성 평가를 실시하고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관리계획에 반영한다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개선결과에 대한 위험성 평가 및 대책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관리계획 제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개정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표준화</a:t>
                      </a:r>
                    </a:p>
                  </a:txBody>
                  <a:tcPr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39">
                <a:tc vMerge="1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14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관리계획 실행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현업 적용 및 유지관리를 통해 관리계획을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실행하고 모니터링 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관리계획 항목에 대한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Monitoring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장기 공정능력 확인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15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공유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예상효과를 파악하고 프로젝트 결과를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문서화한다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년간 예상성과 파악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현업 이관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차기 추진과제 도출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및 완료보고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32570"/>
              </p:ext>
            </p:extLst>
          </p:nvPr>
        </p:nvGraphicFramePr>
        <p:xfrm>
          <a:off x="452437" y="1268413"/>
          <a:ext cx="9001128" cy="5040906"/>
        </p:xfrm>
        <a:graphic>
          <a:graphicData uri="http://schemas.openxmlformats.org/drawingml/2006/table">
            <a:tbl>
              <a:tblPr/>
              <a:tblGrid>
                <a:gridCol w="128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9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4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4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관리항목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기준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 시 조치계획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CTQ/CTP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X’s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USL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LSL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3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3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00025" y="728663"/>
            <a:ext cx="5079457" cy="2137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* </a:t>
            </a:r>
            <a:r>
              <a:rPr lang="ko-KR" altLang="en-US" sz="1000" dirty="0">
                <a:latin typeface="+mn-ea"/>
                <a:ea typeface="+mn-ea"/>
              </a:rPr>
              <a:t>프로젝트의 성과유지 및 모니터링을 위한 </a:t>
            </a:r>
            <a:r>
              <a:rPr lang="en-US" altLang="ko-KR" sz="1000" dirty="0">
                <a:latin typeface="+mn-ea"/>
                <a:ea typeface="+mn-ea"/>
              </a:rPr>
              <a:t>CTQ/CTP</a:t>
            </a:r>
            <a:r>
              <a:rPr lang="ko-KR" altLang="en-US" sz="1000" dirty="0">
                <a:latin typeface="+mn-ea"/>
                <a:ea typeface="+mn-ea"/>
              </a:rPr>
              <a:t>에 대한 관리계획서를 작성하시오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프로세스 관리 계획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Control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4204" name="Group 23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4595991"/>
              </p:ext>
            </p:extLst>
          </p:nvPr>
        </p:nvGraphicFramePr>
        <p:xfrm>
          <a:off x="452438" y="908049"/>
          <a:ext cx="9001124" cy="5401272"/>
        </p:xfrm>
        <a:graphic>
          <a:graphicData uri="http://schemas.openxmlformats.org/drawingml/2006/table">
            <a:tbl>
              <a:tblPr/>
              <a:tblGrid>
                <a:gridCol w="137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68">
                <a:tc rowSpan="2"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Risk</a:t>
                      </a:r>
                    </a:p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위험요소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Risk Description</a:t>
                      </a:r>
                    </a:p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위험요소 정의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Risk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 척도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Risk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방안 및 관리 가능성</a:t>
                      </a: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영향도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ⓐ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가능성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ⓑ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ⓐ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ⓑ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Action 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해결방안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해결 가능성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 척도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393"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3393"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393"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600" marR="57600" marT="28800" marB="28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Risk Management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Control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00025" y="728663"/>
            <a:ext cx="9001125" cy="214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304" tIns="29651" rIns="59304" bIns="29651" anchor="ctr">
            <a:spAutoFit/>
          </a:bodyPr>
          <a:lstStyle/>
          <a:p>
            <a:pPr ea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 3Round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의 총 배송시간와 스티커 불량률에 대한 관리도를 작성하시오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관리도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; 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총 </a:t>
            </a:r>
            <a:r>
              <a:rPr kumimoji="0" lang="ko-KR" altLang="en-US" sz="1600" b="1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배송시간와</a:t>
            </a:r>
            <a:r>
              <a:rPr kumimoji="0" lang="ko-KR" altLang="en-US" sz="16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스티커 불량률에 대한 관리도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3050" y="1268413"/>
            <a:ext cx="4573588" cy="34210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미니탭을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3Round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총 배송시간에 대한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Xbar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-R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관리도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통계분석→관리도→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부분군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계량형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관리도→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Xbar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-R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“3-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총시간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부분군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크기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“2”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3050" y="4868863"/>
            <a:ext cx="4573588" cy="14398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Xbar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-R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관리도 분석결과 요약 및 해석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Control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C1528-C2EB-470C-B198-C7F32C4A5ADF}"/>
              </a:ext>
            </a:extLst>
          </p:cNvPr>
          <p:cNvSpPr/>
          <p:nvPr/>
        </p:nvSpPr>
        <p:spPr>
          <a:xfrm>
            <a:off x="5059362" y="4872519"/>
            <a:ext cx="4573588" cy="14398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■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관리도 분석결과 요약 및 해석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EED003-A480-424A-BF21-E669B1F07E43}"/>
              </a:ext>
            </a:extLst>
          </p:cNvPr>
          <p:cNvSpPr/>
          <p:nvPr/>
        </p:nvSpPr>
        <p:spPr>
          <a:xfrm>
            <a:off x="5059363" y="1268413"/>
            <a:ext cx="4573587" cy="34210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미니탭을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이용한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3Round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스티커 불량률에 대한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관리도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미니탭 메뉴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DPO ;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통계분석→관리도→계수형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관리도→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“3-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스티커불량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부분군의 크기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스티커수량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(C3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열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)”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최종 프로젝트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성과 요약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45468"/>
              </p:ext>
            </p:extLst>
          </p:nvPr>
        </p:nvGraphicFramePr>
        <p:xfrm>
          <a:off x="452438" y="1089023"/>
          <a:ext cx="4429124" cy="28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66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정량적 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성과지표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CTQ1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배송시간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CTQ2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맛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불량율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CTQ3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서비스 만족도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매출이익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=&gt;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62812"/>
              </p:ext>
            </p:extLst>
          </p:nvPr>
        </p:nvGraphicFramePr>
        <p:xfrm>
          <a:off x="5024438" y="1089024"/>
          <a:ext cx="4429124" cy="288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6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정성적 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90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90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52438" y="4149725"/>
          <a:ext cx="4429125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8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즉실천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수행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71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24438" y="4149725"/>
          <a:ext cx="4429124" cy="21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8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Finding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향후 추진 과제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71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Control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87868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5. [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필수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] 6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시그마 프로젝트 실습 소감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50489"/>
              </p:ext>
            </p:extLst>
          </p:nvPr>
        </p:nvGraphicFramePr>
        <p:xfrm>
          <a:off x="452438" y="1232756"/>
          <a:ext cx="9001125" cy="507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시그마 과정에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참가한 이유는 무엇입니까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시그마란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무엇이라고 생각하십니까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시그마과정을 통해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느낀 점은 무엇입니까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시그마 프로젝트는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어떻게 추진하는 것입니까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 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시그마를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어떻게 활용할 수 있을까요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19188" y="44450"/>
            <a:ext cx="878681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Control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0025" y="647345"/>
            <a:ext cx="7070387" cy="5134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59304" tIns="29651" rIns="59304" bIns="29651" anchor="ctr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050" dirty="0">
                <a:latin typeface="+mn-ea"/>
                <a:ea typeface="+mn-ea"/>
              </a:rPr>
              <a:t> 아래 소감은 실제 면접에서 질문에 답변한다고 생각하고 작성해 보시기 바랍니다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050" dirty="0">
                <a:latin typeface="+mn-ea"/>
                <a:ea typeface="+mn-ea"/>
              </a:rPr>
              <a:t> 네이버 카페</a:t>
            </a:r>
            <a:r>
              <a:rPr lang="en-US" altLang="ko-KR" sz="1050" dirty="0">
                <a:latin typeface="+mn-ea"/>
                <a:ea typeface="+mn-ea"/>
              </a:rPr>
              <a:t>/</a:t>
            </a:r>
            <a:r>
              <a:rPr lang="ko-KR" altLang="en-US" sz="1050" dirty="0">
                <a:latin typeface="+mn-ea"/>
                <a:ea typeface="+mn-ea"/>
              </a:rPr>
              <a:t>블로그에 사진</a:t>
            </a:r>
            <a:r>
              <a:rPr lang="en-US" altLang="ko-KR" sz="1050" dirty="0">
                <a:latin typeface="+mn-ea"/>
                <a:ea typeface="+mn-ea"/>
              </a:rPr>
              <a:t>(2</a:t>
            </a:r>
            <a:r>
              <a:rPr lang="ko-KR" altLang="en-US" sz="1050" dirty="0">
                <a:latin typeface="+mn-ea"/>
                <a:ea typeface="+mn-ea"/>
              </a:rPr>
              <a:t>장 이상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과 함께 수강후기를 남겨 주시면 </a:t>
            </a:r>
            <a:r>
              <a:rPr lang="en-US" altLang="ko-KR" sz="1050" b="1" dirty="0">
                <a:latin typeface="+mn-ea"/>
                <a:ea typeface="+mn-ea"/>
              </a:rPr>
              <a:t>“</a:t>
            </a:r>
            <a:r>
              <a:rPr lang="ko-KR" altLang="en-US" sz="1050" b="1" dirty="0">
                <a:latin typeface="+mn-ea"/>
                <a:ea typeface="+mn-ea"/>
              </a:rPr>
              <a:t>스타벅스 </a:t>
            </a:r>
            <a:r>
              <a:rPr lang="ko-KR" altLang="en-US" sz="1050" b="1" dirty="0" err="1">
                <a:latin typeface="+mn-ea"/>
                <a:ea typeface="+mn-ea"/>
              </a:rPr>
              <a:t>기프티콘</a:t>
            </a:r>
            <a:r>
              <a:rPr lang="en-US" altLang="ko-KR" sz="1050" b="1" dirty="0">
                <a:latin typeface="+mn-ea"/>
                <a:ea typeface="+mn-ea"/>
              </a:rPr>
              <a:t>”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1</a:t>
            </a:r>
            <a:r>
              <a:rPr lang="ko-KR" altLang="en-US" sz="1050" dirty="0">
                <a:latin typeface="+mn-ea"/>
                <a:ea typeface="+mn-ea"/>
              </a:rPr>
              <a:t>매를 보내 드립니다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9906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보고서 작성 및 자격증 교부 안내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321DF6-5A4D-4E83-AED7-AA4DAB98AD10}"/>
              </a:ext>
            </a:extLst>
          </p:cNvPr>
          <p:cNvSpPr/>
          <p:nvPr/>
        </p:nvSpPr>
        <p:spPr>
          <a:xfrm>
            <a:off x="452437" y="692696"/>
            <a:ext cx="9001125" cy="5580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한국커리어개발원의 직무자격증은 민간자격증이지만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대다수 대기업과 공기업의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입사지원서 자격증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란에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되어 있으며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고용노동부 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NCS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기반 직업훈련과정으로 일부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공기업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입사지원서 교육사항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직업교육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란에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NCS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코드와 함께 입력할 수 있습니다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▣ 보고서 작성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 방법</a:t>
            </a:r>
            <a:endParaRPr kumimoji="0"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보고서는 제공되는 파일을 활용하여 개인별로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후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주일 이내에 제출하여야 합니다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제출된 보고서가 부실한 경우에는 수정 보완 후 다시 제출하며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이에 응하지 않을 경우 자격증을 취득할 수 없습니다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보고서 파일은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카페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한국커리어개발원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NCS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직무자격증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“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직무교육 실습보고서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게시판에서 다운로드 받을 수 있습니다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보고서 제출은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주일 이내에 네이버 이메일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“jobkcdi@naver.com”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아래와 같은 이메일 제목으로 제출 바랍니다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제목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대학과정의 겨우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대학명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과정명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공개과정의 경우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공개과정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과정명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endParaRPr kumimoji="0" lang="en-US" altLang="ko-KR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▣ 교육 수료증 교부</a:t>
            </a:r>
            <a:endParaRPr kumimoji="0"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교육신청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90%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이상의 시간을 이수한 후 온라인 설문에 응답하시면 교육수료증이 교부됩니다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온라인 설문 응답은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한국커리어개발원 홈페이지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온라인 설문응답하실 수 있습니다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교육수료증은 한국커리어개발원 홈페이지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JPG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파일로 다운로드 받으실 수 있습니다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▣ 자격증 시험응시 및 자격증 교부</a:t>
            </a:r>
            <a:endParaRPr kumimoji="0"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자격인증 시험은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필기시험과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실기시험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실습보고서 작성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진행됩니다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자격증은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필기시험과 및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실기시험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평가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모두 합격한 경우에 한하여 자격증을 취득할 수 있습니다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자격인증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필기시험에 불합격한 경우에는 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응시료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납부 및 시험일정을 협의 후 재시험에 응할 수 있습니다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자격증은 한국커리어개발원 홈페이지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JPG 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파일로 다운로드 받으실 수 있습니다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▣ 수강후기 작성자 스타벅스 기프티콘 </a:t>
            </a: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 증정</a:t>
            </a:r>
            <a:endParaRPr kumimoji="0"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● 네이버 취업관련 카페 또는 블로그에 사진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함께 수강후기를 올려 주시면 스타벅스 기프티콘 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매를 증정해 드립니다</a:t>
            </a:r>
            <a:r>
              <a:rPr kumimoji="0"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4450"/>
            <a:ext cx="9906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별첨 </a:t>
            </a:r>
            <a:r>
              <a:rPr kumimoji="0" lang="en-US" altLang="ko-KR" sz="20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0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커피 종류별 배합비율 </a:t>
            </a:r>
            <a:r>
              <a:rPr kumimoji="0" lang="en-US" altLang="ko-KR" sz="20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0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바리스타</a:t>
            </a:r>
            <a:r>
              <a:rPr kumimoji="0" lang="en-US" altLang="ko-KR" sz="20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kumimoji="0" lang="ko-KR" altLang="en-US" sz="2000" b="1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2075" y="836613"/>
          <a:ext cx="4824416" cy="27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05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Café Americano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샷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스팀밀크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바닐라시럽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카라멜시럽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휘핑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테두리 색칠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89513" y="836613"/>
          <a:ext cx="4824416" cy="27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05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Café Latte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샷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스팀밀크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바닐라시럽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카라멜시럽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휘핑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테두리 색칠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2075" y="3644900"/>
          <a:ext cx="4824416" cy="27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05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Café Mocha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샷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스팀밀크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바닐라시럽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카라멜시럽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휘핑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테두리 색칠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989513" y="3644900"/>
          <a:ext cx="4824416" cy="27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05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Caramel Macchiato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샷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스팀밀크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바닐라시럽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카라멜시럽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휘핑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테두리 색칠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37"/>
          <p:cNvGrpSpPr>
            <a:grpSpLocks/>
          </p:cNvGrpSpPr>
          <p:nvPr/>
        </p:nvGrpSpPr>
        <p:grpSpPr bwMode="auto">
          <a:xfrm>
            <a:off x="776288" y="1773238"/>
            <a:ext cx="3186112" cy="373062"/>
            <a:chOff x="776134" y="1773238"/>
            <a:chExt cx="3186247" cy="373039"/>
          </a:xfrm>
        </p:grpSpPr>
        <p:pic>
          <p:nvPicPr>
            <p:cNvPr id="1863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6629" y="1822428"/>
              <a:ext cx="365130" cy="304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402" y="1773238"/>
              <a:ext cx="27810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2019" y="1773238"/>
              <a:ext cx="36036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6134" y="1785915"/>
              <a:ext cx="36513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8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058" y="1828447"/>
              <a:ext cx="365130" cy="306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38"/>
          <p:cNvGrpSpPr>
            <a:grpSpLocks/>
          </p:cNvGrpSpPr>
          <p:nvPr/>
        </p:nvGrpSpPr>
        <p:grpSpPr bwMode="auto">
          <a:xfrm>
            <a:off x="5619750" y="1785938"/>
            <a:ext cx="3186113" cy="373062"/>
            <a:chOff x="776134" y="1773238"/>
            <a:chExt cx="3186247" cy="373039"/>
          </a:xfrm>
        </p:grpSpPr>
        <p:pic>
          <p:nvPicPr>
            <p:cNvPr id="1862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6629" y="1822428"/>
              <a:ext cx="365130" cy="304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402" y="1773238"/>
              <a:ext cx="27810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2019" y="1773238"/>
              <a:ext cx="36036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6134" y="1785915"/>
              <a:ext cx="36513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3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058" y="1828447"/>
              <a:ext cx="365130" cy="306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그룹 44"/>
          <p:cNvGrpSpPr>
            <a:grpSpLocks/>
          </p:cNvGrpSpPr>
          <p:nvPr/>
        </p:nvGrpSpPr>
        <p:grpSpPr bwMode="auto">
          <a:xfrm>
            <a:off x="801688" y="4587875"/>
            <a:ext cx="3186112" cy="373063"/>
            <a:chOff x="776134" y="1773238"/>
            <a:chExt cx="3186247" cy="373039"/>
          </a:xfrm>
        </p:grpSpPr>
        <p:pic>
          <p:nvPicPr>
            <p:cNvPr id="1862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6629" y="1822428"/>
              <a:ext cx="365130" cy="304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402" y="1773238"/>
              <a:ext cx="27810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2019" y="1773238"/>
              <a:ext cx="36036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6134" y="1785915"/>
              <a:ext cx="36513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8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058" y="1828447"/>
              <a:ext cx="365130" cy="306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그룹 50"/>
          <p:cNvGrpSpPr>
            <a:grpSpLocks/>
          </p:cNvGrpSpPr>
          <p:nvPr/>
        </p:nvGrpSpPr>
        <p:grpSpPr bwMode="auto">
          <a:xfrm>
            <a:off x="5645150" y="4600575"/>
            <a:ext cx="3186113" cy="373063"/>
            <a:chOff x="776134" y="1773238"/>
            <a:chExt cx="3186247" cy="373039"/>
          </a:xfrm>
        </p:grpSpPr>
        <p:pic>
          <p:nvPicPr>
            <p:cNvPr id="1861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6629" y="1822428"/>
              <a:ext cx="365130" cy="304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402" y="1773238"/>
              <a:ext cx="27810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2019" y="1773238"/>
              <a:ext cx="36036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6134" y="1785915"/>
              <a:ext cx="36513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2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058" y="1828447"/>
              <a:ext cx="365130" cy="306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96900" y="620688"/>
            <a:ext cx="8712200" cy="2087587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시그마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GB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과정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수고하셨습니다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주일 이내에 실습보고서를 작성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제출바랍니다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jobkcdi@naver.com</a:t>
            </a:r>
          </a:p>
        </p:txBody>
      </p:sp>
      <p:pic>
        <p:nvPicPr>
          <p:cNvPr id="51203" name="그림 5" descr="sixsigm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050" y="3284723"/>
            <a:ext cx="14859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 descr="Untitled-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0270" y="5517232"/>
            <a:ext cx="5125459" cy="430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439" y="5985284"/>
            <a:ext cx="9001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서울본사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서울시 마포구 </a:t>
            </a:r>
            <a:r>
              <a:rPr lang="ko-KR" altLang="en-US" sz="900" b="1" dirty="0" err="1">
                <a:latin typeface="+mn-ea"/>
                <a:ea typeface="+mn-ea"/>
              </a:rPr>
              <a:t>와우산로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45 </a:t>
            </a:r>
            <a:r>
              <a:rPr lang="ko-KR" altLang="en-US" sz="900" b="1" dirty="0">
                <a:latin typeface="+mn-ea"/>
                <a:ea typeface="+mn-ea"/>
              </a:rPr>
              <a:t>영빈빌딩 </a:t>
            </a:r>
            <a:r>
              <a:rPr lang="en-US" altLang="ko-KR" sz="900" b="1" dirty="0">
                <a:latin typeface="+mn-ea"/>
                <a:ea typeface="+mn-ea"/>
              </a:rPr>
              <a:t>4</a:t>
            </a:r>
            <a:r>
              <a:rPr lang="ko-KR" altLang="en-US" sz="900" b="1" dirty="0">
                <a:latin typeface="+mn-ea"/>
                <a:ea typeface="+mn-ea"/>
              </a:rPr>
              <a:t>층</a:t>
            </a:r>
            <a:r>
              <a:rPr lang="en-US" altLang="ko-KR" sz="900" b="1" dirty="0">
                <a:latin typeface="+mn-ea"/>
                <a:ea typeface="+mn-ea"/>
              </a:rPr>
              <a:t> | kcdi@ekcdi.com | T. 02-761-1470 | F. 02-761-1460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대전지사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대전광역시 서구 </a:t>
            </a:r>
            <a:r>
              <a:rPr lang="ko-KR" altLang="en-US" sz="900" b="1" dirty="0" err="1">
                <a:latin typeface="+mn-ea"/>
                <a:ea typeface="+mn-ea"/>
              </a:rPr>
              <a:t>탄방동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613 </a:t>
            </a:r>
            <a:r>
              <a:rPr lang="ko-KR" altLang="en-US" sz="900" b="1" dirty="0" err="1">
                <a:latin typeface="+mn-ea"/>
                <a:ea typeface="+mn-ea"/>
              </a:rPr>
              <a:t>장환빌딩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3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T.042-632-1430 |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대구지사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대구시 중구 </a:t>
            </a:r>
            <a:r>
              <a:rPr lang="ko-KR" altLang="en-US" sz="900" b="1" dirty="0" err="1">
                <a:latin typeface="+mn-ea"/>
                <a:ea typeface="+mn-ea"/>
              </a:rPr>
              <a:t>포정동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63-3 </a:t>
            </a:r>
            <a:r>
              <a:rPr lang="ko-KR" altLang="en-US" sz="900" b="1" dirty="0">
                <a:latin typeface="+mn-ea"/>
                <a:ea typeface="+mn-ea"/>
              </a:rPr>
              <a:t>중앙빌딩 </a:t>
            </a:r>
            <a:r>
              <a:rPr lang="en-US" altLang="ko-KR" sz="900" b="1" dirty="0">
                <a:latin typeface="+mn-ea"/>
                <a:ea typeface="+mn-ea"/>
              </a:rPr>
              <a:t>3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T.053-424-1490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부산지사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부산시 연제구 </a:t>
            </a:r>
            <a:r>
              <a:rPr lang="ko-KR" altLang="en-US" sz="900" b="1" dirty="0" err="1">
                <a:latin typeface="+mn-ea"/>
                <a:ea typeface="+mn-ea"/>
              </a:rPr>
              <a:t>거제동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1029-2</a:t>
            </a:r>
            <a:r>
              <a:rPr lang="ko-KR" altLang="en-US" sz="900" b="1" dirty="0">
                <a:latin typeface="+mn-ea"/>
                <a:ea typeface="+mn-ea"/>
              </a:rPr>
              <a:t> 동원타워</a:t>
            </a:r>
            <a:r>
              <a:rPr lang="en-US" altLang="ko-KR" sz="900" b="1" dirty="0">
                <a:latin typeface="+mn-ea"/>
                <a:ea typeface="+mn-ea"/>
              </a:rPr>
              <a:t> 9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T.051-506-1460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전주지사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전북 전주시 덕진구 </a:t>
            </a:r>
            <a:r>
              <a:rPr lang="ko-KR" altLang="en-US" sz="900" b="1" dirty="0" err="1">
                <a:latin typeface="+mn-ea"/>
                <a:ea typeface="+mn-ea"/>
              </a:rPr>
              <a:t>금암동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COAP</a:t>
            </a:r>
            <a:r>
              <a:rPr lang="ko-KR" altLang="en-US" sz="900" b="1" dirty="0">
                <a:latin typeface="+mn-ea"/>
                <a:ea typeface="+mn-ea"/>
              </a:rPr>
              <a:t>빌딩 </a:t>
            </a:r>
            <a:r>
              <a:rPr lang="en-US" altLang="ko-KR" sz="900" b="1" dirty="0">
                <a:latin typeface="+mn-ea"/>
                <a:ea typeface="+mn-ea"/>
              </a:rPr>
              <a:t>206~7</a:t>
            </a:r>
            <a:r>
              <a:rPr lang="ko-KR" altLang="en-US" sz="900" b="1" dirty="0">
                <a:latin typeface="+mn-ea"/>
                <a:ea typeface="+mn-ea"/>
              </a:rPr>
              <a:t>호 </a:t>
            </a:r>
            <a:r>
              <a:rPr lang="en-US" altLang="ko-KR" sz="900" b="1" dirty="0">
                <a:latin typeface="+mn-ea"/>
                <a:ea typeface="+mn-ea"/>
              </a:rPr>
              <a:t>T.063-255-1420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0070C0"/>
                </a:solidFill>
                <a:latin typeface="+mn-ea"/>
                <a:ea typeface="+mn-ea"/>
              </a:rPr>
              <a:t>Copyright @ 2008 Korea Career Development Institute All Rights Reserved</a:t>
            </a:r>
            <a:endParaRPr lang="ko-KR" altLang="en-US" sz="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44450"/>
            <a:ext cx="67056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2. 6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시그마 프로젝트 게임 실습 취지 및 목적</a:t>
            </a:r>
          </a:p>
        </p:txBody>
      </p:sp>
      <p:sp>
        <p:nvSpPr>
          <p:cNvPr id="10" name="Rectangle 71"/>
          <p:cNvSpPr>
            <a:spLocks noChangeArrowheads="1"/>
          </p:cNvSpPr>
          <p:nvPr/>
        </p:nvSpPr>
        <p:spPr bwMode="auto">
          <a:xfrm>
            <a:off x="631825" y="1268413"/>
            <a:ext cx="86423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atin typeface="+mn-ea"/>
                <a:ea typeface="+mn-ea"/>
              </a:rPr>
              <a:t>★ </a:t>
            </a:r>
            <a:r>
              <a:rPr lang="en-US" altLang="ko-KR" sz="1600" b="1" dirty="0">
                <a:latin typeface="+mn-ea"/>
                <a:ea typeface="+mn-ea"/>
              </a:rPr>
              <a:t>6</a:t>
            </a:r>
            <a:r>
              <a:rPr lang="ko-KR" altLang="en-US" sz="1600" b="1" dirty="0">
                <a:latin typeface="+mn-ea"/>
                <a:ea typeface="+mn-ea"/>
              </a:rPr>
              <a:t>시그마 프로젝트 성공 체험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-.6</a:t>
            </a:r>
            <a:r>
              <a:rPr lang="ko-KR" altLang="en-US" sz="1400" dirty="0">
                <a:latin typeface="+mn-ea"/>
                <a:ea typeface="+mn-ea"/>
              </a:rPr>
              <a:t>시그마에 대한 올바른 이해와 프로젝트의 중요성 인식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-.6</a:t>
            </a:r>
            <a:r>
              <a:rPr lang="ko-KR" altLang="en-US" sz="1400" dirty="0">
                <a:latin typeface="+mn-ea"/>
                <a:ea typeface="+mn-ea"/>
              </a:rPr>
              <a:t>시그마 프로젝트 수행 절차 및 방법론 등에 대한 이해와 실습 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-.6</a:t>
            </a:r>
            <a:r>
              <a:rPr lang="ko-KR" altLang="en-US" sz="1400" dirty="0">
                <a:latin typeface="+mn-ea"/>
                <a:ea typeface="+mn-ea"/>
              </a:rPr>
              <a:t>시그마 프로젝트 수행 결과에 대한 평가와 완료보고서 작성을 통한 성공체험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atin typeface="+mn-ea"/>
                <a:ea typeface="+mn-ea"/>
              </a:rPr>
              <a:t>★ 성공적인 프로젝트 수행을 위한 팀워크와 리더십 및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커뮤니케이션 스킬 향상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</a:t>
            </a:r>
            <a:r>
              <a:rPr lang="ko-KR" altLang="en-US" sz="1400" dirty="0">
                <a:latin typeface="+mn-ea"/>
                <a:ea typeface="+mn-ea"/>
              </a:rPr>
              <a:t>성공적인 프로젝트 수행을 위한 팀 워크 필요성 인식과 스킬 향상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</a:t>
            </a:r>
            <a:r>
              <a:rPr lang="ko-KR" altLang="en-US" sz="1400" dirty="0">
                <a:latin typeface="+mn-ea"/>
                <a:ea typeface="+mn-ea"/>
              </a:rPr>
              <a:t>프로젝트 수행에 필요한 리더로서의 자질과 역할에 대한 중요성 인식과 체험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</a:t>
            </a:r>
            <a:r>
              <a:rPr lang="ko-KR" altLang="en-US" sz="1400" dirty="0">
                <a:latin typeface="+mn-ea"/>
                <a:ea typeface="+mn-ea"/>
              </a:rPr>
              <a:t>원활한 커뮤니케이션을 통한 효과적인 의사결정을 위한 </a:t>
            </a:r>
            <a:r>
              <a:rPr lang="ko-KR" altLang="en-US" sz="1400" dirty="0" err="1">
                <a:latin typeface="+mn-ea"/>
                <a:ea typeface="+mn-ea"/>
              </a:rPr>
              <a:t>퍼실리테이터로서의</a:t>
            </a:r>
            <a:r>
              <a:rPr lang="ko-KR" altLang="en-US" sz="1400" dirty="0">
                <a:latin typeface="+mn-ea"/>
                <a:ea typeface="+mn-ea"/>
              </a:rPr>
              <a:t> 역할 인식과 체험 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atin typeface="+mn-ea"/>
                <a:ea typeface="+mn-ea"/>
              </a:rPr>
              <a:t>★ 게임을 통한 </a:t>
            </a:r>
            <a:r>
              <a:rPr lang="en-US" altLang="ko-KR" sz="1600" b="1" dirty="0">
                <a:latin typeface="+mn-ea"/>
                <a:ea typeface="+mn-ea"/>
              </a:rPr>
              <a:t>6</a:t>
            </a:r>
            <a:r>
              <a:rPr lang="ko-KR" altLang="en-US" sz="1600" b="1" dirty="0">
                <a:latin typeface="+mn-ea"/>
                <a:ea typeface="+mn-ea"/>
              </a:rPr>
              <a:t>시그마 프로젝트 수행 자신감 확보 및 역량 강화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</a:t>
            </a:r>
            <a:r>
              <a:rPr lang="ko-KR" altLang="en-US" sz="1400" dirty="0">
                <a:latin typeface="+mn-ea"/>
                <a:ea typeface="+mn-ea"/>
              </a:rPr>
              <a:t>기업 내 경영 프로세스에 대한 이해와 게임 진행을 통한 문제점 발굴과 개선의 필요성 인식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</a:t>
            </a:r>
            <a:r>
              <a:rPr lang="ko-KR" altLang="en-US" sz="1400" dirty="0">
                <a:latin typeface="+mn-ea"/>
                <a:ea typeface="+mn-ea"/>
              </a:rPr>
              <a:t>게임을 통한 프로세스 최적화에 의한 총체적 고객만족과 매출향상 및 이익극대화 등 목표 달성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 -.</a:t>
            </a:r>
            <a:r>
              <a:rPr lang="ko-KR" altLang="en-US" sz="1400" dirty="0">
                <a:latin typeface="+mn-ea"/>
                <a:ea typeface="+mn-ea"/>
              </a:rPr>
              <a:t>진정한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시그마 </a:t>
            </a:r>
            <a:r>
              <a:rPr lang="en-US" altLang="ko-KR" sz="1400" dirty="0">
                <a:latin typeface="+mn-ea"/>
                <a:ea typeface="+mn-ea"/>
              </a:rPr>
              <a:t>Green Belt</a:t>
            </a:r>
            <a:r>
              <a:rPr lang="ko-KR" altLang="en-US" sz="1400" dirty="0">
                <a:latin typeface="+mn-ea"/>
                <a:ea typeface="+mn-ea"/>
              </a:rPr>
              <a:t>로서의 자긍심과 기업 내 혁신 리더로서의 자신감과 역량 강화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</p:txBody>
      </p:sp>
      <p:pic>
        <p:nvPicPr>
          <p:cNvPr id="8196" name="그림 6" descr="6시그마자격인증시험 인증마크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4363" y="1268413"/>
            <a:ext cx="1219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25104"/>
              </p:ext>
            </p:extLst>
          </p:nvPr>
        </p:nvGraphicFramePr>
        <p:xfrm>
          <a:off x="461963" y="1089025"/>
          <a:ext cx="8982197" cy="5012723"/>
        </p:xfrm>
        <a:graphic>
          <a:graphicData uri="http://schemas.openxmlformats.org/drawingml/2006/table">
            <a:tbl>
              <a:tblPr/>
              <a:tblGrid>
                <a:gridCol w="69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7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417"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별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★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다방 고객만족 및 매출향상 프로젝트 게임 </a:t>
                      </a:r>
                      <a:r>
                        <a:rPr lang="ko-KR" altLang="en-US" sz="1000" b="1" baseline="0" dirty="0">
                          <a:latin typeface="+mn-ea"/>
                          <a:ea typeface="+mn-ea"/>
                        </a:rPr>
                        <a:t>실습 계획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라운드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1Round  ;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현수준 파악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2Round ;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매출증대 및 고객만족도 향상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4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3Round ;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매출이익 향상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Define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Measure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Analyze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Improve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Control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및 시장분석을 통한 프로젝트 선정배경 이해와 프로젝트 범위 및 목표를 구체적으로 정의한다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CTQ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로부터 측정 가능한 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정의하고 현수준파악을 통해 잠재원인변수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(X`s)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발굴한다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잠재원인변수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(X`s)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우선순위에 따라 데이터를 수집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분석하여 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Vital Few X`s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결정한다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실질적인 개선 계획을 수립 하여 최적 대안을 도출하고  파일럿 테스트를 통해 그 결과를 검증한다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 성과를 지속 유지하기 위한 관리계획을 수립하고 문서화 및 표준화를 통해 성과를 공유한다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1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시그마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3C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SWOT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VOC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수집 및 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CTQ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도출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VOB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수집 및 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CTP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도출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상위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</a:t>
                      </a:r>
                      <a:r>
                        <a:rPr kumimoji="0" lang="ko-KR" altLang="en-US" sz="900" b="1" i="0" u="none" strike="noStrike" kern="5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(SIPOC)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CTQ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정의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목표 기술서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Y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선정 및 정의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공정능력분석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시그마 수준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특성요인도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Y 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선정 및 정의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잠재 </a:t>
                      </a: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X`s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 발굴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900" b="1" i="0" u="none" strike="noStrike" kern="5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개선계획 수립</a:t>
                      </a:r>
                      <a:endParaRPr kumimoji="0" lang="en-US" altLang="ko-KR" sz="900" b="1" i="0" u="none" strike="noStrike" kern="5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가설검정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평균비교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(t-Test)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카이제곱검정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상관분석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개선 성과 확인</a:t>
                      </a:r>
                    </a:p>
                  </a:txBody>
                  <a:tcPr marL="90000" marR="900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개선계획 수립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아이디어 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(SCAMPER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개선안 도출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파일럿 테스트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/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검증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개선 계획 수립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개선안 성과검증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분산분석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시그마수준 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경영성과 평가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매출이익 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관리계획서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표준화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프로젝트 선정 배경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프로젝트 목표 기술서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현 수준파악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/Project Y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선정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차 개선 계획안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잠재원인변수 우선순위화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Vital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Few X`s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선정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차 개선안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파일럿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검증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차 최적 개선안 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성과 평가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관리계획 수립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소감문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44450"/>
            <a:ext cx="7832725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3. 6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시그마 </a:t>
            </a: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DMAIC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단계별 게임 실습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2438" y="1165225"/>
            <a:ext cx="9001125" cy="1204913"/>
          </a:xfrm>
          <a:prstGeom prst="rect">
            <a:avLst/>
          </a:prstGeom>
          <a:solidFill>
            <a:srgbClr val="0066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고객만족도 향상을 통한</a:t>
            </a:r>
            <a:endParaRPr lang="en-US" altLang="ko-KR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개선 프로젝트 결과 보고서</a:t>
            </a:r>
            <a:endParaRPr kumimoji="0" lang="ko-KR" altLang="en-US" sz="2000" baseline="100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8" name="그림 6" descr="6시그마자격인증시험 인증마크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027363"/>
            <a:ext cx="13716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 descr="Untitled-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0270" y="5517232"/>
            <a:ext cx="5125459" cy="430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439" y="5985284"/>
            <a:ext cx="9001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서울본사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서울시 마포구 </a:t>
            </a:r>
            <a:r>
              <a:rPr lang="ko-KR" altLang="en-US" sz="900" b="1" dirty="0" err="1">
                <a:latin typeface="+mn-ea"/>
                <a:ea typeface="+mn-ea"/>
              </a:rPr>
              <a:t>와우산로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45 </a:t>
            </a:r>
            <a:r>
              <a:rPr lang="ko-KR" altLang="en-US" sz="900" b="1" dirty="0">
                <a:latin typeface="+mn-ea"/>
                <a:ea typeface="+mn-ea"/>
              </a:rPr>
              <a:t>영빈빌딩 </a:t>
            </a:r>
            <a:r>
              <a:rPr lang="en-US" altLang="ko-KR" sz="900" b="1" dirty="0">
                <a:latin typeface="+mn-ea"/>
                <a:ea typeface="+mn-ea"/>
              </a:rPr>
              <a:t>4</a:t>
            </a:r>
            <a:r>
              <a:rPr lang="ko-KR" altLang="en-US" sz="900" b="1" dirty="0">
                <a:latin typeface="+mn-ea"/>
                <a:ea typeface="+mn-ea"/>
              </a:rPr>
              <a:t>층</a:t>
            </a:r>
            <a:r>
              <a:rPr lang="en-US" altLang="ko-KR" sz="900" b="1" dirty="0">
                <a:latin typeface="+mn-ea"/>
                <a:ea typeface="+mn-ea"/>
              </a:rPr>
              <a:t> | kcdi@ekcdi.com | T. 02-761-1470 | F. 02-761-1460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대전지사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대전광역시 서구 </a:t>
            </a:r>
            <a:r>
              <a:rPr lang="ko-KR" altLang="en-US" sz="900" b="1" dirty="0" err="1">
                <a:latin typeface="+mn-ea"/>
                <a:ea typeface="+mn-ea"/>
              </a:rPr>
              <a:t>탄방동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613 </a:t>
            </a:r>
            <a:r>
              <a:rPr lang="ko-KR" altLang="en-US" sz="900" b="1" dirty="0" err="1">
                <a:latin typeface="+mn-ea"/>
                <a:ea typeface="+mn-ea"/>
              </a:rPr>
              <a:t>장환빌딩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3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T.042-632-1430 |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대구지사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대구시 중구 </a:t>
            </a:r>
            <a:r>
              <a:rPr lang="ko-KR" altLang="en-US" sz="900" b="1" dirty="0" err="1">
                <a:latin typeface="+mn-ea"/>
                <a:ea typeface="+mn-ea"/>
              </a:rPr>
              <a:t>포정동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63-3 </a:t>
            </a:r>
            <a:r>
              <a:rPr lang="ko-KR" altLang="en-US" sz="900" b="1" dirty="0">
                <a:latin typeface="+mn-ea"/>
                <a:ea typeface="+mn-ea"/>
              </a:rPr>
              <a:t>중앙빌딩 </a:t>
            </a:r>
            <a:r>
              <a:rPr lang="en-US" altLang="ko-KR" sz="900" b="1" dirty="0">
                <a:latin typeface="+mn-ea"/>
                <a:ea typeface="+mn-ea"/>
              </a:rPr>
              <a:t>3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T.053-424-1490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부산지사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부산시 연제구 </a:t>
            </a:r>
            <a:r>
              <a:rPr lang="ko-KR" altLang="en-US" sz="900" b="1" dirty="0" err="1">
                <a:latin typeface="+mn-ea"/>
                <a:ea typeface="+mn-ea"/>
              </a:rPr>
              <a:t>거제동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1029-2</a:t>
            </a:r>
            <a:r>
              <a:rPr lang="ko-KR" altLang="en-US" sz="900" b="1" dirty="0">
                <a:latin typeface="+mn-ea"/>
                <a:ea typeface="+mn-ea"/>
              </a:rPr>
              <a:t> 동원타워</a:t>
            </a:r>
            <a:r>
              <a:rPr lang="en-US" altLang="ko-KR" sz="900" b="1" dirty="0">
                <a:latin typeface="+mn-ea"/>
                <a:ea typeface="+mn-ea"/>
              </a:rPr>
              <a:t> 9</a:t>
            </a:r>
            <a:r>
              <a:rPr lang="ko-KR" altLang="en-US" sz="900" b="1" dirty="0">
                <a:latin typeface="+mn-ea"/>
                <a:ea typeface="+mn-ea"/>
              </a:rPr>
              <a:t>층 </a:t>
            </a:r>
            <a:r>
              <a:rPr lang="en-US" altLang="ko-KR" sz="900" b="1" dirty="0">
                <a:latin typeface="+mn-ea"/>
                <a:ea typeface="+mn-ea"/>
              </a:rPr>
              <a:t>T.051-506-1460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전주지사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900" b="1" dirty="0">
                <a:latin typeface="+mn-ea"/>
                <a:ea typeface="+mn-ea"/>
              </a:rPr>
              <a:t> </a:t>
            </a:r>
            <a:r>
              <a:rPr lang="ko-KR" altLang="en-US" sz="900" b="1" dirty="0">
                <a:latin typeface="+mn-ea"/>
                <a:ea typeface="+mn-ea"/>
              </a:rPr>
              <a:t>전북 전주시 덕진구 </a:t>
            </a:r>
            <a:r>
              <a:rPr lang="ko-KR" altLang="en-US" sz="900" b="1" dirty="0" err="1">
                <a:latin typeface="+mn-ea"/>
                <a:ea typeface="+mn-ea"/>
              </a:rPr>
              <a:t>금암동</a:t>
            </a:r>
            <a:r>
              <a:rPr lang="ko-KR" altLang="en-US" sz="900" b="1" dirty="0">
                <a:latin typeface="+mn-ea"/>
                <a:ea typeface="+mn-ea"/>
              </a:rPr>
              <a:t> </a:t>
            </a:r>
            <a:r>
              <a:rPr lang="en-US" altLang="ko-KR" sz="900" b="1" dirty="0">
                <a:latin typeface="+mn-ea"/>
                <a:ea typeface="+mn-ea"/>
              </a:rPr>
              <a:t>COAP</a:t>
            </a:r>
            <a:r>
              <a:rPr lang="ko-KR" altLang="en-US" sz="900" b="1" dirty="0">
                <a:latin typeface="+mn-ea"/>
                <a:ea typeface="+mn-ea"/>
              </a:rPr>
              <a:t>빌딩 </a:t>
            </a:r>
            <a:r>
              <a:rPr lang="en-US" altLang="ko-KR" sz="900" b="1" dirty="0">
                <a:latin typeface="+mn-ea"/>
                <a:ea typeface="+mn-ea"/>
              </a:rPr>
              <a:t>206~7</a:t>
            </a:r>
            <a:r>
              <a:rPr lang="ko-KR" altLang="en-US" sz="900" b="1" dirty="0">
                <a:latin typeface="+mn-ea"/>
                <a:ea typeface="+mn-ea"/>
              </a:rPr>
              <a:t>호 </a:t>
            </a:r>
            <a:r>
              <a:rPr lang="en-US" altLang="ko-KR" sz="900" b="1" dirty="0">
                <a:latin typeface="+mn-ea"/>
                <a:ea typeface="+mn-ea"/>
              </a:rPr>
              <a:t>T.063-255-1420</a:t>
            </a:r>
          </a:p>
          <a:p>
            <a:pPr algn="ctr">
              <a:lnSpc>
                <a:spcPts val="1500"/>
              </a:lnSpc>
            </a:pPr>
            <a:r>
              <a:rPr lang="en-US" altLang="ko-KR" sz="900" b="1" dirty="0">
                <a:solidFill>
                  <a:srgbClr val="0070C0"/>
                </a:solidFill>
                <a:latin typeface="+mn-ea"/>
                <a:ea typeface="+mn-ea"/>
              </a:rPr>
              <a:t>Copyright @ 2008 Korea Career Development Institute All Rights Reserved</a:t>
            </a:r>
            <a:endParaRPr lang="ko-KR" altLang="en-US" sz="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81" name="Text Box 9"/>
          <p:cNvSpPr txBox="1">
            <a:spLocks noChangeArrowheads="1"/>
          </p:cNvSpPr>
          <p:nvPr/>
        </p:nvSpPr>
        <p:spPr bwMode="auto">
          <a:xfrm>
            <a:off x="1136650" y="1092200"/>
            <a:ext cx="7632700" cy="1427163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</a:t>
            </a:r>
            <a:r>
              <a:rPr lang="en-US" altLang="ko-KR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★</a:t>
            </a:r>
            <a:r>
              <a:rPr lang="en-US" altLang="ko-KR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다방 매출 향상 프로젝트 실습 과정</a:t>
            </a:r>
            <a:endParaRPr lang="en-US" altLang="ko-KR" sz="20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정의</a:t>
            </a:r>
            <a:r>
              <a:rPr lang="en-US" altLang="ko-KR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(Define) </a:t>
            </a:r>
            <a:r>
              <a:rPr lang="ko-KR" altLang="en-US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endParaRPr lang="ko-KR" altLang="ko-KR" sz="40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52438" y="3068638"/>
          <a:ext cx="9001125" cy="3240087"/>
        </p:xfrm>
        <a:graphic>
          <a:graphicData uri="http://schemas.openxmlformats.org/drawingml/2006/table">
            <a:tbl>
              <a:tblPr/>
              <a:tblGrid>
                <a:gridCol w="80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35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Phase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활동정의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프로젝트 수행 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385">
                <a:tc row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Define</a:t>
                      </a:r>
                    </a:p>
                  </a:txBody>
                  <a:tcPr marL="0" marR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1 -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선정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배경 기술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81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프로젝트의 선정된 과정과 당위성을 기술하고 프로젝트를 확인한다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경영환경 및 기회분석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VOC / VOB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도출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CTQ / CTP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도출 및 선정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선정</a:t>
                      </a:r>
                    </a:p>
                  </a:txBody>
                  <a:tcPr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779">
                <a:tc vMerge="1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2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정의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프로젝트의 목표와 범위를 설정한다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선정배경 및 문제기술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 및 목표기술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기대효과 산정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추정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목표기술서 작성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Step 3 –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승인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실행계획을 등록하고 승인을 받는다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관련부서 조율 및 합의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등록 및 승인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5738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공식화</a:t>
                      </a:r>
                    </a:p>
                  </a:txBody>
                  <a:tcPr marL="76200" marR="381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프로젝트 추진 배경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0025" y="728663"/>
            <a:ext cx="9180513" cy="54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*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실제 별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★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다방 또는 게임에서의 고객요구사항과 주요 개선사항을 도출하고 본 프로젝트의 추진목적을 작성하시오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2438" y="1449389"/>
            <a:ext cx="4425950" cy="324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27613" y="1449389"/>
            <a:ext cx="4425950" cy="324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803400" y="1268760"/>
            <a:ext cx="1874838" cy="361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+mn-ea"/>
              </a:rPr>
              <a:t>시장 </a:t>
            </a:r>
            <a:r>
              <a:rPr kumimoji="0" lang="ko-KR" altLang="en-US" sz="1200" b="1" dirty="0" err="1">
                <a:solidFill>
                  <a:schemeClr val="tx1"/>
                </a:solidFill>
                <a:latin typeface="+mn-ea"/>
              </a:rPr>
              <a:t>트랜드</a:t>
            </a:r>
            <a:r>
              <a:rPr kumimoji="0" lang="ko-KR" altLang="en-US" sz="1200" b="1" dirty="0">
                <a:solidFill>
                  <a:schemeClr val="tx1"/>
                </a:solidFill>
                <a:latin typeface="+mn-ea"/>
              </a:rPr>
              <a:t> 및 고객요구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378575" y="1268760"/>
            <a:ext cx="1874838" cy="361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+mn-ea"/>
              </a:rPr>
              <a:t>경쟁사대비 문제점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577975" y="4869160"/>
            <a:ext cx="7875588" cy="1439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●  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2438" y="4869160"/>
            <a:ext cx="1125537" cy="1439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프로젝트</a:t>
            </a:r>
            <a:endParaRPr kumimoji="0" lang="en-US" altLang="ko-KR" sz="1400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추진목적</a:t>
            </a:r>
            <a:endParaRPr kumimoji="0"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3000" y="44450"/>
            <a:ext cx="49530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Define</a:t>
            </a:r>
            <a:r>
              <a:rPr kumimoji="0" lang="ko-KR" altLang="en-US" sz="1400" b="1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단계</a:t>
            </a:r>
            <a:endParaRPr kumimoji="0" lang="en-US" altLang="ko-KR" sz="1400" b="1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 sz="1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</TotalTime>
  <Words>5122</Words>
  <Application>Microsoft Office PowerPoint</Application>
  <PresentationFormat>A4 용지(210x297mm)</PresentationFormat>
  <Paragraphs>1194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HY헤드라인M</vt:lpstr>
      <vt:lpstr>굴림</vt:lpstr>
      <vt:lpstr>맑은 고딕</vt:lpstr>
      <vt:lpstr>휴먼엑스포</vt:lpstr>
      <vt:lpstr>Arial</vt:lpstr>
      <vt:lpstr>Franklin Gothic Book</vt:lpstr>
      <vt:lpstr>Perpetua</vt:lpstr>
      <vt:lpstr>Wingdings</vt:lpstr>
      <vt:lpstr>Wingdings 2</vt:lpstr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6시그마GB 실습보고서</dc:title>
  <dc:subject>표형종</dc:subject>
  <dc:creator>한국커리어개발원</dc:creator>
  <dc:description>본 자료의 무단 전재 및 복제, 재배포 등 일체의 행위를 금합니다.
본 저작권은 한국커리어개발원에 있습니다.</dc:description>
  <cp:lastModifiedBy>표형종</cp:lastModifiedBy>
  <cp:revision>1735</cp:revision>
  <dcterms:created xsi:type="dcterms:W3CDTF">2008-12-15T20:06:52Z</dcterms:created>
  <dcterms:modified xsi:type="dcterms:W3CDTF">2024-04-11T07:07:56Z</dcterms:modified>
</cp:coreProperties>
</file>