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1" r:id="rId4"/>
    <p:sldId id="287" r:id="rId5"/>
    <p:sldId id="260" r:id="rId6"/>
    <p:sldId id="290" r:id="rId7"/>
    <p:sldId id="264" r:id="rId8"/>
    <p:sldId id="288" r:id="rId9"/>
    <p:sldId id="28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4660"/>
  </p:normalViewPr>
  <p:slideViewPr>
    <p:cSldViewPr>
      <p:cViewPr varScale="1">
        <p:scale>
          <a:sx n="117" d="100"/>
          <a:sy n="117" d="100"/>
        </p:scale>
        <p:origin x="170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1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9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46" y="61438"/>
            <a:ext cx="1165550" cy="3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46" y="61438"/>
            <a:ext cx="1165550" cy="3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모바일프로그래밍</a:t>
            </a:r>
            <a:endParaRPr lang="ko-KR" altLang="en-US" sz="44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357" y="2769029"/>
            <a:ext cx="5599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endParaRPr lang="en-US" altLang="ko-KR" sz="32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r>
              <a:rPr lang="ko-KR" altLang="en-US" sz="24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컴퓨터공학과 최상일</a:t>
            </a:r>
          </a:p>
        </p:txBody>
      </p:sp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819271"/>
            <a:ext cx="1382559" cy="3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22474" y="764704"/>
            <a:ext cx="5739644" cy="1743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88900" dist="381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821233" y="764704"/>
            <a:ext cx="550153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과목명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: 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모바일프로그래밍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_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캡스톤디자인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_KCC</a:t>
            </a:r>
          </a:p>
          <a:p>
            <a:pPr>
              <a:lnSpc>
                <a:spcPct val="120000"/>
              </a:lnSpc>
            </a:pP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담당교수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: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최상일 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(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컴퓨터공학과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연구실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: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과학기술대학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2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호관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(W6)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311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호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전화번호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: 033-760-8670</a:t>
            </a:r>
          </a:p>
          <a:p>
            <a:pPr>
              <a:lnSpc>
                <a:spcPct val="120000"/>
              </a:lnSpc>
            </a:pP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C5D98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E-mail: schoi@gwnu.ac.kr</a:t>
            </a:r>
          </a:p>
        </p:txBody>
      </p:sp>
      <p:sp>
        <p:nvSpPr>
          <p:cNvPr id="11" name="눈물 방울 10"/>
          <p:cNvSpPr/>
          <p:nvPr/>
        </p:nvSpPr>
        <p:spPr>
          <a:xfrm rot="18900000" flipV="1">
            <a:off x="478026" y="1121201"/>
            <a:ext cx="1000657" cy="1000658"/>
          </a:xfrm>
          <a:prstGeom prst="teardrop">
            <a:avLst/>
          </a:prstGeom>
          <a:solidFill>
            <a:srgbClr val="2C5D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7893" y="142147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개요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20145" y="2649640"/>
            <a:ext cx="5739645" cy="1416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88900" dist="381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873346" y="2822814"/>
            <a:ext cx="5697232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</a:t>
            </a: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언어의 문법 및 특징 학습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769535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안드로이드 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스튜디오를 이용한 모바일 앱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개발 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769535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모바일 앱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769535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설계 및 제작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769535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</p:txBody>
      </p:sp>
      <p:sp>
        <p:nvSpPr>
          <p:cNvPr id="21" name="눈물 방울 20"/>
          <p:cNvSpPr/>
          <p:nvPr/>
        </p:nvSpPr>
        <p:spPr>
          <a:xfrm rot="2700000" flipH="1" flipV="1">
            <a:off x="7667595" y="2844155"/>
            <a:ext cx="1000657" cy="1000658"/>
          </a:xfrm>
          <a:prstGeom prst="teardrop">
            <a:avLst/>
          </a:prstGeom>
          <a:solidFill>
            <a:schemeClr val="accent3">
              <a:shade val="51000"/>
              <a:satMod val="13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7819109" y="3150918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목표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41834" y="4212800"/>
            <a:ext cx="5739644" cy="24565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88900" dist="381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1859003" y="4221089"/>
            <a:ext cx="550153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안드로이드 스튜디오 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&amp; IntelliJ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IDEA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변수와 자료형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코트린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조건문과 </a:t>
            </a: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반복문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함수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객체지향 개념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코틀린의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널안정성과 지연초기화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레이아웃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,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위젯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,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액티비티</a:t>
            </a:r>
            <a:r>
              <a:rPr lang="en-US" altLang="ko-KR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, </a:t>
            </a:r>
            <a:r>
              <a:rPr lang="ko-KR" altLang="en-US" spc="-1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그래들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개념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</p:txBody>
      </p:sp>
      <p:sp>
        <p:nvSpPr>
          <p:cNvPr id="28" name="눈물 방울 27"/>
          <p:cNvSpPr/>
          <p:nvPr/>
        </p:nvSpPr>
        <p:spPr>
          <a:xfrm rot="18900000" flipV="1">
            <a:off x="497386" y="4770482"/>
            <a:ext cx="1000657" cy="1000658"/>
          </a:xfrm>
          <a:prstGeom prst="teardrop">
            <a:avLst/>
          </a:prstGeom>
          <a:solidFill>
            <a:schemeClr val="accent5">
              <a:shade val="51000"/>
              <a:satMod val="13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4911" y="507724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214" y="34129"/>
            <a:ext cx="6474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01.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교과목 개요</a:t>
            </a:r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,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교육 목표 및 내용</a:t>
            </a:r>
          </a:p>
        </p:txBody>
      </p:sp>
    </p:spTree>
    <p:extLst>
      <p:ext uri="{BB962C8B-B14F-4D97-AF65-F5344CB8AC3E}">
        <p14:creationId xmlns:p14="http://schemas.microsoft.com/office/powerpoint/2010/main" val="3960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1214" y="34129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02.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수업 운영 방식</a:t>
            </a:r>
          </a:p>
        </p:txBody>
      </p:sp>
      <p:sp>
        <p:nvSpPr>
          <p:cNvPr id="9" name="눈물 방울 8"/>
          <p:cNvSpPr/>
          <p:nvPr/>
        </p:nvSpPr>
        <p:spPr>
          <a:xfrm flipV="1">
            <a:off x="2680766" y="1660807"/>
            <a:ext cx="1830608" cy="1830608"/>
          </a:xfrm>
          <a:prstGeom prst="teardrop">
            <a:avLst/>
          </a:prstGeom>
          <a:solidFill>
            <a:srgbClr val="2C5D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flipH="1" flipV="1">
            <a:off x="4644008" y="1665570"/>
            <a:ext cx="1830608" cy="1830608"/>
          </a:xfrm>
          <a:prstGeom prst="teardrop">
            <a:avLst/>
          </a:prstGeom>
          <a:solidFill>
            <a:schemeClr val="accent5">
              <a:shade val="51000"/>
              <a:satMod val="13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2447" y="2222168"/>
            <a:ext cx="707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강의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50%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7913" y="2222168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실험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/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실습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40%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눈물 방울 10"/>
          <p:cNvSpPr/>
          <p:nvPr/>
        </p:nvSpPr>
        <p:spPr>
          <a:xfrm rot="18889495">
            <a:off x="3669670" y="3955570"/>
            <a:ext cx="1830608" cy="1830608"/>
          </a:xfrm>
          <a:prstGeom prst="teardrop">
            <a:avLst/>
          </a:prstGeom>
          <a:solidFill>
            <a:srgbClr val="7695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66943" y="4516931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발표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10%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6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1214" y="34129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03.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성적 평가 방법</a:t>
            </a:r>
          </a:p>
        </p:txBody>
      </p:sp>
      <p:sp>
        <p:nvSpPr>
          <p:cNvPr id="9" name="눈물 방울 8"/>
          <p:cNvSpPr/>
          <p:nvPr/>
        </p:nvSpPr>
        <p:spPr>
          <a:xfrm rot="2687988" flipV="1">
            <a:off x="3640709" y="1175677"/>
            <a:ext cx="1830608" cy="1830608"/>
          </a:xfrm>
          <a:prstGeom prst="teardrop">
            <a:avLst/>
          </a:prstGeom>
          <a:solidFill>
            <a:srgbClr val="2C5D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0719" y="1844824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프로젝트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  <a:p>
            <a:pPr algn="ctr"/>
            <a:r>
              <a:rPr lang="en-US" altLang="ko-KR"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90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2" name="눈물 방울 11"/>
          <p:cNvSpPr/>
          <p:nvPr/>
        </p:nvSpPr>
        <p:spPr>
          <a:xfrm rot="2598052" flipH="1">
            <a:off x="3701175" y="3857934"/>
            <a:ext cx="1830608" cy="1830608"/>
          </a:xfrm>
          <a:prstGeom prst="teardrop">
            <a:avLst/>
          </a:prstGeom>
          <a:solidFill>
            <a:srgbClr val="5F5F5F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46826" y="4293096"/>
            <a:ext cx="739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출석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  <a:p>
            <a:pPr algn="ctr"/>
            <a:r>
              <a:rPr lang="en-US" altLang="ko-KR"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10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7 ExtraBold" panose="020B0803030302020204" pitchFamily="34" charset="-127"/>
              <a:ea typeface="코어 고딕 E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1214" y="34129"/>
            <a:ext cx="407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04.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교재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및 참고자료</a:t>
            </a:r>
            <a:endParaRPr lang="ko-KR" altLang="en-US" sz="3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602117" y="3273291"/>
            <a:ext cx="6015749" cy="719137"/>
          </a:xfrm>
          <a:custGeom>
            <a:avLst/>
            <a:gdLst>
              <a:gd name="T0" fmla="*/ 3085 w 3085"/>
              <a:gd name="T1" fmla="*/ 453 h 453"/>
              <a:gd name="T2" fmla="*/ 1546 w 3085"/>
              <a:gd name="T3" fmla="*/ 453 h 453"/>
              <a:gd name="T4" fmla="*/ 0 w 3085"/>
              <a:gd name="T5" fmla="*/ 0 h 453"/>
              <a:gd name="T6" fmla="*/ 1539 w 3085"/>
              <a:gd name="T7" fmla="*/ 0 h 453"/>
              <a:gd name="T8" fmla="*/ 3085 w 3085"/>
              <a:gd name="T9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5" h="453">
                <a:moveTo>
                  <a:pt x="3085" y="453"/>
                </a:moveTo>
                <a:lnTo>
                  <a:pt x="1546" y="453"/>
                </a:lnTo>
                <a:lnTo>
                  <a:pt x="0" y="0"/>
                </a:lnTo>
                <a:lnTo>
                  <a:pt x="1539" y="0"/>
                </a:lnTo>
                <a:lnTo>
                  <a:pt x="3085" y="4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88900" dist="38100" dir="5400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chemeClr val="lt1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97179" y="1919473"/>
            <a:ext cx="1587" cy="15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7197179" y="1919473"/>
            <a:ext cx="1587" cy="15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1619670" y="1948048"/>
            <a:ext cx="5422949" cy="1325243"/>
          </a:xfrm>
          <a:custGeom>
            <a:avLst/>
            <a:gdLst>
              <a:gd name="T0" fmla="*/ 2781 w 2781"/>
              <a:gd name="T1" fmla="*/ 0 h 633"/>
              <a:gd name="T2" fmla="*/ 0 w 2781"/>
              <a:gd name="T3" fmla="*/ 0 h 633"/>
              <a:gd name="T4" fmla="*/ 0 w 2781"/>
              <a:gd name="T5" fmla="*/ 633 h 633"/>
              <a:gd name="T6" fmla="*/ 2781 w 2781"/>
              <a:gd name="T7" fmla="*/ 633 h 633"/>
              <a:gd name="T8" fmla="*/ 2464 w 2781"/>
              <a:gd name="T9" fmla="*/ 317 h 633"/>
              <a:gd name="T10" fmla="*/ 2781 w 2781"/>
              <a:gd name="T11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1" h="633">
                <a:moveTo>
                  <a:pt x="2781" y="0"/>
                </a:moveTo>
                <a:lnTo>
                  <a:pt x="0" y="0"/>
                </a:lnTo>
                <a:lnTo>
                  <a:pt x="0" y="633"/>
                </a:lnTo>
                <a:lnTo>
                  <a:pt x="2781" y="633"/>
                </a:lnTo>
                <a:lnTo>
                  <a:pt x="2464" y="317"/>
                </a:lnTo>
                <a:lnTo>
                  <a:pt x="27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2175445" y="3992428"/>
            <a:ext cx="5422949" cy="1472227"/>
          </a:xfrm>
          <a:custGeom>
            <a:avLst/>
            <a:gdLst>
              <a:gd name="T0" fmla="*/ 0 w 2781"/>
              <a:gd name="T1" fmla="*/ 633 h 633"/>
              <a:gd name="T2" fmla="*/ 2781 w 2781"/>
              <a:gd name="T3" fmla="*/ 633 h 633"/>
              <a:gd name="T4" fmla="*/ 2781 w 2781"/>
              <a:gd name="T5" fmla="*/ 0 h 633"/>
              <a:gd name="T6" fmla="*/ 0 w 2781"/>
              <a:gd name="T7" fmla="*/ 0 h 633"/>
              <a:gd name="T8" fmla="*/ 317 w 2781"/>
              <a:gd name="T9" fmla="*/ 316 h 633"/>
              <a:gd name="T10" fmla="*/ 0 w 2781"/>
              <a:gd name="T11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1" h="633">
                <a:moveTo>
                  <a:pt x="0" y="633"/>
                </a:moveTo>
                <a:lnTo>
                  <a:pt x="2781" y="633"/>
                </a:lnTo>
                <a:lnTo>
                  <a:pt x="2781" y="0"/>
                </a:lnTo>
                <a:lnTo>
                  <a:pt x="0" y="0"/>
                </a:lnTo>
                <a:lnTo>
                  <a:pt x="317" y="316"/>
                </a:lnTo>
                <a:lnTo>
                  <a:pt x="0" y="63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43808" y="4410493"/>
            <a:ext cx="4680520" cy="724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해람인의 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e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참뜰에 제공되는 강의교안</a:t>
            </a:r>
            <a:endParaRPr lang="en-US" altLang="ko-KR" spc="-1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algn="r">
              <a:lnSpc>
                <a:spcPct val="120000"/>
              </a:lnSpc>
            </a:pP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코틀린 </a:t>
            </a:r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언어 관련 모든 참고 서적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4409" y="2228102"/>
            <a:ext cx="5577507" cy="724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- 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알기쉬운 코틀린 모바일 프로그래밍</a:t>
            </a:r>
            <a:endParaRPr lang="en-US" altLang="ko-KR" spc="-1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- 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홍릉출판사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(2023</a:t>
            </a:r>
            <a:r>
              <a:rPr lang="ko-KR" altLang="en-US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년</a:t>
            </a:r>
            <a:r>
              <a:rPr lang="en-US" altLang="ko-KR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)</a:t>
            </a:r>
            <a:endParaRPr lang="en-US" altLang="ko-KR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7574" y="1199393"/>
            <a:ext cx="21242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[</a:t>
            </a:r>
            <a:r>
              <a:rPr lang="ko-KR" altLang="en-US" sz="4000" dirty="0" err="1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주교재</a:t>
            </a:r>
            <a:r>
              <a:rPr lang="en-US" altLang="ko-KR" sz="4000" dirty="0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]</a:t>
            </a:r>
            <a:endParaRPr lang="ko-KR" altLang="en-US" sz="4000" dirty="0">
              <a:ln w="18415" cmpd="sng">
                <a:solidFill>
                  <a:schemeClr val="bg1">
                    <a:lumMod val="75000"/>
                    <a:alpha val="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코어 고딕 E 7 ExtraBold" panose="020B0803030302020204" pitchFamily="34" charset="-127"/>
              <a:ea typeface="코어 고딕 E 7 ExtraBold" panose="020B0803030302020204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76056" y="5529426"/>
            <a:ext cx="2550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rgbClr val="5F5F5F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[</a:t>
            </a:r>
            <a:r>
              <a:rPr lang="ko-KR" altLang="en-US" sz="4000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rgbClr val="5F5F5F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참고자료</a:t>
            </a:r>
            <a:r>
              <a:rPr lang="en-US" altLang="ko-KR" sz="4000">
                <a:ln w="18415" cmpd="sng">
                  <a:solidFill>
                    <a:schemeClr val="bg1">
                      <a:lumMod val="75000"/>
                      <a:alpha val="0"/>
                    </a:schemeClr>
                  </a:solidFill>
                  <a:prstDash val="solid"/>
                </a:ln>
                <a:solidFill>
                  <a:srgbClr val="5F5F5F"/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코어 고딕 E 7 ExtraBold" panose="020B0803030302020204" pitchFamily="34" charset="-127"/>
                <a:ea typeface="코어 고딕 E 7 ExtraBold" panose="020B0803030302020204" pitchFamily="34" charset="-127"/>
                <a:cs typeface="Arial" pitchFamily="34" charset="0"/>
              </a:rPr>
              <a:t>]</a:t>
            </a:r>
            <a:endParaRPr lang="ko-KR" altLang="en-US" sz="4000" dirty="0">
              <a:ln w="18415" cmpd="sng">
                <a:solidFill>
                  <a:schemeClr val="bg1">
                    <a:lumMod val="75000"/>
                    <a:alpha val="0"/>
                  </a:schemeClr>
                </a:solidFill>
                <a:prstDash val="solid"/>
              </a:ln>
              <a:solidFill>
                <a:srgbClr val="5F5F5F"/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코어 고딕 E 7 ExtraBold" panose="020B0803030302020204" pitchFamily="34" charset="-127"/>
              <a:ea typeface="코어 고딕 E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89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0D72DB-6BD5-4076-8ADB-3798D240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8" y="836712"/>
            <a:ext cx="8827024" cy="594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B5391-56D1-4A44-958B-94DE066A2064}"/>
              </a:ext>
            </a:extLst>
          </p:cNvPr>
          <p:cNvSpPr txBox="1"/>
          <p:nvPr/>
        </p:nvSpPr>
        <p:spPr>
          <a:xfrm>
            <a:off x="361214" y="34129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05.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교재 표지</a:t>
            </a:r>
            <a:endParaRPr lang="ko-KR" altLang="en-US" sz="3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1214" y="34129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06. </a:t>
            </a:r>
            <a:r>
              <a:rPr lang="ko-KR" altLang="en-US" sz="3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강의 계획</a:t>
            </a:r>
          </a:p>
        </p:txBody>
      </p:sp>
      <p:graphicFrame>
        <p:nvGraphicFramePr>
          <p:cNvPr id="54" name="Group 67">
            <a:extLst>
              <a:ext uri="{FF2B5EF4-FFF2-40B4-BE49-F238E27FC236}">
                <a16:creationId xmlns:a16="http://schemas.microsoft.com/office/drawing/2014/main" id="{85A32069-A082-47A1-8C3E-AEE429FA1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906006"/>
              </p:ext>
            </p:extLst>
          </p:nvPr>
        </p:nvGraphicFramePr>
        <p:xfrm>
          <a:off x="266700" y="1484784"/>
          <a:ext cx="8610600" cy="489640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47538">
                  <a:extLst>
                    <a:ext uri="{9D8B030D-6E8A-4147-A177-3AD203B41FA5}">
                      <a16:colId xmlns:a16="http://schemas.microsoft.com/office/drawing/2014/main" val="3738882540"/>
                    </a:ext>
                  </a:extLst>
                </a:gridCol>
                <a:gridCol w="5884746">
                  <a:extLst>
                    <a:ext uri="{9D8B030D-6E8A-4147-A177-3AD203B41FA5}">
                      <a16:colId xmlns:a16="http://schemas.microsoft.com/office/drawing/2014/main" val="858708067"/>
                    </a:ext>
                  </a:extLst>
                </a:gridCol>
                <a:gridCol w="1678316">
                  <a:extLst>
                    <a:ext uri="{9D8B030D-6E8A-4147-A177-3AD203B41FA5}">
                      <a16:colId xmlns:a16="http://schemas.microsoft.com/office/drawing/2014/main" val="3908533819"/>
                    </a:ext>
                  </a:extLst>
                </a:gridCol>
              </a:tblGrid>
              <a:tr h="324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주차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1933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수업방식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70226696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수업 오리엔테이션 및 모바일 애플리케이션 개발 환경 구축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강의 및 실습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37899549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2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 스튜디오를 이용한 모바일 앱 제작 실습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강의 및 실습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66838661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3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간단한 기능을 수행하는 앱 설계 및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632797533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4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변수와 자료형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87566078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5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</a:rPr>
                        <a:t>조건문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00674410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6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반복문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230301113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7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함수</a:t>
                      </a:r>
                      <a:r>
                        <a:rPr kumimoji="0" lang="en-US" altLang="ko-K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람다식</a:t>
                      </a:r>
                      <a:r>
                        <a:rPr kumimoji="0" lang="en-US" altLang="ko-K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고차함수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646251379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8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모바일 애플리케이션 프로젝트 중간 발표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발표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94840223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9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클래스와 객체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03128262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10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널 안정성과 지연 초기화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180212710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11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레이아웃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95387821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12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위젯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178608316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13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액티비티</a:t>
                      </a:r>
                      <a:endParaRPr kumimoji="0" lang="en-US" altLang="ko-KR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74280913"/>
                  </a:ext>
                </a:extLst>
              </a:tr>
              <a:tr h="291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14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그래들과 매니페스트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강의 및 실습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94591505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15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모바일 애플리케이션 프로젝트 최종 발표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발표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460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모바일 앱 프로젝트</a:t>
            </a:r>
            <a:endParaRPr lang="ko-KR" altLang="en-US" sz="4400" b="1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819271"/>
            <a:ext cx="1382559" cy="3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395536" y="1124744"/>
            <a:ext cx="8387250" cy="540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88900" dist="381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611560" y="2034201"/>
            <a:ext cx="8136904" cy="35816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팀 프로젝트에 한함</a:t>
            </a:r>
            <a:endParaRPr lang="en-US" altLang="ko-KR" sz="2200" spc="-1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프로젝트 주제는 </a:t>
            </a:r>
            <a:r>
              <a:rPr lang="ko-KR" altLang="en-US" sz="2200" b="1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기존 앱을 그대로 모방하는 것이 가능</a:t>
            </a: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함</a:t>
            </a:r>
            <a:r>
              <a:rPr lang="en-US" altLang="ko-KR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.  </a:t>
            </a: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기존 앱의 기능에 가까울수록 높은 점수를 받을 수 있는 확률이 높음</a:t>
            </a:r>
            <a:endParaRPr lang="en-US" altLang="ko-KR" sz="2200" spc="-1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대표적인 프로젝트 주제는 </a:t>
            </a:r>
            <a:r>
              <a:rPr lang="ko-KR" altLang="en-US" sz="2200" b="1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메신저</a:t>
            </a: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혹은 </a:t>
            </a:r>
            <a:r>
              <a:rPr lang="ko-KR" altLang="en-US" sz="2200" b="1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공유캘린더</a:t>
            </a: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 앱을 추천함</a:t>
            </a:r>
            <a:endParaRPr lang="en-US" altLang="ko-KR" sz="22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링크사업단의 캡스톤디자인 지원사업에 신청해야함</a:t>
            </a:r>
            <a:endParaRPr lang="en-US" altLang="ko-KR" sz="2200" spc="-1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프로젝트 평가는 </a:t>
            </a:r>
            <a:r>
              <a:rPr lang="ko-KR" altLang="en-US" sz="2200" b="1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앱의 완성도</a:t>
            </a:r>
            <a:r>
              <a:rPr lang="en-US" altLang="ko-KR" sz="2200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(</a:t>
            </a:r>
            <a:r>
              <a:rPr lang="ko-KR" altLang="en-US" sz="2200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다양한 앱 기능의 정상적인 작동</a:t>
            </a:r>
            <a:r>
              <a:rPr lang="en-US" altLang="ko-KR" sz="2200" u="sng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)</a:t>
            </a:r>
            <a:r>
              <a:rPr lang="ko-KR" altLang="en-US" sz="22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787A0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  <a:cs typeface="Arial" pitchFamily="34" charset="0"/>
              </a:rPr>
              <a:t>가 핵심 척도임</a:t>
            </a:r>
            <a:endParaRPr lang="en-US" altLang="ko-KR" sz="22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787A0"/>
              </a:solidFill>
              <a:latin typeface="코어 고딕 E 6 Bold" panose="020B0703030302020204" pitchFamily="34" charset="-127"/>
              <a:ea typeface="코어 고딕 E 6 Bold" panose="020B07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14" y="34129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프로젝트 관련 유의사항</a:t>
            </a:r>
            <a:endParaRPr lang="ko-KR" altLang="en-US" sz="3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332</Words>
  <Application>Microsoft Office PowerPoint</Application>
  <PresentationFormat>화면 슬라이드 쇼(4:3)</PresentationFormat>
  <Paragraphs>101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코어 고딕 E 6 Bold</vt:lpstr>
      <vt:lpstr>코어 고딕 E 7 ExtraBold</vt:lpstr>
      <vt:lpstr>코어 고딕 E 9 Black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208</cp:revision>
  <dcterms:created xsi:type="dcterms:W3CDTF">2013-03-13T02:07:51Z</dcterms:created>
  <dcterms:modified xsi:type="dcterms:W3CDTF">2023-08-23T01:34:57Z</dcterms:modified>
</cp:coreProperties>
</file>