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308" r:id="rId4"/>
    <p:sldId id="309" r:id="rId5"/>
    <p:sldId id="305" r:id="rId6"/>
    <p:sldId id="310" r:id="rId7"/>
    <p:sldId id="306" r:id="rId8"/>
    <p:sldId id="311" r:id="rId9"/>
    <p:sldId id="312" r:id="rId10"/>
    <p:sldId id="307" r:id="rId11"/>
    <p:sldId id="28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5" autoAdjust="0"/>
    <p:restoredTop sz="96400" autoAdjust="0"/>
  </p:normalViewPr>
  <p:slideViewPr>
    <p:cSldViewPr>
      <p:cViewPr varScale="1">
        <p:scale>
          <a:sx n="119" d="100"/>
          <a:sy n="119" d="100"/>
        </p:scale>
        <p:origin x="1906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D320-083E-4ACF-8139-F55D22F00D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7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D320-083E-4ACF-8139-F55D22F00D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9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D320-083E-4ACF-8139-F55D22F00D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16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D320-083E-4ACF-8139-F55D22F00D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1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070081"/>
            <a:ext cx="834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1.</a:t>
            </a:r>
            <a:r>
              <a:rPr lang="ko-KR" altLang="en-US" sz="40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안드로이드 플랫폼과 코틀린 언어</a:t>
            </a:r>
            <a:endParaRPr lang="ko-KR" altLang="en-US" sz="4400" b="1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527" y="205357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코틀린 언어</a:t>
            </a:r>
            <a:endParaRPr lang="ko-KR" altLang="en-US" sz="4000" b="1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1214" y="3412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코틀린 언어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67544" y="764704"/>
            <a:ext cx="8152378" cy="1455783"/>
            <a:chOff x="467544" y="980728"/>
            <a:chExt cx="8152378" cy="145578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4557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- 2011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JetBrains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공개한 프로그래밍 언어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- 2017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구글에서 안드로이드 기반의 모바일 앱 개발을 위한 공식 언어로 채택됨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코틀린의 특징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간결성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안전성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호환황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함수형 프로그래밍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8"/>
              <a:ext cx="936104" cy="322118"/>
            </a:xfrm>
            <a:prstGeom prst="rect">
              <a:avLst/>
            </a:prstGeom>
            <a:solidFill>
              <a:srgbClr val="2C5D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코틀린</a:t>
              </a:r>
            </a:p>
          </p:txBody>
        </p:sp>
      </p:grpSp>
      <p:pic>
        <p:nvPicPr>
          <p:cNvPr id="1026" name="Picture 2" descr="코틀린 안드로이드 스튜디오 인텔리제이">
            <a:extLst>
              <a:ext uri="{FF2B5EF4-FFF2-40B4-BE49-F238E27FC236}">
                <a16:creationId xmlns:a16="http://schemas.microsoft.com/office/drawing/2014/main" id="{0AD2EAA9-940A-4F84-9EBD-B5E8DCC59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4" b="10937"/>
          <a:stretch/>
        </p:blipFill>
        <p:spPr bwMode="auto">
          <a:xfrm>
            <a:off x="1568887" y="3255394"/>
            <a:ext cx="6006225" cy="283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3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527" y="2053570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안드로이드 플랫폼</a:t>
            </a:r>
            <a:endParaRPr lang="ko-KR" altLang="en-US" sz="4000" b="1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4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1214" y="34129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안드로이드 플랫폼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67544" y="764704"/>
            <a:ext cx="8152378" cy="692497"/>
            <a:chOff x="467544" y="980728"/>
            <a:chExt cx="8152378" cy="6924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692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애플리케이션이 동작하기 위한 운영체제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8"/>
              <a:ext cx="1224136" cy="322118"/>
            </a:xfrm>
            <a:prstGeom prst="rect">
              <a:avLst/>
            </a:prstGeom>
            <a:solidFill>
              <a:srgbClr val="2C5D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안드로이드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1F35BFA-D4E1-4A4C-9F2F-A66F7CD1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28827"/>
            <a:ext cx="3528392" cy="526502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2A6778-B281-400A-B1DE-88F2420A470C}"/>
              </a:ext>
            </a:extLst>
          </p:cNvPr>
          <p:cNvGrpSpPr/>
          <p:nvPr/>
        </p:nvGrpSpPr>
        <p:grpSpPr>
          <a:xfrm>
            <a:off x="4067944" y="1568752"/>
            <a:ext cx="4551978" cy="2148280"/>
            <a:chOff x="467544" y="980728"/>
            <a:chExt cx="8152378" cy="21482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6E7A3A-4B8C-4EFB-B400-18B9EA8ADAD8}"/>
                </a:ext>
              </a:extLst>
            </p:cNvPr>
            <p:cNvSpPr/>
            <p:nvPr/>
          </p:nvSpPr>
          <p:spPr>
            <a:xfrm>
              <a:off x="467544" y="980728"/>
              <a:ext cx="8152378" cy="2148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Linux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커널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하드웨어 추상화 계층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(HAL)</a:t>
              </a: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안드로이드 런타임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(ART)</a:t>
              </a: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네이티브 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C/C++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 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프레임워크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AFD2B3-16C1-46D2-8428-77C877A0367B}"/>
                </a:ext>
              </a:extLst>
            </p:cNvPr>
            <p:cNvSpPr/>
            <p:nvPr/>
          </p:nvSpPr>
          <p:spPr>
            <a:xfrm>
              <a:off x="467544" y="980728"/>
              <a:ext cx="4900591" cy="322118"/>
            </a:xfrm>
            <a:prstGeom prst="rect">
              <a:avLst/>
            </a:prstGeom>
            <a:solidFill>
              <a:srgbClr val="2C5D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안드로이드 플랫폼의 구성요소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6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90126-0E34-4EEE-B56A-D76CDFE1FC29}"/>
              </a:ext>
            </a:extLst>
          </p:cNvPr>
          <p:cNvSpPr txBox="1"/>
          <p:nvPr/>
        </p:nvSpPr>
        <p:spPr>
          <a:xfrm>
            <a:off x="361214" y="34129"/>
            <a:ext cx="6763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안드로이드 플랫폼 버전과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API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레벨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6EB3974-5A88-4105-BBFA-F3363FC2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62424"/>
              </p:ext>
            </p:extLst>
          </p:nvPr>
        </p:nvGraphicFramePr>
        <p:xfrm>
          <a:off x="923764" y="678714"/>
          <a:ext cx="7296472" cy="610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541">
                  <a:extLst>
                    <a:ext uri="{9D8B030D-6E8A-4147-A177-3AD203B41FA5}">
                      <a16:colId xmlns:a16="http://schemas.microsoft.com/office/drawing/2014/main" val="503542508"/>
                    </a:ext>
                  </a:extLst>
                </a:gridCol>
                <a:gridCol w="1991774">
                  <a:extLst>
                    <a:ext uri="{9D8B030D-6E8A-4147-A177-3AD203B41FA5}">
                      <a16:colId xmlns:a16="http://schemas.microsoft.com/office/drawing/2014/main" val="300043136"/>
                    </a:ext>
                  </a:extLst>
                </a:gridCol>
                <a:gridCol w="2432157">
                  <a:extLst>
                    <a:ext uri="{9D8B030D-6E8A-4147-A177-3AD203B41FA5}">
                      <a16:colId xmlns:a16="http://schemas.microsoft.com/office/drawing/2014/main" val="979743188"/>
                    </a:ext>
                  </a:extLst>
                </a:gridCol>
              </a:tblGrid>
              <a:tr h="36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플랫폼 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API </a:t>
                      </a:r>
                      <a:r>
                        <a:rPr lang="ko-KR" altLang="en-US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90272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13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33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-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953685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12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31/32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-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196246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11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30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-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783223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10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29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-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529910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9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28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PIE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57052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8.0/8.1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26/27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OREO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857962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7.0/7.1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24/25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NOUGAT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182420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6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23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MASHMALLOW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167693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Android 5.0/5.1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21/22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LOLLIPOP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206615"/>
                  </a:ext>
                </a:extLst>
              </a:tr>
              <a:tr h="772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/>
                        <a:t>Android 4.4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Android 4.1/4.2/4.3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Android 4.0</a:t>
                      </a:r>
                      <a:endParaRPr lang="ko-KR" altLang="en-US" sz="1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/>
                        <a:t>19/20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16/17/18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14/15</a:t>
                      </a:r>
                      <a:endParaRPr lang="ko-KR" altLang="en-US" sz="1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KITKAT</a:t>
                      </a:r>
                    </a:p>
                    <a:p>
                      <a:pPr algn="ctr" latinLnBrk="1"/>
                      <a:r>
                        <a:rPr lang="en-US" altLang="ko-KR" sz="1400" b="1"/>
                        <a:t>JELLY_BEAN</a:t>
                      </a:r>
                    </a:p>
                    <a:p>
                      <a:pPr algn="ctr" latinLnBrk="1"/>
                      <a:r>
                        <a:rPr lang="en-US" altLang="ko-KR" sz="1400" b="1"/>
                        <a:t>ICE_CREAM_SANDWICH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7315"/>
                  </a:ext>
                </a:extLst>
              </a:tr>
              <a:tr h="333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/>
                        <a:t>Android 3.0/3.1/3.2</a:t>
                      </a:r>
                      <a:endParaRPr lang="ko-KR" altLang="en-US" sz="1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/>
                        <a:t>11/12/13</a:t>
                      </a:r>
                      <a:endParaRPr lang="ko-KR" altLang="en-US" sz="1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HONEYCOMB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904625"/>
                  </a:ext>
                </a:extLst>
              </a:tr>
              <a:tr h="772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/>
                        <a:t>Android 2.3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Android 2.2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Android 2.0/2.1</a:t>
                      </a:r>
                      <a:endParaRPr lang="ko-KR" altLang="en-US" sz="1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/>
                        <a:t>9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8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6/7</a:t>
                      </a:r>
                      <a:endParaRPr lang="ko-KR" altLang="en-US" sz="1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GINGERBREAD</a:t>
                      </a:r>
                    </a:p>
                    <a:p>
                      <a:pPr algn="ctr" latinLnBrk="1"/>
                      <a:r>
                        <a:rPr lang="en-US" altLang="ko-KR" sz="1400" b="1"/>
                        <a:t>FROYO</a:t>
                      </a:r>
                    </a:p>
                    <a:p>
                      <a:pPr algn="ctr" latinLnBrk="1"/>
                      <a:r>
                        <a:rPr lang="en-US" altLang="ko-KR" sz="1400" b="1"/>
                        <a:t>ECLAIR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706622"/>
                  </a:ext>
                </a:extLst>
              </a:tr>
              <a:tr h="99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/>
                        <a:t>Android 1.6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Android 1.5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Android 1.1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Android 1.0</a:t>
                      </a:r>
                      <a:endParaRPr lang="ko-KR" altLang="en-US" sz="1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/>
                        <a:t>4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3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2</a:t>
                      </a:r>
                    </a:p>
                    <a:p>
                      <a:pPr algn="ctr" latinLnBrk="1"/>
                      <a:r>
                        <a:rPr lang="en-US" altLang="ko-KR" sz="1500" b="1"/>
                        <a:t>1</a:t>
                      </a:r>
                      <a:endParaRPr lang="ko-KR" altLang="en-US" sz="1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DONUT</a:t>
                      </a:r>
                    </a:p>
                    <a:p>
                      <a:pPr algn="ctr" latinLnBrk="1"/>
                      <a:r>
                        <a:rPr lang="en-US" altLang="ko-KR" sz="1400" b="1"/>
                        <a:t>CUPCAKE</a:t>
                      </a:r>
                    </a:p>
                    <a:p>
                      <a:pPr algn="ctr" latinLnBrk="1"/>
                      <a:r>
                        <a:rPr lang="en-US" altLang="ko-KR" sz="1400" b="1"/>
                        <a:t>-</a:t>
                      </a:r>
                    </a:p>
                    <a:p>
                      <a:pPr algn="ctr" latinLnBrk="1"/>
                      <a:r>
                        <a:rPr lang="en-US" altLang="ko-KR" sz="1400" b="1"/>
                        <a:t>-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866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7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527" y="205357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앱 컴포넌트</a:t>
            </a:r>
            <a:endParaRPr lang="ko-KR" altLang="en-US" sz="4000" b="1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2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1214" y="3412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앱 컴포넌트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67544" y="764704"/>
            <a:ext cx="8152378" cy="1802032"/>
            <a:chOff x="467544" y="980728"/>
            <a:chExt cx="8152378" cy="18020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802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액티비티 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(Activity) :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인터페이스가 있는 단일 화면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방송수신자 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(Broadcast Receiver) :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하드웨어나 운영체제로부터 발생하는 이벤트를 수신하는 리스너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콘텐츠제공자 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(Content Provider) :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프로그램과 데이터 공유를 위해 사용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(Service) :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백그라운드에서 특정 기능이 동작되기 위한 목적으로 사용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8"/>
              <a:ext cx="2088232" cy="322118"/>
            </a:xfrm>
            <a:prstGeom prst="rect">
              <a:avLst/>
            </a:prstGeom>
            <a:solidFill>
              <a:srgbClr val="2C5D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안드로이드 앱 컴포넌트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F2FB0EE-7619-4D78-B5A7-F741C99B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12" y="3140968"/>
            <a:ext cx="3384376" cy="29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0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527" y="2053570"/>
            <a:ext cx="5676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그래들과 앱 매니페스트</a:t>
            </a:r>
            <a:endParaRPr lang="ko-KR" altLang="en-US" sz="4000" b="1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6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1214" y="34129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그래들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(Gradle)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95811" y="692696"/>
            <a:ext cx="8152378" cy="763286"/>
            <a:chOff x="467544" y="980728"/>
            <a:chExt cx="8152378" cy="7632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763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빌드 시스템의 한 종류로써 안드로이드 앱 구축을 위한 소프트웨어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8"/>
              <a:ext cx="1512168" cy="322118"/>
            </a:xfrm>
            <a:prstGeom prst="rect">
              <a:avLst/>
            </a:prstGeom>
            <a:solidFill>
              <a:srgbClr val="2C5D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그래들 이란</a:t>
              </a:r>
              <a:r>
                <a:rPr lang="en-US" altLang="ko-KR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?</a:t>
              </a:r>
              <a:endParaRPr lang="ko-KR" altLang="en-US" sz="1600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0FC209C-B6C8-4DF3-969C-BEE8DFC7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1" y="1491139"/>
            <a:ext cx="3683409" cy="2088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AC6BCD-97FE-4BCA-A586-C28A7E5C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220" y="1491139"/>
            <a:ext cx="4468969" cy="53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E1D68-9C76-4F6B-9D5D-7499B8EF0C40}"/>
              </a:ext>
            </a:extLst>
          </p:cNvPr>
          <p:cNvSpPr txBox="1"/>
          <p:nvPr/>
        </p:nvSpPr>
        <p:spPr>
          <a:xfrm>
            <a:off x="361214" y="3412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앱 매니페스트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9100DE-0C06-4311-958E-DC5BC8A22F7F}"/>
              </a:ext>
            </a:extLst>
          </p:cNvPr>
          <p:cNvGrpSpPr/>
          <p:nvPr/>
        </p:nvGrpSpPr>
        <p:grpSpPr>
          <a:xfrm>
            <a:off x="467544" y="764704"/>
            <a:ext cx="8152378" cy="1109535"/>
            <a:chOff x="467544" y="980728"/>
            <a:chExt cx="8152378" cy="11095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E46E08-C4DA-4E47-971A-749B77CF5AE6}"/>
                </a:ext>
              </a:extLst>
            </p:cNvPr>
            <p:cNvSpPr/>
            <p:nvPr/>
          </p:nvSpPr>
          <p:spPr>
            <a:xfrm>
              <a:off x="467544" y="980728"/>
              <a:ext cx="8152378" cy="1109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앱에 관한 필수 정보를 담고 있는 파일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패키지 이름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앱의 구성요소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</a:t>
              </a: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앱에 필요한 하드웨어 및 소프트웨어 기능 등에 대한 정보 제공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5ADC9D-9426-47FA-8BA3-F0CF113FD482}"/>
                </a:ext>
              </a:extLst>
            </p:cNvPr>
            <p:cNvSpPr/>
            <p:nvPr/>
          </p:nvSpPr>
          <p:spPr>
            <a:xfrm>
              <a:off x="467544" y="980728"/>
              <a:ext cx="2088232" cy="322118"/>
            </a:xfrm>
            <a:prstGeom prst="rect">
              <a:avLst/>
            </a:prstGeom>
            <a:solidFill>
              <a:srgbClr val="2C5D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매니페스트 파일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3417A3E-CCB5-4FBB-BD60-2C634945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2" y="2060848"/>
            <a:ext cx="3786977" cy="12649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D5DC53-3EB8-40F7-9925-4CEBC647E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"/>
          <a:stretch/>
        </p:blipFill>
        <p:spPr>
          <a:xfrm>
            <a:off x="2987824" y="2060848"/>
            <a:ext cx="5632098" cy="44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3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294</Words>
  <Application>Microsoft Office PowerPoint</Application>
  <PresentationFormat>화면 슬라이드 쇼(4:3)</PresentationFormat>
  <Paragraphs>112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코어 고딕 E 6 Bold</vt:lpstr>
      <vt:lpstr>코어 고딕 E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265</cp:revision>
  <dcterms:created xsi:type="dcterms:W3CDTF">2013-03-13T02:07:51Z</dcterms:created>
  <dcterms:modified xsi:type="dcterms:W3CDTF">2023-08-23T07:02:48Z</dcterms:modified>
</cp:coreProperties>
</file>