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8" r:id="rId3"/>
    <p:sldId id="269" r:id="rId4"/>
    <p:sldId id="287" r:id="rId5"/>
    <p:sldId id="297" r:id="rId6"/>
    <p:sldId id="292" r:id="rId7"/>
    <p:sldId id="300" r:id="rId8"/>
    <p:sldId id="302" r:id="rId9"/>
    <p:sldId id="301" r:id="rId10"/>
    <p:sldId id="303" r:id="rId11"/>
    <p:sldId id="309" r:id="rId12"/>
    <p:sldId id="280" r:id="rId13"/>
    <p:sldId id="304" r:id="rId14"/>
    <p:sldId id="305" r:id="rId15"/>
    <p:sldId id="307" r:id="rId16"/>
    <p:sldId id="308" r:id="rId17"/>
    <p:sldId id="298" r:id="rId18"/>
    <p:sldId id="286" r:id="rId19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379" autoAdjust="0"/>
  </p:normalViewPr>
  <p:slideViewPr>
    <p:cSldViewPr snapToGrid="0" showGuides="1">
      <p:cViewPr varScale="1">
        <p:scale>
          <a:sx n="104" d="100"/>
          <a:sy n="104" d="100"/>
        </p:scale>
        <p:origin x="7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6C52-6567-4C03-AC4F-C681081F0C50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AA64-32C0-4E3C-BFB7-20F31DEAD9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3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F86D-8F7B-4075-94DA-51FEB1974557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B7BA-9B1C-4648-B28C-3BDF4322B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13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9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2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9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3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E93-40F4-461A-B75A-3815118F6E4B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7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F5A17BF-1BF9-42E6-AD04-75059CD01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359"/>
            <a:ext cx="9144000" cy="52034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徐瑋程、林冠翰、胡祐嘉、劉宸彥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B25B5F19-8C7A-4520-885E-40A660C454A0}"/>
              </a:ext>
            </a:extLst>
          </p:cNvPr>
          <p:cNvSpPr txBox="1">
            <a:spLocks/>
          </p:cNvSpPr>
          <p:nvPr/>
        </p:nvSpPr>
        <p:spPr>
          <a:xfrm>
            <a:off x="1167172" y="1784289"/>
            <a:ext cx="9857656" cy="183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5"/>
              </a:spcBef>
            </a:pPr>
            <a:br>
              <a:rPr lang="en-US" altLang="zh-TW" sz="4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Signed / Unsigned MPY</a:t>
            </a:r>
            <a:b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8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 Lab8</a:t>
            </a:r>
            <a:endParaRPr lang="en-US" altLang="zh-TW" sz="4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E6EC230-C189-426E-9DB9-CA6A93F6E41C}"/>
              </a:ext>
            </a:extLst>
          </p:cNvPr>
          <p:cNvCxnSpPr>
            <a:cxnSpLocks/>
          </p:cNvCxnSpPr>
          <p:nvPr/>
        </p:nvCxnSpPr>
        <p:spPr>
          <a:xfrm>
            <a:off x="1102660" y="2522947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標題 3"/>
          <p:cNvSpPr txBox="1">
            <a:spLocks/>
          </p:cNvSpPr>
          <p:nvPr/>
        </p:nvSpPr>
        <p:spPr>
          <a:xfrm>
            <a:off x="2154000" y="5985352"/>
            <a:ext cx="7884000" cy="61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 and SoC Research Center</a:t>
            </a:r>
            <a:r>
              <a:rPr lang="zh-TW" altLang="en-US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Chung Cheng University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9" y="5118246"/>
            <a:ext cx="800100" cy="781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13" y="4922983"/>
            <a:ext cx="876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703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Booth Recoding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/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現有一乘數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與被乘數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，在乘數右方加一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bit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，依照其結果做三種運算，後判斷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spc="5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sz="2000" i="1" spc="5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，</m:t>
                    </m:r>
                    <m:r>
                      <a:rPr lang="zh-TW" altLang="en-US" sz="2000" i="1" spc="5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以</m:t>
                    </m:r>
                    <m:r>
                      <a:rPr lang="zh-TW" altLang="en-US" sz="2000" i="1" spc="5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此</m:t>
                    </m:r>
                    <m:r>
                      <a:rPr lang="zh-TW" altLang="en-US" sz="2000" i="1" spc="5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類推</m:t>
                    </m:r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MSB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為止，三種運算分別為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+0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blipFill>
                <a:blip r:embed="rId2"/>
                <a:stretch>
                  <a:fillRect t="-4132" r="-550" b="-9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480A08AF-E0D0-D74E-825F-97A588B7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41" y="2768600"/>
            <a:ext cx="100203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31950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Radix-4 Booth Recoding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/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現有一乘數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與被乘數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，在乘數右方加一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bit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，依照其結果做五種運算，後判斷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000" i="1" spc="5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，以</m:t>
                    </m:r>
                    <m:r>
                      <a:rPr lang="zh-TW" altLang="en-US" sz="2000" i="1" spc="5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此類推</m:t>
                    </m:r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MSB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為止，五種運算分別為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+2A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-2A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+0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blipFill>
                <a:blip r:embed="rId2"/>
                <a:stretch>
                  <a:fillRect t="-4132" r="-550" b="-9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BC68CD2-B3C3-4C88-BF69-F523B711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37" y="2745167"/>
            <a:ext cx="3258005" cy="34675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9B3CD2-A89E-4DF5-87EC-C8FA38AE7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83" y="3211957"/>
            <a:ext cx="422969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36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8F0DC44-38F8-468A-B837-4F0906A6E32C}"/>
              </a:ext>
            </a:extLst>
          </p:cNvPr>
          <p:cNvSpPr/>
          <p:nvPr/>
        </p:nvSpPr>
        <p:spPr>
          <a:xfrm>
            <a:off x="1503288" y="2138738"/>
            <a:ext cx="76851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教材內容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與以及對應的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testbench</a:t>
            </a:r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 Sign Extension Multiplier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及對應的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 booth Multiplier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及對應的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15190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4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4bit</a:t>
            </a:r>
            <a:r>
              <a:rPr lang="zh-TW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4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4DE41F68-4CD0-4580-A256-D4BE4DA1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36" y="2756172"/>
            <a:ext cx="4906883" cy="293979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D886F7-E17B-4FDD-AE5A-F229954A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9738"/>
            <a:ext cx="4963218" cy="419158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5F7EE662-9312-450D-9207-7472EC193632}"/>
              </a:ext>
            </a:extLst>
          </p:cNvPr>
          <p:cNvSpPr/>
          <p:nvPr/>
        </p:nvSpPr>
        <p:spPr>
          <a:xfrm>
            <a:off x="762887" y="3895530"/>
            <a:ext cx="5038531" cy="113833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56681B-FE37-41E8-835D-526CB28A1D57}"/>
              </a:ext>
            </a:extLst>
          </p:cNvPr>
          <p:cNvCxnSpPr>
            <a:cxnSpLocks/>
          </p:cNvCxnSpPr>
          <p:nvPr/>
        </p:nvCxnSpPr>
        <p:spPr>
          <a:xfrm flipV="1">
            <a:off x="5887616" y="3340359"/>
            <a:ext cx="1875453" cy="7744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ED20A32-F7D0-40B2-BDE6-D1CD650534A5}"/>
              </a:ext>
            </a:extLst>
          </p:cNvPr>
          <p:cNvCxnSpPr>
            <a:cxnSpLocks/>
          </p:cNvCxnSpPr>
          <p:nvPr/>
        </p:nvCxnSpPr>
        <p:spPr>
          <a:xfrm flipV="1">
            <a:off x="5861289" y="4226067"/>
            <a:ext cx="1472572" cy="2759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C171AC0-1605-4531-B2C5-0F32CDE31F48}"/>
              </a:ext>
            </a:extLst>
          </p:cNvPr>
          <p:cNvCxnSpPr>
            <a:cxnSpLocks/>
          </p:cNvCxnSpPr>
          <p:nvPr/>
        </p:nvCxnSpPr>
        <p:spPr>
          <a:xfrm>
            <a:off x="5861957" y="4700646"/>
            <a:ext cx="864879" cy="2603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6559B9-0A69-451F-9F85-9FF84187ACB5}"/>
              </a:ext>
            </a:extLst>
          </p:cNvPr>
          <p:cNvSpPr txBox="1"/>
          <p:nvPr/>
        </p:nvSpPr>
        <p:spPr>
          <a:xfrm>
            <a:off x="1868060" y="6069942"/>
            <a:ext cx="472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544513" algn="just">
              <a:spcBef>
                <a:spcPts val="600"/>
              </a:spcBef>
              <a:spcAft>
                <a:spcPts val="600"/>
              </a:spcAft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ea typeface="標楷體" panose="03000509000000000000" pitchFamily="65" charset="-120"/>
                <a:cs typeface="Times New Roman" pitchFamily="18" charset="0"/>
              </a:rPr>
              <a:t>依照架構接線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40918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Sign Extension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311298D-96D5-40B7-8586-27467781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90" y="2601862"/>
            <a:ext cx="2997284" cy="2293051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8CAE1CE-CF5E-475E-9822-4F1F9E9D1D36}"/>
              </a:ext>
            </a:extLst>
          </p:cNvPr>
          <p:cNvCxnSpPr>
            <a:cxnSpLocks/>
          </p:cNvCxnSpPr>
          <p:nvPr/>
        </p:nvCxnSpPr>
        <p:spPr>
          <a:xfrm flipV="1">
            <a:off x="5552989" y="3762900"/>
            <a:ext cx="1757266" cy="1679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582A6C7-4570-4D99-8CD0-CEB6A085E9A5}"/>
              </a:ext>
            </a:extLst>
          </p:cNvPr>
          <p:cNvCxnSpPr>
            <a:cxnSpLocks/>
          </p:cNvCxnSpPr>
          <p:nvPr/>
        </p:nvCxnSpPr>
        <p:spPr>
          <a:xfrm flipV="1">
            <a:off x="5236801" y="4701419"/>
            <a:ext cx="1931125" cy="30585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AA5BECE-BB0A-4A4C-BCC3-EB14FE0DA209}"/>
              </a:ext>
            </a:extLst>
          </p:cNvPr>
          <p:cNvSpPr/>
          <p:nvPr/>
        </p:nvSpPr>
        <p:spPr>
          <a:xfrm>
            <a:off x="81121" y="5971333"/>
            <a:ext cx="7737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將乘到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MSB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的值進行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Sign Extension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使值在運算過程正確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874DB0-415E-4AA1-A92E-11815A14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58" y="984755"/>
            <a:ext cx="4591842" cy="5035097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F4347C5-6EC3-4568-8D9F-21B90471DAC1}"/>
              </a:ext>
            </a:extLst>
          </p:cNvPr>
          <p:cNvSpPr/>
          <p:nvPr/>
        </p:nvSpPr>
        <p:spPr>
          <a:xfrm>
            <a:off x="-356402" y="3158835"/>
            <a:ext cx="5547237" cy="147483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26C5D34-0A91-44E2-B96A-AA60D2F729E6}"/>
              </a:ext>
            </a:extLst>
          </p:cNvPr>
          <p:cNvSpPr/>
          <p:nvPr/>
        </p:nvSpPr>
        <p:spPr>
          <a:xfrm>
            <a:off x="-304060" y="4553527"/>
            <a:ext cx="5038531" cy="12284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457340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Booth Recoding (1 / 2) 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CE3357B7-0E81-4CCD-B483-D982DCBE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2849460"/>
            <a:ext cx="3210373" cy="23720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4B008D-369C-4889-B536-20237C64A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09" b="25783"/>
          <a:stretch/>
        </p:blipFill>
        <p:spPr>
          <a:xfrm>
            <a:off x="6770045" y="2517971"/>
            <a:ext cx="4137441" cy="303503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9D4DC2-F9DB-46BB-9072-775DF3CFC018}"/>
              </a:ext>
            </a:extLst>
          </p:cNvPr>
          <p:cNvCxnSpPr>
            <a:cxnSpLocks/>
          </p:cNvCxnSpPr>
          <p:nvPr/>
        </p:nvCxnSpPr>
        <p:spPr>
          <a:xfrm flipV="1">
            <a:off x="5305894" y="4105471"/>
            <a:ext cx="8709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0DDA820-DE18-4396-A01C-744F81B5BDB8}"/>
                  </a:ext>
                </a:extLst>
              </p:cNvPr>
              <p:cNvSpPr/>
              <p:nvPr/>
            </p:nvSpPr>
            <p:spPr>
              <a:xfrm>
                <a:off x="1829550" y="5437027"/>
                <a:ext cx="21783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pc="5" dirty="0">
                    <a:ea typeface="標楷體" panose="03000509000000000000" pitchFamily="65" charset="-120"/>
                    <a:cs typeface="Times New Roman" pitchFamily="18" charset="0"/>
                  </a:rPr>
                  <a:t>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決定運算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0DDA820-DE18-4396-A01C-744F81B5B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50" y="5437027"/>
                <a:ext cx="2178353" cy="369332"/>
              </a:xfrm>
              <a:prstGeom prst="rect">
                <a:avLst/>
              </a:prstGeom>
              <a:blipFill>
                <a:blip r:embed="rId4"/>
                <a:stretch>
                  <a:fillRect l="-2241" t="-8333" r="-1681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002384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EB241C-564F-4CC5-8385-A0D6B482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8" y="2027325"/>
            <a:ext cx="4248743" cy="338184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Booth Recoding (2 / 2) 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346615A0-289C-44FA-A562-4958D24F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53"/>
          <a:stretch/>
        </p:blipFill>
        <p:spPr>
          <a:xfrm>
            <a:off x="6615404" y="1673549"/>
            <a:ext cx="5425659" cy="408940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65EFEDA-C8A3-4866-A3F4-451E3A3B356B}"/>
              </a:ext>
            </a:extLst>
          </p:cNvPr>
          <p:cNvCxnSpPr>
            <a:cxnSpLocks/>
          </p:cNvCxnSpPr>
          <p:nvPr/>
        </p:nvCxnSpPr>
        <p:spPr>
          <a:xfrm flipV="1">
            <a:off x="5576597" y="3806891"/>
            <a:ext cx="8709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632F023B-DA5B-40DF-9075-44DFB93DE70C}"/>
              </a:ext>
            </a:extLst>
          </p:cNvPr>
          <p:cNvSpPr/>
          <p:nvPr/>
        </p:nvSpPr>
        <p:spPr>
          <a:xfrm>
            <a:off x="668103" y="1815278"/>
            <a:ext cx="4010430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6BD9C5A-C082-4B18-BFEA-3784C4737D99}"/>
                  </a:ext>
                </a:extLst>
              </p:cNvPr>
              <p:cNvSpPr txBox="1"/>
              <p:nvPr/>
            </p:nvSpPr>
            <p:spPr>
              <a:xfrm>
                <a:off x="1200978" y="5561130"/>
                <a:ext cx="3986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zh-TW" altLang="en-US" sz="2000" spc="5" dirty="0">
                    <a:ea typeface="標楷體" panose="03000509000000000000" pitchFamily="65" charset="-120"/>
                    <a:cs typeface="Times New Roman" pitchFamily="18" charset="0"/>
                  </a:rPr>
                  <a:t>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MSB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6BD9C5A-C082-4B18-BFEA-3784C473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78" y="5561130"/>
                <a:ext cx="398684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4083B48C-BE87-4697-B569-0CDF062CB2AE}"/>
              </a:ext>
            </a:extLst>
          </p:cNvPr>
          <p:cNvSpPr txBox="1"/>
          <p:nvPr/>
        </p:nvSpPr>
        <p:spPr>
          <a:xfrm>
            <a:off x="4610012" y="204635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C13730-E6EA-4078-8A6D-82B531FE4A33}"/>
              </a:ext>
            </a:extLst>
          </p:cNvPr>
          <p:cNvSpPr txBox="1"/>
          <p:nvPr/>
        </p:nvSpPr>
        <p:spPr>
          <a:xfrm>
            <a:off x="4381338" y="311162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位移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FDCDCC2-7A9A-4F74-A172-5774DDDE694D}"/>
              </a:ext>
            </a:extLst>
          </p:cNvPr>
          <p:cNvSpPr/>
          <p:nvPr/>
        </p:nvSpPr>
        <p:spPr>
          <a:xfrm>
            <a:off x="423099" y="2639406"/>
            <a:ext cx="4010430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6AE44AB-FD5A-4D2E-981A-DA4E4927A71E}"/>
              </a:ext>
            </a:extLst>
          </p:cNvPr>
          <p:cNvSpPr/>
          <p:nvPr/>
        </p:nvSpPr>
        <p:spPr>
          <a:xfrm>
            <a:off x="948540" y="3366221"/>
            <a:ext cx="4173876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6416C7-BCE2-4696-A077-03DBEBF3E884}"/>
              </a:ext>
            </a:extLst>
          </p:cNvPr>
          <p:cNvSpPr txBox="1"/>
          <p:nvPr/>
        </p:nvSpPr>
        <p:spPr>
          <a:xfrm>
            <a:off x="3989724" y="4299453"/>
            <a:ext cx="136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Array MPY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CE3057-3C6B-4AED-934D-C776E727FEA9}"/>
              </a:ext>
            </a:extLst>
          </p:cNvPr>
          <p:cNvSpPr txBox="1"/>
          <p:nvPr/>
        </p:nvSpPr>
        <p:spPr>
          <a:xfrm>
            <a:off x="2939782" y="5008963"/>
            <a:ext cx="136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算出結果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B50CEF1-01AC-4A2D-9E89-497F0A2273F1}"/>
              </a:ext>
            </a:extLst>
          </p:cNvPr>
          <p:cNvSpPr/>
          <p:nvPr/>
        </p:nvSpPr>
        <p:spPr>
          <a:xfrm>
            <a:off x="838200" y="4187592"/>
            <a:ext cx="2590160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2935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 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2F0A6D-A6DA-4402-82E7-30ED87072C0D}"/>
              </a:ext>
            </a:extLst>
          </p:cNvPr>
          <p:cNvSpPr txBox="1"/>
          <p:nvPr/>
        </p:nvSpPr>
        <p:spPr>
          <a:xfrm>
            <a:off x="788068" y="1797784"/>
            <a:ext cx="1061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上述方法之一，實作一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有號數乘法器。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C869B7-717E-4E80-AE7D-73154F7DCC8B}"/>
              </a:ext>
            </a:extLst>
          </p:cNvPr>
          <p:cNvSpPr/>
          <p:nvPr/>
        </p:nvSpPr>
        <p:spPr>
          <a:xfrm>
            <a:off x="4572000" y="3094241"/>
            <a:ext cx="2565647" cy="1766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7835E06-8C3C-4CCD-8F43-644A4ECE3B15}"/>
              </a:ext>
            </a:extLst>
          </p:cNvPr>
          <p:cNvCxnSpPr>
            <a:cxnSpLocks/>
          </p:cNvCxnSpPr>
          <p:nvPr/>
        </p:nvCxnSpPr>
        <p:spPr>
          <a:xfrm>
            <a:off x="3701989" y="3564758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19690E-9EB8-4309-A9D8-F44D123DF146}"/>
              </a:ext>
            </a:extLst>
          </p:cNvPr>
          <p:cNvCxnSpPr>
            <a:cxnSpLocks/>
          </p:cNvCxnSpPr>
          <p:nvPr/>
        </p:nvCxnSpPr>
        <p:spPr>
          <a:xfrm>
            <a:off x="3701989" y="4218881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2F5E9A-01D9-41FE-8280-9B9A8ED1B4F3}"/>
              </a:ext>
            </a:extLst>
          </p:cNvPr>
          <p:cNvSpPr txBox="1"/>
          <p:nvPr/>
        </p:nvSpPr>
        <p:spPr>
          <a:xfrm>
            <a:off x="3293616" y="309424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In_a</a:t>
            </a:r>
            <a:r>
              <a:rPr lang="en-US" altLang="zh-TW" dirty="0"/>
              <a:t>[31:0]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88F5E6-4E96-4C91-94D4-52D36DBFA23C}"/>
              </a:ext>
            </a:extLst>
          </p:cNvPr>
          <p:cNvSpPr txBox="1"/>
          <p:nvPr/>
        </p:nvSpPr>
        <p:spPr>
          <a:xfrm>
            <a:off x="3293616" y="377175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In_b</a:t>
            </a:r>
            <a:r>
              <a:rPr lang="en-US" altLang="zh-TW" dirty="0"/>
              <a:t>[31:0]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797422-F053-4BA0-8699-2079C08111C2}"/>
              </a:ext>
            </a:extLst>
          </p:cNvPr>
          <p:cNvCxnSpPr>
            <a:cxnSpLocks/>
          </p:cNvCxnSpPr>
          <p:nvPr/>
        </p:nvCxnSpPr>
        <p:spPr>
          <a:xfrm>
            <a:off x="7137647" y="3978478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EA167C-0CBF-48BF-8556-AEAE1D13F58B}"/>
              </a:ext>
            </a:extLst>
          </p:cNvPr>
          <p:cNvSpPr txBox="1"/>
          <p:nvPr/>
        </p:nvSpPr>
        <p:spPr>
          <a:xfrm>
            <a:off x="7530692" y="3489867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product[63:0]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53BF84-7D2D-45E5-9588-65FFFAD8FD9E}"/>
              </a:ext>
            </a:extLst>
          </p:cNvPr>
          <p:cNvSpPr/>
          <p:nvPr/>
        </p:nvSpPr>
        <p:spPr>
          <a:xfrm>
            <a:off x="1355399" y="5983395"/>
            <a:ext cx="9445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設計的乘法器皆有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，請同學自行設計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驗證結果是否正確。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191507-4BD3-4EBA-9CC1-BAB5AF87E315}"/>
              </a:ext>
            </a:extLst>
          </p:cNvPr>
          <p:cNvSpPr txBox="1"/>
          <p:nvPr/>
        </p:nvSpPr>
        <p:spPr>
          <a:xfrm>
            <a:off x="3701988" y="43479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24364D-391B-474F-ACDD-4D0846D8EF1F}"/>
              </a:ext>
            </a:extLst>
          </p:cNvPr>
          <p:cNvCxnSpPr>
            <a:cxnSpLocks/>
          </p:cNvCxnSpPr>
          <p:nvPr/>
        </p:nvCxnSpPr>
        <p:spPr>
          <a:xfrm>
            <a:off x="3701988" y="4738262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66074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53568" y="5688596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記得填寫意見回饋表，否則不予以計分</a:t>
            </a:r>
            <a:endParaRPr lang="zh-TW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8A1788-7154-4409-ACD7-44BA8CE0C703}"/>
              </a:ext>
            </a:extLst>
          </p:cNvPr>
          <p:cNvSpPr txBox="1"/>
          <p:nvPr/>
        </p:nvSpPr>
        <p:spPr>
          <a:xfrm>
            <a:off x="1239098" y="2203215"/>
            <a:ext cx="9922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透過上述方法之一，實作一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有號數乘法器。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時將使用助教提供的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進行運算，共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筆測資，每筆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並會於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時詢問選用架構及原因，嚴禁抄襲。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語法直接進行相乘視同作弊，此次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成績以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分計算。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0770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5E0A25-5840-4B14-833E-9410E54E4248}"/>
              </a:ext>
            </a:extLst>
          </p:cNvPr>
          <p:cNvSpPr txBox="1"/>
          <p:nvPr/>
        </p:nvSpPr>
        <p:spPr>
          <a:xfrm>
            <a:off x="1102660" y="1182848"/>
            <a:ext cx="80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Unsigned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MPY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架構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Signed MPY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原理與架構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52667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5E0A25-5840-4B14-833E-9410E54E4248}"/>
              </a:ext>
            </a:extLst>
          </p:cNvPr>
          <p:cNvSpPr txBox="1"/>
          <p:nvPr/>
        </p:nvSpPr>
        <p:spPr>
          <a:xfrm>
            <a:off x="1347643" y="2248205"/>
            <a:ext cx="94967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544513" algn="just">
              <a:spcBef>
                <a:spcPts val="600"/>
              </a:spcBef>
              <a:spcAft>
                <a:spcPts val="600"/>
              </a:spcAft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經過了先前的實驗課，我們已經了解如何透過多個全加器設計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RCA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及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CLA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架構，而在數位系統導論課程中也學習了無號乘法器與有號乘法的原理，我們將會帶大家複習上述內容，並讓大家學習：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85725" algn="l"/>
                <a:tab pos="361950" algn="l"/>
              </a:tabLst>
            </a:pP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透過全加器與半加器設計無號乘法器（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Array Multiplier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）</a:t>
            </a:r>
            <a:endParaRPr lang="en-US" altLang="zh-TW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85725" algn="l"/>
                <a:tab pos="361950" algn="l"/>
              </a:tabLst>
            </a:pP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透過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eparate sign handling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、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Sign extension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、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Baugh-Wooley</a:t>
            </a:r>
            <a:r>
              <a:rPr lang="zh-TW" altLang="en-US" spc="5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pc="5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algorithm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與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Booth recoding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設計有號數乘法器</a:t>
            </a:r>
            <a:endParaRPr lang="en-US" altLang="zh-TW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2819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66FEF5D8-CBCC-4EAA-8B43-71FBA436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5031"/>
            <a:ext cx="4906883" cy="293979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1D0512-421E-4CD7-857E-77460FBEE397}"/>
              </a:ext>
            </a:extLst>
          </p:cNvPr>
          <p:cNvSpPr txBox="1"/>
          <p:nvPr/>
        </p:nvSpPr>
        <p:spPr>
          <a:xfrm>
            <a:off x="1102660" y="1182848"/>
            <a:ext cx="9724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是一個計算方式與直式乘法相似的硬體架構，這邊以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4-bit MPY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作為範例，總共需要</a:t>
            </a:r>
            <a:r>
              <a:rPr lang="en-US" altLang="zh-TW" sz="2000" spc="5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 spc="5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HA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 spc="5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來實現。</a:t>
            </a:r>
            <a:endParaRPr lang="en-US" altLang="zh-TW" sz="2000" spc="5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先將被乘數與各個乘數的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bit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相乘得到該部分的乘積，再透過加法器將前文得出的部分乘積與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carry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bit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加總得到乘法結果。</a:t>
            </a:r>
            <a:endParaRPr lang="en-US" altLang="zh-TW" sz="2000" spc="5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550848E-3C5D-450F-AD01-6121AB28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21" y="3627176"/>
            <a:ext cx="4017612" cy="237764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F5A1C72-FFC8-487E-853D-66AACBAE56AE}"/>
              </a:ext>
            </a:extLst>
          </p:cNvPr>
          <p:cNvSpPr txBox="1"/>
          <p:nvPr/>
        </p:nvSpPr>
        <p:spPr>
          <a:xfrm>
            <a:off x="1541225" y="591744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直式乘法示意圖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AE6F8B-0945-4AE7-A0C5-CC6621B76DB1}"/>
              </a:ext>
            </a:extLst>
          </p:cNvPr>
          <p:cNvSpPr txBox="1"/>
          <p:nvPr/>
        </p:nvSpPr>
        <p:spPr>
          <a:xfrm>
            <a:off x="6863165" y="5972958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</p:spTree>
    <p:extLst>
      <p:ext uri="{BB962C8B-B14F-4D97-AF65-F5344CB8AC3E}">
        <p14:creationId xmlns:p14="http://schemas.microsoft.com/office/powerpoint/2010/main" val="23422819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Separate Sign Handling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133059-8A11-4C61-A8E7-F95612A20148}"/>
              </a:ext>
            </a:extLst>
          </p:cNvPr>
          <p:cNvSpPr txBox="1"/>
          <p:nvPr/>
        </p:nvSpPr>
        <p:spPr>
          <a:xfrm>
            <a:off x="1253581" y="1685394"/>
            <a:ext cx="7944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可以透過判斷兩個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input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是否為負數，若為負數則對其做二補數轉換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Ex:</a:t>
            </a:r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if ( a[3] == 1 ) Multiplier = ~a + 1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7E0FE6-20F0-4CC2-8266-8122BA7C67BB}"/>
              </a:ext>
            </a:extLst>
          </p:cNvPr>
          <p:cNvSpPr txBox="1"/>
          <p:nvPr/>
        </p:nvSpPr>
        <p:spPr>
          <a:xfrm>
            <a:off x="1253581" y="3278156"/>
            <a:ext cx="89729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若兩個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input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其中一個為負數，則乘積為負，需要將運算結果做二補數轉換，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我們透過對兩個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input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的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sign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bit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做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XOR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來判斷最後運算結果的正負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Ex: </a:t>
            </a:r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sign =</a:t>
            </a:r>
            <a:r>
              <a:rPr lang="zh-TW" altLang="en-US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a[3] ^ b[3]</a:t>
            </a:r>
          </a:p>
          <a:p>
            <a:pPr lvl="2"/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    if ( sign== 1) product = ~product + 1</a:t>
            </a:r>
          </a:p>
        </p:txBody>
      </p:sp>
    </p:spTree>
    <p:extLst>
      <p:ext uri="{BB962C8B-B14F-4D97-AF65-F5344CB8AC3E}">
        <p14:creationId xmlns:p14="http://schemas.microsoft.com/office/powerpoint/2010/main" val="3219629253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Sign Extension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610600" y="6187673"/>
            <a:ext cx="2743200" cy="365125"/>
          </a:xfrm>
        </p:spPr>
        <p:txBody>
          <a:bodyPr/>
          <a:lstStyle/>
          <a:p>
            <a:fld id="{4D220D17-F53C-496E-82F6-93321998F98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601E0FF1-D788-4072-86BA-0B83DB95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10" y="4296944"/>
            <a:ext cx="2997283" cy="229910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1F0C513-C426-49DE-AB27-E0C2E80B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63" y="4302995"/>
            <a:ext cx="2997284" cy="22930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1087336-B8A7-4229-B50E-9D27582CD0F1}"/>
              </a:ext>
            </a:extLst>
          </p:cNvPr>
          <p:cNvSpPr txBox="1"/>
          <p:nvPr/>
        </p:nvSpPr>
        <p:spPr>
          <a:xfrm>
            <a:off x="1180730" y="1372122"/>
            <a:ext cx="99086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4-bit Array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multiplier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進行有號數乘法會發現答案不對，因為有號數中的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最高位元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代表著正負號，若其為負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(MSB = 1)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，則代表中間計算結果也會是負值，在後續進行加法時若直接相加則會將值的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數擴展進而影響到答案正確性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可透過將乘到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的值進行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Extension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使值在運算過程表示正確，使得後續加法的結果即為正確的乘積</a:t>
            </a:r>
            <a:endParaRPr lang="en-US" altLang="zh-TW" sz="2000" spc="5" dirty="0">
              <a:latin typeface="Times New Roman" panose="02020603050405020304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B909D1-A1B4-4706-ADE4-659C80D8B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55" y="4593326"/>
            <a:ext cx="3290401" cy="2006725"/>
          </a:xfrm>
          <a:prstGeom prst="rect">
            <a:avLst/>
          </a:prstGeom>
        </p:spPr>
      </p:pic>
      <p:sp>
        <p:nvSpPr>
          <p:cNvPr id="5" name="爆炸: 八角 4">
            <a:extLst>
              <a:ext uri="{FF2B5EF4-FFF2-40B4-BE49-F238E27FC236}">
                <a16:creationId xmlns:a16="http://schemas.microsoft.com/office/drawing/2014/main" id="{9F35979D-BFD2-459D-86EC-6C2A3D293EE8}"/>
              </a:ext>
            </a:extLst>
          </p:cNvPr>
          <p:cNvSpPr/>
          <p:nvPr/>
        </p:nvSpPr>
        <p:spPr>
          <a:xfrm rot="204965">
            <a:off x="5850826" y="5327133"/>
            <a:ext cx="1957194" cy="93230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算錯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1317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Baugh-Wooley Algorithm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B736B5-9D24-B04A-9C2B-B06ED299457A}"/>
                  </a:ext>
                </a:extLst>
              </p:cNvPr>
              <p:cNvSpPr txBox="1"/>
              <p:nvPr/>
            </p:nvSpPr>
            <p:spPr>
              <a:xfrm>
                <a:off x="1431699" y="1120676"/>
                <a:ext cx="9328602" cy="227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P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A x B </a:t>
                </a:r>
                <a:r>
                  <a:rPr lang="zh-CN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，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A</a:t>
                </a:r>
                <a:r>
                  <a:rPr lang="zh-CN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與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B</a:t>
                </a:r>
                <a:r>
                  <a:rPr lang="zh-CN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皆為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n bit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有號數</a:t>
                </a:r>
                <a:endParaRPr lang="en-US" altLang="zh-TW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A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pc="5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B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pc="5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pc="5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m:t>𝑃</m:t>
                      </m:r>
                      <m:r>
                        <a:rPr lang="en-US" altLang="zh-TW" b="0" i="1" spc="5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pc="5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 spc="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b="0" i="1" spc="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TW" b="0" i="1" spc="5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b="0" i="1" spc="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 spc="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TW" i="1" spc="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spc="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B736B5-9D24-B04A-9C2B-B06ED2994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99" y="1120676"/>
                <a:ext cx="9328602" cy="2276714"/>
              </a:xfrm>
              <a:prstGeom prst="rect">
                <a:avLst/>
              </a:prstGeom>
              <a:blipFill>
                <a:blip r:embed="rId2"/>
                <a:stretch>
                  <a:fillRect t="-1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75B96F6A-42C3-FF43-9AEB-3B5F72DF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314" y="3287161"/>
            <a:ext cx="5878946" cy="35708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82740-C6C4-3B4F-9B63-DCD396587E68}"/>
              </a:ext>
            </a:extLst>
          </p:cNvPr>
          <p:cNvSpPr/>
          <p:nvPr/>
        </p:nvSpPr>
        <p:spPr>
          <a:xfrm>
            <a:off x="2639621" y="5072580"/>
            <a:ext cx="6317672" cy="171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4506096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76D317E-AF25-6643-9B04-947EEBFACC3E}"/>
              </a:ext>
            </a:extLst>
          </p:cNvPr>
          <p:cNvCxnSpPr>
            <a:cxnSpLocks/>
          </p:cNvCxnSpPr>
          <p:nvPr/>
        </p:nvCxnSpPr>
        <p:spPr>
          <a:xfrm flipH="1">
            <a:off x="3918852" y="4840224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7D0E403-D86B-D949-B2D5-266D7C3D8FBC}"/>
              </a:ext>
            </a:extLst>
          </p:cNvPr>
          <p:cNvCxnSpPr>
            <a:cxnSpLocks/>
          </p:cNvCxnSpPr>
          <p:nvPr/>
        </p:nvCxnSpPr>
        <p:spPr>
          <a:xfrm flipH="1">
            <a:off x="3918852" y="4022870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7C1F820-EBF9-2245-B942-BE23099A0FF2}"/>
              </a:ext>
            </a:extLst>
          </p:cNvPr>
          <p:cNvCxnSpPr>
            <a:cxnSpLocks/>
          </p:cNvCxnSpPr>
          <p:nvPr/>
        </p:nvCxnSpPr>
        <p:spPr>
          <a:xfrm flipH="1">
            <a:off x="3918852" y="3160378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02FB20D-90EB-5241-AD17-2EE00A30BE86}"/>
              </a:ext>
            </a:extLst>
          </p:cNvPr>
          <p:cNvCxnSpPr>
            <a:cxnSpLocks/>
          </p:cNvCxnSpPr>
          <p:nvPr/>
        </p:nvCxnSpPr>
        <p:spPr>
          <a:xfrm flipH="1">
            <a:off x="3893299" y="2248993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16B27F9-568B-7043-A7D1-CEE220895D74}"/>
              </a:ext>
            </a:extLst>
          </p:cNvPr>
          <p:cNvCxnSpPr>
            <a:cxnSpLocks/>
          </p:cNvCxnSpPr>
          <p:nvPr/>
        </p:nvCxnSpPr>
        <p:spPr>
          <a:xfrm flipH="1">
            <a:off x="7120916" y="1745684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0D21F9D-9B1B-CB41-9260-3B633D22AD89}"/>
              </a:ext>
            </a:extLst>
          </p:cNvPr>
          <p:cNvCxnSpPr>
            <a:cxnSpLocks/>
          </p:cNvCxnSpPr>
          <p:nvPr/>
        </p:nvCxnSpPr>
        <p:spPr>
          <a:xfrm flipH="1">
            <a:off x="6055600" y="1762390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FFA3FB8-F969-BB44-B542-AECB0E6BECB7}"/>
              </a:ext>
            </a:extLst>
          </p:cNvPr>
          <p:cNvCxnSpPr>
            <a:cxnSpLocks/>
          </p:cNvCxnSpPr>
          <p:nvPr/>
        </p:nvCxnSpPr>
        <p:spPr>
          <a:xfrm flipH="1">
            <a:off x="4986331" y="1762390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Baugh-Wooley Algorithm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B824804-7261-FE46-A963-3DBC29F89456}"/>
                  </a:ext>
                </a:extLst>
              </p:cNvPr>
              <p:cNvSpPr txBox="1"/>
              <p:nvPr/>
            </p:nvSpPr>
            <p:spPr>
              <a:xfrm>
                <a:off x="3656728" y="1364484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B824804-7261-FE46-A963-3DBC29F8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728" y="1364484"/>
                <a:ext cx="47314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4F9AC9-F1E8-5041-9D9D-FF0369DBFEAD}"/>
                  </a:ext>
                </a:extLst>
              </p:cNvPr>
              <p:cNvSpPr txBox="1"/>
              <p:nvPr/>
            </p:nvSpPr>
            <p:spPr>
              <a:xfrm>
                <a:off x="4749761" y="1383991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4F9AC9-F1E8-5041-9D9D-FF0369DB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761" y="1383991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50D46E-0947-4544-A859-F9A1DD8E0556}"/>
                  </a:ext>
                </a:extLst>
              </p:cNvPr>
              <p:cNvSpPr txBox="1"/>
              <p:nvPr/>
            </p:nvSpPr>
            <p:spPr>
              <a:xfrm>
                <a:off x="5775069" y="1364484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50D46E-0947-4544-A859-F9A1DD8E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069" y="1364484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75284C0-06AC-0048-BC97-FC5F27A8C453}"/>
                  </a:ext>
                </a:extLst>
              </p:cNvPr>
              <p:cNvSpPr txBox="1"/>
              <p:nvPr/>
            </p:nvSpPr>
            <p:spPr>
              <a:xfrm>
                <a:off x="6884344" y="1383991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75284C0-06AC-0048-BC97-FC5F27A8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344" y="1383991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5362E64-FA74-5D4A-A8D8-B3A49F09D38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93299" y="1733816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4B87689-B89F-3F47-A62C-329D162A1B06}"/>
              </a:ext>
            </a:extLst>
          </p:cNvPr>
          <p:cNvSpPr/>
          <p:nvPr/>
        </p:nvSpPr>
        <p:spPr>
          <a:xfrm>
            <a:off x="4532419" y="3847502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FD8209-8856-AE46-890C-24C1CFC07833}"/>
              </a:ext>
            </a:extLst>
          </p:cNvPr>
          <p:cNvSpPr/>
          <p:nvPr/>
        </p:nvSpPr>
        <p:spPr>
          <a:xfrm>
            <a:off x="5605156" y="3847502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4493B5-B7C1-764A-8C4B-0ACEFD68344B}"/>
              </a:ext>
            </a:extLst>
          </p:cNvPr>
          <p:cNvSpPr/>
          <p:nvPr/>
        </p:nvSpPr>
        <p:spPr>
          <a:xfrm>
            <a:off x="6681849" y="3847502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21B2B1-4128-6947-B0AA-10580474AEEE}"/>
              </a:ext>
            </a:extLst>
          </p:cNvPr>
          <p:cNvSpPr/>
          <p:nvPr/>
        </p:nvSpPr>
        <p:spPr>
          <a:xfrm>
            <a:off x="4532419" y="2970795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A55C5A-AE36-E140-ADC5-E14E65BA71E5}"/>
              </a:ext>
            </a:extLst>
          </p:cNvPr>
          <p:cNvSpPr/>
          <p:nvPr/>
        </p:nvSpPr>
        <p:spPr>
          <a:xfrm>
            <a:off x="5605156" y="2970795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C97F92-9A75-4C43-90D0-E38091E7D488}"/>
              </a:ext>
            </a:extLst>
          </p:cNvPr>
          <p:cNvSpPr/>
          <p:nvPr/>
        </p:nvSpPr>
        <p:spPr>
          <a:xfrm>
            <a:off x="6681849" y="29648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5748E1-706A-7D41-88FE-8594A33DC62A}"/>
              </a:ext>
            </a:extLst>
          </p:cNvPr>
          <p:cNvSpPr/>
          <p:nvPr/>
        </p:nvSpPr>
        <p:spPr>
          <a:xfrm>
            <a:off x="4532419" y="2064327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054190-15B3-FD47-A1B3-871F7F79D0B9}"/>
              </a:ext>
            </a:extLst>
          </p:cNvPr>
          <p:cNvSpPr/>
          <p:nvPr/>
        </p:nvSpPr>
        <p:spPr>
          <a:xfrm>
            <a:off x="5605156" y="2064327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5BA2F6-6C2E-3449-87E1-F1280FB2C668}"/>
              </a:ext>
            </a:extLst>
          </p:cNvPr>
          <p:cNvSpPr/>
          <p:nvPr/>
        </p:nvSpPr>
        <p:spPr>
          <a:xfrm>
            <a:off x="3452259" y="2064327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23CE31-544F-5A47-9A7D-7C821B2BF74B}"/>
              </a:ext>
            </a:extLst>
          </p:cNvPr>
          <p:cNvSpPr/>
          <p:nvPr/>
        </p:nvSpPr>
        <p:spPr>
          <a:xfrm>
            <a:off x="3452259" y="2964846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A5C1A7-256B-4348-B9E6-1E0E3ABEB194}"/>
              </a:ext>
            </a:extLst>
          </p:cNvPr>
          <p:cNvSpPr/>
          <p:nvPr/>
        </p:nvSpPr>
        <p:spPr>
          <a:xfrm>
            <a:off x="3463149" y="3847502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B3692-B031-9543-A5EF-D3278E624F52}"/>
              </a:ext>
            </a:extLst>
          </p:cNvPr>
          <p:cNvSpPr/>
          <p:nvPr/>
        </p:nvSpPr>
        <p:spPr>
          <a:xfrm>
            <a:off x="4532419" y="4670782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F7D7AA-1241-D64F-98C1-9794DE0D36C6}"/>
              </a:ext>
            </a:extLst>
          </p:cNvPr>
          <p:cNvSpPr/>
          <p:nvPr/>
        </p:nvSpPr>
        <p:spPr>
          <a:xfrm>
            <a:off x="5605156" y="4670782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90C2D6-A445-654A-AD02-D9FE0BE155F7}"/>
              </a:ext>
            </a:extLst>
          </p:cNvPr>
          <p:cNvSpPr/>
          <p:nvPr/>
        </p:nvSpPr>
        <p:spPr>
          <a:xfrm>
            <a:off x="6681849" y="4664856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E04D61-30CE-2343-B704-1A4945C34338}"/>
              </a:ext>
            </a:extLst>
          </p:cNvPr>
          <p:cNvSpPr/>
          <p:nvPr/>
        </p:nvSpPr>
        <p:spPr>
          <a:xfrm>
            <a:off x="3463149" y="466485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22F09B-6A82-D345-8155-3617B210251B}"/>
              </a:ext>
            </a:extLst>
          </p:cNvPr>
          <p:cNvSpPr/>
          <p:nvPr/>
        </p:nvSpPr>
        <p:spPr>
          <a:xfrm>
            <a:off x="6681849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498FA3-D65A-884A-A10D-AB71F427C3E6}"/>
              </a:ext>
            </a:extLst>
          </p:cNvPr>
          <p:cNvSpPr/>
          <p:nvPr/>
        </p:nvSpPr>
        <p:spPr>
          <a:xfrm>
            <a:off x="5605156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EF588F-D3FE-1A4A-8A24-D9EF2A48D2C5}"/>
              </a:ext>
            </a:extLst>
          </p:cNvPr>
          <p:cNvSpPr/>
          <p:nvPr/>
        </p:nvSpPr>
        <p:spPr>
          <a:xfrm>
            <a:off x="4532419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8950C80-1AAB-2C47-9A99-09667ED23424}"/>
              </a:ext>
            </a:extLst>
          </p:cNvPr>
          <p:cNvSpPr/>
          <p:nvPr/>
        </p:nvSpPr>
        <p:spPr>
          <a:xfrm>
            <a:off x="3463149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62E4859-B946-D542-B1BE-20E860F90911}"/>
                  </a:ext>
                </a:extLst>
              </p:cNvPr>
              <p:cNvSpPr txBox="1"/>
              <p:nvPr/>
            </p:nvSpPr>
            <p:spPr>
              <a:xfrm>
                <a:off x="7529123" y="466485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62E4859-B946-D542-B1BE-20E860F90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23" y="4664856"/>
                <a:ext cx="4626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9391475-B976-A444-A8B5-CD5F4EFDA3DE}"/>
                  </a:ext>
                </a:extLst>
              </p:cNvPr>
              <p:cNvSpPr txBox="1"/>
              <p:nvPr/>
            </p:nvSpPr>
            <p:spPr>
              <a:xfrm>
                <a:off x="7524568" y="384750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9391475-B976-A444-A8B5-CD5F4EFD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68" y="3847502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0E80C89-910A-F944-819C-1EC1235D2AC4}"/>
                  </a:ext>
                </a:extLst>
              </p:cNvPr>
              <p:cNvSpPr txBox="1"/>
              <p:nvPr/>
            </p:nvSpPr>
            <p:spPr>
              <a:xfrm>
                <a:off x="7527229" y="2961259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0E80C89-910A-F944-819C-1EC1235D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229" y="2961259"/>
                <a:ext cx="4573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ECED564-5F63-F446-BA30-178E651EA978}"/>
                  </a:ext>
                </a:extLst>
              </p:cNvPr>
              <p:cNvSpPr txBox="1"/>
              <p:nvPr/>
            </p:nvSpPr>
            <p:spPr>
              <a:xfrm>
                <a:off x="7527229" y="20643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ECED564-5F63-F446-BA30-178E651E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229" y="2064327"/>
                <a:ext cx="4626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CB0CB835-1718-234E-AF08-0BDF48643995}"/>
              </a:ext>
            </a:extLst>
          </p:cNvPr>
          <p:cNvCxnSpPr>
            <a:cxnSpLocks/>
          </p:cNvCxnSpPr>
          <p:nvPr/>
        </p:nvCxnSpPr>
        <p:spPr>
          <a:xfrm flipV="1">
            <a:off x="7318300" y="2515426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2EDBD145-92CD-B743-90B5-B066133ED7EF}"/>
              </a:ext>
            </a:extLst>
          </p:cNvPr>
          <p:cNvCxnSpPr>
            <a:cxnSpLocks/>
          </p:cNvCxnSpPr>
          <p:nvPr/>
        </p:nvCxnSpPr>
        <p:spPr>
          <a:xfrm flipV="1">
            <a:off x="7237011" y="3404758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A6D64573-3061-BB45-9D2B-E78AB89BDC88}"/>
              </a:ext>
            </a:extLst>
          </p:cNvPr>
          <p:cNvCxnSpPr>
            <a:cxnSpLocks/>
          </p:cNvCxnSpPr>
          <p:nvPr/>
        </p:nvCxnSpPr>
        <p:spPr>
          <a:xfrm flipV="1">
            <a:off x="7260773" y="4234521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4C6E3257-4523-6247-87D9-8E4917BF52BC}"/>
              </a:ext>
            </a:extLst>
          </p:cNvPr>
          <p:cNvCxnSpPr>
            <a:cxnSpLocks/>
          </p:cNvCxnSpPr>
          <p:nvPr/>
        </p:nvCxnSpPr>
        <p:spPr>
          <a:xfrm flipV="1">
            <a:off x="7265089" y="5089774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FFAE29C-9D27-F84C-BC2D-8C71EC8C5ACF}"/>
                  </a:ext>
                </a:extLst>
              </p:cNvPr>
              <p:cNvSpPr txBox="1"/>
              <p:nvPr/>
            </p:nvSpPr>
            <p:spPr>
              <a:xfrm>
                <a:off x="8404288" y="230518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FFAE29C-9D27-F84C-BC2D-8C71EC8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88" y="2305186"/>
                <a:ext cx="465832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A559F6E2-3523-E84F-B4F4-4B60FCEBC07E}"/>
                  </a:ext>
                </a:extLst>
              </p:cNvPr>
              <p:cNvSpPr txBox="1"/>
              <p:nvPr/>
            </p:nvSpPr>
            <p:spPr>
              <a:xfrm>
                <a:off x="8404288" y="3180162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A559F6E2-3523-E84F-B4F4-4B60FCEB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88" y="3180162"/>
                <a:ext cx="460511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294D5CF-271D-F64C-88D0-3B12EF5DA6B3}"/>
                  </a:ext>
                </a:extLst>
              </p:cNvPr>
              <p:cNvSpPr txBox="1"/>
              <p:nvPr/>
            </p:nvSpPr>
            <p:spPr>
              <a:xfrm>
                <a:off x="8404287" y="396143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294D5CF-271D-F64C-88D0-3B12EF5D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87" y="3961436"/>
                <a:ext cx="465832" cy="369332"/>
              </a:xfrm>
              <a:prstGeom prst="rect">
                <a:avLst/>
              </a:prstGeom>
              <a:blipFill>
                <a:blip r:embed="rId1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39B15CC3-77F3-D94B-9218-35F63B251962}"/>
                  </a:ext>
                </a:extLst>
              </p:cNvPr>
              <p:cNvSpPr txBox="1"/>
              <p:nvPr/>
            </p:nvSpPr>
            <p:spPr>
              <a:xfrm>
                <a:off x="8401627" y="487053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39B15CC3-77F3-D94B-9218-35F63B25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627" y="4870534"/>
                <a:ext cx="465832" cy="369332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124DA6E3-77DF-9842-A578-D6C0A31902A4}"/>
              </a:ext>
            </a:extLst>
          </p:cNvPr>
          <p:cNvCxnSpPr>
            <a:cxnSpLocks/>
          </p:cNvCxnSpPr>
          <p:nvPr/>
        </p:nvCxnSpPr>
        <p:spPr>
          <a:xfrm>
            <a:off x="7260773" y="5983049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9FEDA6AF-44EF-9E4A-8514-01F53392F2C9}"/>
              </a:ext>
            </a:extLst>
          </p:cNvPr>
          <p:cNvCxnSpPr>
            <a:cxnSpLocks/>
          </p:cNvCxnSpPr>
          <p:nvPr/>
        </p:nvCxnSpPr>
        <p:spPr>
          <a:xfrm>
            <a:off x="6175164" y="5983049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0EBE803F-FC30-2144-BA04-105FDBAE3063}"/>
              </a:ext>
            </a:extLst>
          </p:cNvPr>
          <p:cNvCxnSpPr>
            <a:cxnSpLocks/>
          </p:cNvCxnSpPr>
          <p:nvPr/>
        </p:nvCxnSpPr>
        <p:spPr>
          <a:xfrm>
            <a:off x="5098471" y="5983049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49DC86B1-27A1-D146-80A1-FE5A9DA2E8B1}"/>
              </a:ext>
            </a:extLst>
          </p:cNvPr>
          <p:cNvCxnSpPr>
            <a:cxnSpLocks/>
          </p:cNvCxnSpPr>
          <p:nvPr/>
        </p:nvCxnSpPr>
        <p:spPr>
          <a:xfrm>
            <a:off x="4025734" y="5962993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2347363-9F38-5940-939B-09E045F1D75D}"/>
                  </a:ext>
                </a:extLst>
              </p:cNvPr>
              <p:cNvSpPr txBox="1"/>
              <p:nvPr/>
            </p:nvSpPr>
            <p:spPr>
              <a:xfrm>
                <a:off x="7791197" y="6129355"/>
                <a:ext cx="4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2347363-9F38-5940-939B-09E045F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97" y="6129355"/>
                <a:ext cx="46410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57E155D2-C3C8-2B4E-BE48-510A3FA466BC}"/>
                  </a:ext>
                </a:extLst>
              </p:cNvPr>
              <p:cNvSpPr txBox="1"/>
              <p:nvPr/>
            </p:nvSpPr>
            <p:spPr>
              <a:xfrm>
                <a:off x="6673420" y="617184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57E155D2-C3C8-2B4E-BE48-510A3FA46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20" y="6171849"/>
                <a:ext cx="46583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B8464E80-4812-514F-870D-14E5E11CE900}"/>
                  </a:ext>
                </a:extLst>
              </p:cNvPr>
              <p:cNvSpPr txBox="1"/>
              <p:nvPr/>
            </p:nvSpPr>
            <p:spPr>
              <a:xfrm>
                <a:off x="5575743" y="618372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B8464E80-4812-514F-870D-14E5E11C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743" y="6183725"/>
                <a:ext cx="465832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113D936-6E9E-E441-94D9-73062B4137AE}"/>
                  </a:ext>
                </a:extLst>
              </p:cNvPr>
              <p:cNvSpPr txBox="1"/>
              <p:nvPr/>
            </p:nvSpPr>
            <p:spPr>
              <a:xfrm>
                <a:off x="4469390" y="617168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113D936-6E9E-E441-94D9-73062B41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90" y="6171684"/>
                <a:ext cx="465832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7A82900-07E7-094F-ADCA-0C42191EB5A2}"/>
                  </a:ext>
                </a:extLst>
              </p:cNvPr>
              <p:cNvSpPr txBox="1"/>
              <p:nvPr/>
            </p:nvSpPr>
            <p:spPr>
              <a:xfrm>
                <a:off x="802807" y="3022198"/>
                <a:ext cx="222522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綠框為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取</a:t>
                </a:r>
                <a:r>
                  <a:rPr kumimoji="1"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反相 </a:t>
                </a:r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7A82900-07E7-094F-ADCA-0C42191E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7" y="3022198"/>
                <a:ext cx="2225225" cy="424796"/>
              </a:xfrm>
              <a:prstGeom prst="rect">
                <a:avLst/>
              </a:prstGeom>
              <a:blipFill>
                <a:blip r:embed="rId18"/>
                <a:stretch>
                  <a:fillRect l="-3014" t="-8696" b="-20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3809E083-A8CE-D340-9EE8-2B8ADA868777}"/>
              </a:ext>
            </a:extLst>
          </p:cNvPr>
          <p:cNvCxnSpPr/>
          <p:nvPr/>
        </p:nvCxnSpPr>
        <p:spPr>
          <a:xfrm>
            <a:off x="6175164" y="2634335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C070115E-EE35-E641-A0A6-8EA9D9E6B747}"/>
              </a:ext>
            </a:extLst>
          </p:cNvPr>
          <p:cNvCxnSpPr/>
          <p:nvPr/>
        </p:nvCxnSpPr>
        <p:spPr>
          <a:xfrm>
            <a:off x="5090067" y="2632843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A23B8D9-6F45-B24D-A1C4-D40D0C62F729}"/>
              </a:ext>
            </a:extLst>
          </p:cNvPr>
          <p:cNvCxnSpPr/>
          <p:nvPr/>
        </p:nvCxnSpPr>
        <p:spPr>
          <a:xfrm>
            <a:off x="4024503" y="2632843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C01A0326-06BD-2941-994E-CAB9008237DB}"/>
              </a:ext>
            </a:extLst>
          </p:cNvPr>
          <p:cNvCxnSpPr/>
          <p:nvPr/>
        </p:nvCxnSpPr>
        <p:spPr>
          <a:xfrm>
            <a:off x="6183593" y="3533199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E3AAAE01-B44A-A641-95EC-0C9FE10F1EB5}"/>
              </a:ext>
            </a:extLst>
          </p:cNvPr>
          <p:cNvCxnSpPr/>
          <p:nvPr/>
        </p:nvCxnSpPr>
        <p:spPr>
          <a:xfrm>
            <a:off x="5116301" y="3535163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5AF6DE84-84BA-B94E-897A-2C83D6147AEC}"/>
              </a:ext>
            </a:extLst>
          </p:cNvPr>
          <p:cNvCxnSpPr/>
          <p:nvPr/>
        </p:nvCxnSpPr>
        <p:spPr>
          <a:xfrm>
            <a:off x="4024893" y="3546760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F3448F8F-7201-A74F-8F5B-EF0DF61DDA50}"/>
              </a:ext>
            </a:extLst>
          </p:cNvPr>
          <p:cNvCxnSpPr/>
          <p:nvPr/>
        </p:nvCxnSpPr>
        <p:spPr>
          <a:xfrm>
            <a:off x="6184434" y="4413171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CEBFB25C-8E2D-5D4C-B571-F789FAC2A287}"/>
              </a:ext>
            </a:extLst>
          </p:cNvPr>
          <p:cNvCxnSpPr/>
          <p:nvPr/>
        </p:nvCxnSpPr>
        <p:spPr>
          <a:xfrm>
            <a:off x="6173576" y="5234157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DB4594AC-6424-2E4C-BAC7-0EB3E1F07006}"/>
              </a:ext>
            </a:extLst>
          </p:cNvPr>
          <p:cNvCxnSpPr/>
          <p:nvPr/>
        </p:nvCxnSpPr>
        <p:spPr>
          <a:xfrm>
            <a:off x="5116301" y="5233410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4FACBC51-000A-7D40-8886-9F7C91FA8273}"/>
              </a:ext>
            </a:extLst>
          </p:cNvPr>
          <p:cNvCxnSpPr/>
          <p:nvPr/>
        </p:nvCxnSpPr>
        <p:spPr>
          <a:xfrm>
            <a:off x="4036205" y="5222779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箭頭接點 79">
            <a:extLst>
              <a:ext uri="{FF2B5EF4-FFF2-40B4-BE49-F238E27FC236}">
                <a16:creationId xmlns:a16="http://schemas.microsoft.com/office/drawing/2014/main" id="{9B973771-8579-0344-A975-B0955F4BF851}"/>
              </a:ext>
            </a:extLst>
          </p:cNvPr>
          <p:cNvCxnSpPr/>
          <p:nvPr/>
        </p:nvCxnSpPr>
        <p:spPr>
          <a:xfrm>
            <a:off x="5116301" y="4413171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EE8309D7-FCE2-C04B-8378-928676FF2641}"/>
              </a:ext>
            </a:extLst>
          </p:cNvPr>
          <p:cNvCxnSpPr/>
          <p:nvPr/>
        </p:nvCxnSpPr>
        <p:spPr>
          <a:xfrm>
            <a:off x="4035641" y="4413171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2E7A7BBA-4FF8-A346-96B7-F493B43C7AC8}"/>
              </a:ext>
            </a:extLst>
          </p:cNvPr>
          <p:cNvCxnSpPr>
            <a:cxnSpLocks/>
          </p:cNvCxnSpPr>
          <p:nvPr/>
        </p:nvCxnSpPr>
        <p:spPr>
          <a:xfrm>
            <a:off x="6884344" y="3548509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FDB7CD78-1B14-434B-91E1-7613F8424F9F}"/>
              </a:ext>
            </a:extLst>
          </p:cNvPr>
          <p:cNvCxnSpPr>
            <a:cxnSpLocks/>
          </p:cNvCxnSpPr>
          <p:nvPr/>
        </p:nvCxnSpPr>
        <p:spPr>
          <a:xfrm>
            <a:off x="6906336" y="4422143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0F952BBE-D538-1E4D-A22D-1ACBDC059841}"/>
              </a:ext>
            </a:extLst>
          </p:cNvPr>
          <p:cNvCxnSpPr>
            <a:cxnSpLocks/>
          </p:cNvCxnSpPr>
          <p:nvPr/>
        </p:nvCxnSpPr>
        <p:spPr>
          <a:xfrm>
            <a:off x="6906336" y="5247375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>
            <a:extLst>
              <a:ext uri="{FF2B5EF4-FFF2-40B4-BE49-F238E27FC236}">
                <a16:creationId xmlns:a16="http://schemas.microsoft.com/office/drawing/2014/main" id="{42CF494C-20B2-8742-86E5-4BB5899775AC}"/>
              </a:ext>
            </a:extLst>
          </p:cNvPr>
          <p:cNvCxnSpPr>
            <a:cxnSpLocks/>
          </p:cNvCxnSpPr>
          <p:nvPr/>
        </p:nvCxnSpPr>
        <p:spPr>
          <a:xfrm>
            <a:off x="5813452" y="5261341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30764288-31BB-064C-8805-D4BAB9ACDC65}"/>
              </a:ext>
            </a:extLst>
          </p:cNvPr>
          <p:cNvCxnSpPr>
            <a:cxnSpLocks/>
          </p:cNvCxnSpPr>
          <p:nvPr/>
        </p:nvCxnSpPr>
        <p:spPr>
          <a:xfrm>
            <a:off x="4702306" y="5261340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FD6C69FE-3A83-4B41-8BC0-E39A1A655716}"/>
              </a:ext>
            </a:extLst>
          </p:cNvPr>
          <p:cNvCxnSpPr>
            <a:cxnSpLocks/>
          </p:cNvCxnSpPr>
          <p:nvPr/>
        </p:nvCxnSpPr>
        <p:spPr>
          <a:xfrm>
            <a:off x="3656728" y="5261339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箭頭接點 93">
            <a:extLst>
              <a:ext uri="{FF2B5EF4-FFF2-40B4-BE49-F238E27FC236}">
                <a16:creationId xmlns:a16="http://schemas.microsoft.com/office/drawing/2014/main" id="{DA7831DD-BED8-0847-866E-C5ACE8432184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175164" y="5817980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箭頭接點 99">
            <a:extLst>
              <a:ext uri="{FF2B5EF4-FFF2-40B4-BE49-F238E27FC236}">
                <a16:creationId xmlns:a16="http://schemas.microsoft.com/office/drawing/2014/main" id="{BE64A4B6-761E-6C41-BEE2-B76FE75F4D79}"/>
              </a:ext>
            </a:extLst>
          </p:cNvPr>
          <p:cNvCxnSpPr>
            <a:cxnSpLocks/>
          </p:cNvCxnSpPr>
          <p:nvPr/>
        </p:nvCxnSpPr>
        <p:spPr>
          <a:xfrm flipH="1">
            <a:off x="5092705" y="5815865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箭頭接點 100">
            <a:extLst>
              <a:ext uri="{FF2B5EF4-FFF2-40B4-BE49-F238E27FC236}">
                <a16:creationId xmlns:a16="http://schemas.microsoft.com/office/drawing/2014/main" id="{9B7A62E7-20D7-9947-898D-34171D8455C6}"/>
              </a:ext>
            </a:extLst>
          </p:cNvPr>
          <p:cNvCxnSpPr>
            <a:cxnSpLocks/>
          </p:cNvCxnSpPr>
          <p:nvPr/>
        </p:nvCxnSpPr>
        <p:spPr>
          <a:xfrm flipH="1">
            <a:off x="4024360" y="5829733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0261FFBF-BDE4-3143-A7C6-4DFDFDDDFEFD}"/>
              </a:ext>
            </a:extLst>
          </p:cNvPr>
          <p:cNvCxnSpPr>
            <a:cxnSpLocks/>
          </p:cNvCxnSpPr>
          <p:nvPr/>
        </p:nvCxnSpPr>
        <p:spPr>
          <a:xfrm flipH="1">
            <a:off x="7275726" y="5810965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箭頭接點 103">
            <a:extLst>
              <a:ext uri="{FF2B5EF4-FFF2-40B4-BE49-F238E27FC236}">
                <a16:creationId xmlns:a16="http://schemas.microsoft.com/office/drawing/2014/main" id="{84478CB4-759F-DA40-96D4-F7E62A765E07}"/>
              </a:ext>
            </a:extLst>
          </p:cNvPr>
          <p:cNvCxnSpPr/>
          <p:nvPr/>
        </p:nvCxnSpPr>
        <p:spPr>
          <a:xfrm>
            <a:off x="2955891" y="5373084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89BFF25-A30A-1645-986B-665A8BF91754}"/>
              </a:ext>
            </a:extLst>
          </p:cNvPr>
          <p:cNvSpPr txBox="1"/>
          <p:nvPr/>
        </p:nvSpPr>
        <p:spPr>
          <a:xfrm>
            <a:off x="7755881" y="5593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0C1377E-C7BC-3749-8D40-B1322BBFAB43}"/>
              </a:ext>
            </a:extLst>
          </p:cNvPr>
          <p:cNvSpPr txBox="1"/>
          <p:nvPr/>
        </p:nvSpPr>
        <p:spPr>
          <a:xfrm>
            <a:off x="2705601" y="508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DDDA705F-B167-FA4F-B09D-C6FFF23F08BA}"/>
              </a:ext>
            </a:extLst>
          </p:cNvPr>
          <p:cNvCxnSpPr>
            <a:cxnSpLocks/>
          </p:cNvCxnSpPr>
          <p:nvPr/>
        </p:nvCxnSpPr>
        <p:spPr>
          <a:xfrm>
            <a:off x="5813452" y="4422143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1BD76A38-7EFC-7A4C-8D27-236E6484A7DC}"/>
              </a:ext>
            </a:extLst>
          </p:cNvPr>
          <p:cNvCxnSpPr>
            <a:cxnSpLocks/>
          </p:cNvCxnSpPr>
          <p:nvPr/>
        </p:nvCxnSpPr>
        <p:spPr>
          <a:xfrm>
            <a:off x="4695224" y="4422143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33150161-8365-454C-9A2B-C6D14A4E2DCD}"/>
              </a:ext>
            </a:extLst>
          </p:cNvPr>
          <p:cNvCxnSpPr>
            <a:cxnSpLocks/>
          </p:cNvCxnSpPr>
          <p:nvPr/>
        </p:nvCxnSpPr>
        <p:spPr>
          <a:xfrm>
            <a:off x="3656728" y="4417510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58734469-C042-0E40-AF2C-CDDE87BEB967}"/>
              </a:ext>
            </a:extLst>
          </p:cNvPr>
          <p:cNvCxnSpPr>
            <a:cxnSpLocks/>
          </p:cNvCxnSpPr>
          <p:nvPr/>
        </p:nvCxnSpPr>
        <p:spPr>
          <a:xfrm>
            <a:off x="5775069" y="3560725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A5CDFC65-8776-A84D-BB59-C272D41DEFEC}"/>
              </a:ext>
            </a:extLst>
          </p:cNvPr>
          <p:cNvCxnSpPr>
            <a:cxnSpLocks/>
          </p:cNvCxnSpPr>
          <p:nvPr/>
        </p:nvCxnSpPr>
        <p:spPr>
          <a:xfrm>
            <a:off x="4702306" y="3533199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6B5999DF-2818-714E-A16E-EA2CDF22A209}"/>
              </a:ext>
            </a:extLst>
          </p:cNvPr>
          <p:cNvCxnSpPr>
            <a:cxnSpLocks/>
          </p:cNvCxnSpPr>
          <p:nvPr/>
        </p:nvCxnSpPr>
        <p:spPr>
          <a:xfrm>
            <a:off x="3651404" y="3547164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459FC10D-91EB-CA47-87CA-F9D67314A038}"/>
              </a:ext>
            </a:extLst>
          </p:cNvPr>
          <p:cNvSpPr/>
          <p:nvPr/>
        </p:nvSpPr>
        <p:spPr>
          <a:xfrm>
            <a:off x="6719719" y="207402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83685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Baugh-Wooley Algorithm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910A5-A601-2C47-A8CD-EAC8E9F13F1F}"/>
              </a:ext>
            </a:extLst>
          </p:cNvPr>
          <p:cNvSpPr txBox="1"/>
          <p:nvPr/>
        </p:nvSpPr>
        <p:spPr>
          <a:xfrm>
            <a:off x="986267" y="1297502"/>
            <a:ext cx="998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經過推導可以得知，要將無號數乘法改為有號數乘法只要將所有與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bit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kumimoji="1"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的乘績反相以及在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𝑝的 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𝑛−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列與𝑝的 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𝑛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</a:t>
            </a:r>
            <a:r>
              <a:rPr kumimoji="1"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就可以得到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正確的有號數乘法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結果，如下圖</a:t>
            </a:r>
            <a:endParaRPr kumimoji="1" lang="en-US" altLang="zh-CN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A3E811-FD31-D143-A18F-57EE05D3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25" y="2256579"/>
            <a:ext cx="8883593" cy="38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7038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932</Words>
  <Application>Microsoft Office PowerPoint</Application>
  <PresentationFormat>寬螢幕</PresentationFormat>
  <Paragraphs>127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祐嘉 胡</dc:creator>
  <cp:lastModifiedBy>Obama</cp:lastModifiedBy>
  <cp:revision>144</cp:revision>
  <cp:lastPrinted>2020-03-09T04:52:58Z</cp:lastPrinted>
  <dcterms:created xsi:type="dcterms:W3CDTF">2020-02-27T03:18:14Z</dcterms:created>
  <dcterms:modified xsi:type="dcterms:W3CDTF">2020-05-17T09:12:41Z</dcterms:modified>
</cp:coreProperties>
</file>