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8" r:id="rId2"/>
    <p:sldId id="359" r:id="rId3"/>
    <p:sldId id="360" r:id="rId4"/>
    <p:sldId id="377" r:id="rId5"/>
    <p:sldId id="366" r:id="rId6"/>
    <p:sldId id="379" r:id="rId7"/>
    <p:sldId id="381" r:id="rId8"/>
    <p:sldId id="370" r:id="rId9"/>
    <p:sldId id="374" r:id="rId10"/>
    <p:sldId id="382" r:id="rId11"/>
    <p:sldId id="383" r:id="rId1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F6EF"/>
    <a:srgbClr val="262699"/>
    <a:srgbClr val="E7E7E7"/>
    <a:srgbClr val="FFFC00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408" y="1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AE7A-2C5A-44A6-8F61-5B09CB9755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BB01-8F74-421F-9260-C9323D603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BB01-8F74-421F-9260-C9323D60365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Student: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Tsung-Lun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Wu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Advisor: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Chingwei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Yeh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Tay-Jyi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1" name="圖片 21" descr="125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/>
          <a:lstStyle>
            <a:lvl1pPr algn="ctr">
              <a:defRPr sz="3600" i="0" u="none">
                <a:solidFill>
                  <a:srgbClr val="0070C0"/>
                </a:solidFill>
                <a:effectLst/>
                <a:latin typeface="Cambria" panose="020405030504060302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2" name="圖片 11" descr="0717-logo.jpg"/>
          <p:cNvPicPr>
            <a:picLocks noChangeAspect="1"/>
          </p:cNvPicPr>
          <p:nvPr userDrawn="1"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>
              <a:defRPr sz="3600" i="0" u="none">
                <a:solidFill>
                  <a:srgbClr val="0070C0"/>
                </a:solidFill>
                <a:effectLst/>
                <a:latin typeface="Calisto MT" panose="0204060305050503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1pPr>
            <a:lvl2pPr marL="838200" indent="-381000">
              <a:lnSpc>
                <a:spcPct val="100000"/>
              </a:lnSpc>
              <a:buFont typeface="Wingdings" panose="05000000000000000000" pitchFamily="2" charset="2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600" b="1" i="0" u="none" dirty="0">
                <a:solidFill>
                  <a:srgbClr val="0070C0"/>
                </a:solidFill>
                <a:effectLst/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</p:sldLayoutIdLst>
  <p:transition/>
  <p:hf sldNum="0"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 b="1" i="0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81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rgbClr val="262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27584" y="2278062"/>
            <a:ext cx="7848872" cy="1224136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LAB9 :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  &amp; Serial Multiplier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75656" y="3861048"/>
            <a:ext cx="5544616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助教：林冠翰、徐瑋程</a:t>
            </a:r>
            <a:endParaRPr lang="en-US" altLang="zh-TW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411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4A49-18B8-49C8-8B12-4F435E8C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回家作業與配分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9F39A-46E1-43FE-B0FF-0B2DD94D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32877"/>
            <a:ext cx="8768680" cy="5112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在不更動 </a:t>
            </a:r>
            <a:r>
              <a:rPr lang="en-US" altLang="zh-TW" sz="2000" dirty="0"/>
              <a:t>testbench</a:t>
            </a:r>
            <a:r>
              <a:rPr lang="zh-TW" altLang="en-US" sz="2000" dirty="0"/>
              <a:t>的前提之下，修改範例程式</a:t>
            </a:r>
            <a:r>
              <a:rPr lang="en-US" altLang="zh-TW" sz="2000" dirty="0"/>
              <a:t>”lab9.v” </a:t>
            </a:r>
            <a:r>
              <a:rPr lang="zh-TW" altLang="en-US" sz="2000" dirty="0"/>
              <a:t>為</a:t>
            </a:r>
            <a:r>
              <a:rPr lang="en-US" altLang="zh-TW" sz="2000" dirty="0">
                <a:solidFill>
                  <a:srgbClr val="FF0000"/>
                </a:solidFill>
              </a:rPr>
              <a:t>Optimized Serial Multiplier </a:t>
            </a:r>
            <a:r>
              <a:rPr lang="en-US" altLang="zh-TW" sz="2000" dirty="0"/>
              <a:t>(60%)</a:t>
            </a:r>
          </a:p>
          <a:p>
            <a:pPr lvl="1"/>
            <a:r>
              <a:rPr lang="zh-TW" altLang="en-US" sz="1800" dirty="0"/>
              <a:t>成功執行 </a:t>
            </a:r>
            <a:r>
              <a:rPr lang="en-US" altLang="zh-TW" sz="1800" dirty="0"/>
              <a:t>tb_lab9_hw_unsigned.v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實作</a:t>
            </a:r>
            <a:r>
              <a:rPr lang="en-US" altLang="zh-TW" sz="2000" dirty="0"/>
              <a:t>8 x 8 Serial Radix-4 Booth</a:t>
            </a:r>
            <a:r>
              <a:rPr lang="zh-TW" altLang="en-US" sz="2000" dirty="0"/>
              <a:t>有號數乘法器並使用七段顯示器顯示結果 </a:t>
            </a:r>
            <a:r>
              <a:rPr lang="en-US" altLang="zh-TW" sz="2000" dirty="0"/>
              <a:t>(40%)</a:t>
            </a:r>
          </a:p>
          <a:p>
            <a:pPr lvl="1"/>
            <a:r>
              <a:rPr lang="en-US" altLang="zh-TW" sz="1800" dirty="0"/>
              <a:t>switch[7:0], switch[15:8] </a:t>
            </a:r>
            <a:r>
              <a:rPr lang="zh-TW" altLang="en-US" sz="1800" dirty="0"/>
              <a:t>分別為兩個有號數</a:t>
            </a:r>
            <a:r>
              <a:rPr lang="en-US" altLang="zh-TW" sz="1800" dirty="0"/>
              <a:t>input</a:t>
            </a:r>
          </a:p>
          <a:p>
            <a:pPr lvl="1"/>
            <a:r>
              <a:rPr lang="zh-TW" altLang="en-US" sz="1800" dirty="0"/>
              <a:t>兩數相乘的結果在七段顯示器上顯示</a:t>
            </a:r>
            <a:endParaRPr lang="en-US" altLang="zh-TW" sz="1800" dirty="0"/>
          </a:p>
          <a:p>
            <a:pPr lvl="1"/>
            <a:r>
              <a:rPr lang="en-US" altLang="zh-TW" sz="1800" dirty="0"/>
              <a:t>Button</a:t>
            </a:r>
            <a:r>
              <a:rPr lang="zh-TW" altLang="en-US" sz="1800" dirty="0"/>
              <a:t> </a:t>
            </a:r>
            <a:r>
              <a:rPr lang="en-US" altLang="zh-TW" sz="1800" dirty="0"/>
              <a:t>(M18)</a:t>
            </a:r>
            <a:r>
              <a:rPr lang="zh-TW" altLang="en-US" sz="1800" dirty="0"/>
              <a:t>當作</a:t>
            </a:r>
            <a:r>
              <a:rPr lang="en-US" altLang="zh-TW" sz="1800" dirty="0"/>
              <a:t>reset</a:t>
            </a:r>
          </a:p>
          <a:p>
            <a:pPr lvl="1"/>
            <a:r>
              <a:rPr lang="en-US" altLang="zh-TW" sz="1800" dirty="0"/>
              <a:t>Button (N17)</a:t>
            </a:r>
            <a:r>
              <a:rPr lang="zh-TW" altLang="en-US" sz="1800" dirty="0"/>
              <a:t>用來開始乘法運算</a:t>
            </a:r>
            <a:endParaRPr lang="en-US" altLang="zh-TW" sz="1800" dirty="0"/>
          </a:p>
          <a:p>
            <a:pPr lvl="1"/>
            <a:r>
              <a:rPr lang="en-US" altLang="zh-TW" sz="1800" dirty="0"/>
              <a:t>demo</a:t>
            </a:r>
            <a:r>
              <a:rPr lang="zh-TW" altLang="en-US" sz="1800" dirty="0"/>
              <a:t>時要看到每個</a:t>
            </a:r>
            <a:r>
              <a:rPr lang="en-US" altLang="zh-TW" sz="1800" dirty="0"/>
              <a:t>cycle</a:t>
            </a:r>
            <a:r>
              <a:rPr lang="zh-TW" altLang="en-US" sz="1800" dirty="0"/>
              <a:t>值的變化</a:t>
            </a:r>
            <a:r>
              <a:rPr lang="en-US" altLang="zh-TW" sz="1800" dirty="0"/>
              <a:t>(</a:t>
            </a:r>
            <a:r>
              <a:rPr lang="zh-TW" altLang="en-US" sz="1800" dirty="0"/>
              <a:t>總共</a:t>
            </a:r>
            <a:r>
              <a:rPr lang="en-US" altLang="zh-TW" sz="1800" dirty="0"/>
              <a:t>16bits</a:t>
            </a:r>
            <a:r>
              <a:rPr lang="zh-TW" altLang="en-US" sz="1800" dirty="0"/>
              <a:t>不包含用來幫助判斷</a:t>
            </a:r>
            <a:r>
              <a:rPr lang="en-US" altLang="zh-TW" sz="1800" dirty="0"/>
              <a:t>booth</a:t>
            </a:r>
            <a:r>
              <a:rPr lang="zh-TW" altLang="en-US" sz="1800" dirty="0"/>
              <a:t>的</a:t>
            </a:r>
            <a:r>
              <a:rPr lang="en-US" altLang="zh-TW" sz="1800" dirty="0"/>
              <a:t>1bit)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499446" y="597557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記得填寫意見回饋表，否則不予以計分</a:t>
            </a:r>
          </a:p>
        </p:txBody>
      </p:sp>
    </p:spTree>
    <p:extLst>
      <p:ext uri="{BB962C8B-B14F-4D97-AF65-F5344CB8AC3E}">
        <p14:creationId xmlns:p14="http://schemas.microsoft.com/office/powerpoint/2010/main" val="23900147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8447A-4417-4374-B479-CBE20EFA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: Radix-4</a:t>
            </a:r>
            <a:r>
              <a:rPr lang="zh-TW" altLang="en-US" dirty="0"/>
              <a:t> 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25312-549E-4237-8EAF-08AA5BB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Radix-4 booth </a:t>
            </a:r>
            <a:r>
              <a:rPr lang="zh-TW" altLang="en-US" dirty="0"/>
              <a:t>的規則如下表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C68CD2-B3C3-4C88-BF69-F523B711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32580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14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en-US" altLang="zh-TW" dirty="0"/>
              <a:t>Sequential Circuit 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zh-TW" altLang="en-US" dirty="0"/>
              <a:t>課堂練習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Serial Multiplier</a:t>
            </a:r>
          </a:p>
          <a:p>
            <a:r>
              <a:rPr lang="en-US" altLang="zh-TW" dirty="0"/>
              <a:t>Lab</a:t>
            </a:r>
            <a:r>
              <a:rPr lang="zh-TW" altLang="en-US" dirty="0"/>
              <a:t>作業說明</a:t>
            </a:r>
            <a:endParaRPr lang="en-US" altLang="zh-TW" dirty="0"/>
          </a:p>
          <a:p>
            <a:r>
              <a:rPr lang="zh-TW" altLang="en-US" dirty="0"/>
              <a:t>課程評分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0030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290" y="1628800"/>
            <a:ext cx="8768680" cy="4274765"/>
          </a:xfrm>
        </p:spPr>
        <p:txBody>
          <a:bodyPr/>
          <a:lstStyle/>
          <a:p>
            <a:pPr algn="just"/>
            <a:r>
              <a:rPr lang="zh-TW" altLang="en-US" sz="2800" dirty="0"/>
              <a:t>先前的實驗課程已經教導各位如何利用</a:t>
            </a:r>
            <a:r>
              <a:rPr lang="en-US" altLang="zh-TW" sz="2800" dirty="0"/>
              <a:t>structural modeling</a:t>
            </a:r>
            <a:r>
              <a:rPr lang="zh-TW" altLang="en-US" sz="2800" dirty="0"/>
              <a:t>的技巧來實現硬體架構，本次實驗要教各位利用</a:t>
            </a:r>
            <a:r>
              <a:rPr lang="en-US" altLang="zh-TW" sz="2800" dirty="0"/>
              <a:t>behavioral modeling </a:t>
            </a:r>
            <a:r>
              <a:rPr lang="zh-TW" altLang="en-US" sz="2800" dirty="0"/>
              <a:t>的技巧來撰寫</a:t>
            </a:r>
            <a:r>
              <a:rPr lang="en-US" altLang="zh-TW" sz="2800" dirty="0"/>
              <a:t>sequential</a:t>
            </a:r>
            <a:r>
              <a:rPr lang="zh-TW" altLang="en-US" sz="2800" dirty="0"/>
              <a:t> </a:t>
            </a:r>
            <a:r>
              <a:rPr lang="en-US" altLang="zh-TW" sz="2800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38691480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981D4-09E1-40D2-BC89-429F8AB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</p:spPr>
        <p:txBody>
          <a:bodyPr/>
          <a:lstStyle/>
          <a:p>
            <a:r>
              <a:rPr lang="en-US" altLang="zh-TW" dirty="0"/>
              <a:t>Sequential Circuit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3BDB1-DD65-49E8-8D80-573F7A78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793" y="1025476"/>
            <a:ext cx="4626406" cy="5714925"/>
          </a:xfrm>
        </p:spPr>
        <p:txBody>
          <a:bodyPr/>
          <a:lstStyle/>
          <a:p>
            <a:r>
              <a:rPr lang="zh-TW" altLang="en-US" sz="2400" dirty="0"/>
              <a:t>這邊以一個</a:t>
            </a:r>
            <a:r>
              <a:rPr lang="en-US" altLang="zh-TW" sz="2400" dirty="0"/>
              <a:t>3-bit</a:t>
            </a:r>
            <a:r>
              <a:rPr lang="zh-TW" altLang="en-US" sz="2400" dirty="0"/>
              <a:t> </a:t>
            </a:r>
            <a:r>
              <a:rPr lang="en-US" altLang="zh-TW" sz="2400" dirty="0"/>
              <a:t>Counter</a:t>
            </a:r>
            <a:r>
              <a:rPr lang="zh-TW" altLang="en-US" sz="2400" dirty="0"/>
              <a:t>當作範例說明</a:t>
            </a:r>
            <a:endParaRPr lang="en-US" altLang="zh-TW" sz="2400" dirty="0"/>
          </a:p>
          <a:p>
            <a:r>
              <a:rPr lang="en-US" altLang="zh-TW" sz="2400" dirty="0" err="1"/>
              <a:t>rst</a:t>
            </a:r>
            <a:r>
              <a:rPr lang="zh-TW" altLang="en-US" sz="2400" dirty="0"/>
              <a:t>初始為</a:t>
            </a:r>
            <a:r>
              <a:rPr lang="en-US" altLang="zh-TW" sz="2400" dirty="0"/>
              <a:t>0</a:t>
            </a:r>
            <a:r>
              <a:rPr lang="zh-TW" altLang="en-US" sz="2400" dirty="0"/>
              <a:t> → 執行</a:t>
            </a:r>
            <a:r>
              <a:rPr lang="en-US" altLang="zh-TW" sz="2400" dirty="0"/>
              <a:t>out &lt;= 3’b0</a:t>
            </a:r>
          </a:p>
          <a:p>
            <a:r>
              <a:rPr lang="en-US" altLang="zh-TW" sz="2400" dirty="0" err="1"/>
              <a:t>rst</a:t>
            </a:r>
            <a:r>
              <a:rPr lang="en-US" altLang="zh-TW" sz="2400" dirty="0"/>
              <a:t> = 1</a:t>
            </a:r>
            <a:r>
              <a:rPr lang="zh-TW" altLang="en-US" sz="2400" dirty="0"/>
              <a:t> → </a:t>
            </a:r>
            <a:r>
              <a:rPr lang="en-US" altLang="zh-TW" sz="2400" dirty="0" err="1"/>
              <a:t>out_temp</a:t>
            </a:r>
            <a:r>
              <a:rPr lang="zh-TW" altLang="en-US" sz="2400" dirty="0"/>
              <a:t>存入</a:t>
            </a:r>
            <a:r>
              <a:rPr lang="en-US" altLang="zh-TW" sz="2400" dirty="0"/>
              <a:t>out</a:t>
            </a:r>
            <a:r>
              <a:rPr lang="zh-TW" altLang="en-US" sz="2400" dirty="0"/>
              <a:t>並在下一次</a:t>
            </a:r>
            <a:r>
              <a:rPr lang="en-US" altLang="zh-TW" sz="2400" dirty="0" err="1"/>
              <a:t>posedge</a:t>
            </a:r>
            <a:r>
              <a:rPr lang="zh-TW" altLang="en-US" sz="2400" dirty="0"/>
              <a:t> </a:t>
            </a:r>
            <a:r>
              <a:rPr lang="en-US" altLang="zh-TW" sz="2400" dirty="0" err="1"/>
              <a:t>clk</a:t>
            </a:r>
            <a:r>
              <a:rPr lang="zh-TW" altLang="en-US" sz="2400" dirty="0"/>
              <a:t>輸出</a:t>
            </a:r>
            <a:r>
              <a:rPr lang="en-US" altLang="zh-TW" sz="2000" dirty="0"/>
              <a:t>	</a:t>
            </a:r>
            <a:r>
              <a:rPr lang="zh-TW" altLang="en-US" sz="2000" dirty="0"/>
              <a:t>          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		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0E8137-0204-423F-943A-71C3FA94FE42}"/>
              </a:ext>
            </a:extLst>
          </p:cNvPr>
          <p:cNvSpPr txBox="1"/>
          <p:nvPr/>
        </p:nvSpPr>
        <p:spPr>
          <a:xfrm>
            <a:off x="1642500" y="44950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範例程式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D31020-559C-46D0-9255-0F26EBDA6F3A}"/>
              </a:ext>
            </a:extLst>
          </p:cNvPr>
          <p:cNvSpPr txBox="1"/>
          <p:nvPr/>
        </p:nvSpPr>
        <p:spPr>
          <a:xfrm>
            <a:off x="1593548" y="618230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波形圖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D218B2-D9CD-4D0E-9301-794F3408784A}"/>
              </a:ext>
            </a:extLst>
          </p:cNvPr>
          <p:cNvCxnSpPr>
            <a:cxnSpLocks/>
          </p:cNvCxnSpPr>
          <p:nvPr/>
        </p:nvCxnSpPr>
        <p:spPr bwMode="auto">
          <a:xfrm>
            <a:off x="1279884" y="4906664"/>
            <a:ext cx="0" cy="144082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2BC3A35-58C0-4926-B0E3-650CE95AEC7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4131" y="2276872"/>
            <a:ext cx="462640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C92DD59-A9CD-4FE6-A0D4-A42EED6EA28C}"/>
              </a:ext>
            </a:extLst>
          </p:cNvPr>
          <p:cNvSpPr/>
          <p:nvPr/>
        </p:nvSpPr>
        <p:spPr bwMode="auto">
          <a:xfrm>
            <a:off x="6470440" y="4037428"/>
            <a:ext cx="786803" cy="151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72DD9EAF-3A25-4A19-901A-D079D8D67D84}"/>
              </a:ext>
            </a:extLst>
          </p:cNvPr>
          <p:cNvSpPr/>
          <p:nvPr/>
        </p:nvSpPr>
        <p:spPr bwMode="auto">
          <a:xfrm rot="5400000">
            <a:off x="6450462" y="5286666"/>
            <a:ext cx="209862" cy="14705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2A4B5D-2427-45DB-89F6-38CE6D32995A}"/>
              </a:ext>
            </a:extLst>
          </p:cNvPr>
          <p:cNvSpPr txBox="1"/>
          <p:nvPr/>
        </p:nvSpPr>
        <p:spPr>
          <a:xfrm>
            <a:off x="6467788" y="42067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ABF86C-7F47-4C4A-B0B3-83AD4D864A94}"/>
              </a:ext>
            </a:extLst>
          </p:cNvPr>
          <p:cNvSpPr txBox="1"/>
          <p:nvPr/>
        </p:nvSpPr>
        <p:spPr>
          <a:xfrm>
            <a:off x="6921895" y="419809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D870AC0-E66F-47C3-B184-52929E7FC36D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7257243" y="4382764"/>
            <a:ext cx="7920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FC94EC7-F4AB-4C20-AAE2-3DD6B9FF6864}"/>
              </a:ext>
            </a:extLst>
          </p:cNvPr>
          <p:cNvGrpSpPr/>
          <p:nvPr/>
        </p:nvGrpSpPr>
        <p:grpSpPr>
          <a:xfrm>
            <a:off x="4952567" y="4079271"/>
            <a:ext cx="383439" cy="523220"/>
            <a:chOff x="5546890" y="4078312"/>
            <a:chExt cx="383439" cy="52322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65BD4F7C-AF3A-4076-B3FA-76F8D1E144E7}"/>
                </a:ext>
              </a:extLst>
            </p:cNvPr>
            <p:cNvSpPr/>
            <p:nvPr/>
          </p:nvSpPr>
          <p:spPr bwMode="auto">
            <a:xfrm>
              <a:off x="5553174" y="4198101"/>
              <a:ext cx="369329" cy="36932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3600" tIns="46800" rIns="936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AFA9CA1-49EB-43A3-9A66-B70549194AC8}"/>
                </a:ext>
              </a:extLst>
            </p:cNvPr>
            <p:cNvSpPr txBox="1"/>
            <p:nvPr/>
          </p:nvSpPr>
          <p:spPr>
            <a:xfrm>
              <a:off x="5546890" y="4078312"/>
              <a:ext cx="383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B667ADF-5041-4DF7-9D92-7081C0496C84}"/>
              </a:ext>
            </a:extLst>
          </p:cNvPr>
          <p:cNvCxnSpPr>
            <a:cxnSpLocks/>
            <a:stCxn id="51" idx="6"/>
            <a:endCxn id="47" idx="1"/>
          </p:cNvCxnSpPr>
          <p:nvPr/>
        </p:nvCxnSpPr>
        <p:spPr bwMode="auto">
          <a:xfrm>
            <a:off x="5328180" y="4383725"/>
            <a:ext cx="1139608" cy="766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A763E1B-E83E-4681-A381-6B62FBB1AE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588215" y="3403778"/>
            <a:ext cx="3028936" cy="958323"/>
          </a:xfrm>
          <a:prstGeom prst="bentConnector3">
            <a:avLst>
              <a:gd name="adj1" fmla="val -8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5E3F766B-EBFA-428B-9048-5C87C626F2E4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5016" y="5373216"/>
            <a:ext cx="243693" cy="457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46A5E0C-6CEE-4D2F-AA00-8739FB4549A9}"/>
              </a:ext>
            </a:extLst>
          </p:cNvPr>
          <p:cNvSpPr txBox="1"/>
          <p:nvPr/>
        </p:nvSpPr>
        <p:spPr>
          <a:xfrm>
            <a:off x="5842118" y="51672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CB7DFF4-DEB6-437D-82E2-1026DEC814C0}"/>
              </a:ext>
            </a:extLst>
          </p:cNvPr>
          <p:cNvCxnSpPr>
            <a:cxnSpLocks/>
          </p:cNvCxnSpPr>
          <p:nvPr/>
        </p:nvCxnSpPr>
        <p:spPr bwMode="auto">
          <a:xfrm flipH="1">
            <a:off x="5899183" y="4264626"/>
            <a:ext cx="115196" cy="2303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DE5F1FA-FB12-4117-9724-D0273E2D3F84}"/>
              </a:ext>
            </a:extLst>
          </p:cNvPr>
          <p:cNvSpPr txBox="1"/>
          <p:nvPr/>
        </p:nvSpPr>
        <p:spPr>
          <a:xfrm>
            <a:off x="5775420" y="4066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CD1770D-BC39-4304-9556-E32B56C20B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357004" y="4251457"/>
            <a:ext cx="115196" cy="2303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AEA43B7-D985-4DD8-BCF5-846291C277D6}"/>
              </a:ext>
            </a:extLst>
          </p:cNvPr>
          <p:cNvSpPr txBox="1"/>
          <p:nvPr/>
        </p:nvSpPr>
        <p:spPr>
          <a:xfrm>
            <a:off x="7192462" y="4025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D673F8A2-EFA4-4852-8C1E-23486547ABBB}"/>
              </a:ext>
            </a:extLst>
          </p:cNvPr>
          <p:cNvSpPr txBox="1"/>
          <p:nvPr/>
        </p:nvSpPr>
        <p:spPr>
          <a:xfrm>
            <a:off x="5757571" y="61628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範例程式架構圖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DA51B3F-F451-40D6-8D3E-ECE60CF1CB7C}"/>
              </a:ext>
            </a:extLst>
          </p:cNvPr>
          <p:cNvSpPr txBox="1"/>
          <p:nvPr/>
        </p:nvSpPr>
        <p:spPr>
          <a:xfrm>
            <a:off x="8016375" y="4156215"/>
            <a:ext cx="55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F4D507-2A76-4671-91B9-6FC9C15B44CF}"/>
              </a:ext>
            </a:extLst>
          </p:cNvPr>
          <p:cNvSpPr txBox="1"/>
          <p:nvPr/>
        </p:nvSpPr>
        <p:spPr>
          <a:xfrm>
            <a:off x="5424469" y="4413849"/>
            <a:ext cx="1130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out_temp</a:t>
            </a:r>
            <a:endParaRPr lang="zh-TW" altLang="en-US" sz="16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582AEE1-EE9D-488A-A999-554FA6CF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91" y="4798182"/>
            <a:ext cx="4572000" cy="1428750"/>
          </a:xfrm>
          <a:prstGeom prst="rect">
            <a:avLst/>
          </a:prstGeom>
        </p:spPr>
      </p:pic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B9833B4-7F6A-47BA-8D63-8894D033BDE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98894" y="3702873"/>
            <a:ext cx="979946" cy="361792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12575A70-055C-4543-8701-DA3D80D0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2" y="806199"/>
            <a:ext cx="2579211" cy="3719347"/>
          </a:xfrm>
          <a:prstGeom prst="rect">
            <a:avLst/>
          </a:prstGeom>
        </p:spPr>
      </p:pic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FBDE011-FE00-4E85-A5E9-AA0C3EA1E517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8184" y="5013176"/>
            <a:ext cx="243693" cy="457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1EBAB84-E3B7-4F38-A16B-3FD96209FB8D}"/>
              </a:ext>
            </a:extLst>
          </p:cNvPr>
          <p:cNvSpPr txBox="1"/>
          <p:nvPr/>
        </p:nvSpPr>
        <p:spPr>
          <a:xfrm>
            <a:off x="5864560" y="479397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en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51BF53C-DAAA-4284-BEC6-FC03F078ACE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3515" y="4581128"/>
            <a:ext cx="772" cy="4106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52CB15-3C62-45DE-814D-17A386042DC6}"/>
              </a:ext>
            </a:extLst>
          </p:cNvPr>
          <p:cNvSpPr txBox="1"/>
          <p:nvPr/>
        </p:nvSpPr>
        <p:spPr>
          <a:xfrm>
            <a:off x="4983531" y="4958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571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課堂練習－</a:t>
            </a:r>
            <a:r>
              <a:rPr lang="en-US" altLang="zh-TW" dirty="0"/>
              <a:t>Serial Multiplier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89827D-8D94-41BD-B219-8D237C7E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076657"/>
            <a:ext cx="5328592" cy="2690589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FFD3887-015E-45FA-9EF3-92FEBEA8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4592"/>
              </p:ext>
            </p:extLst>
          </p:nvPr>
        </p:nvGraphicFramePr>
        <p:xfrm>
          <a:off x="610063" y="4491105"/>
          <a:ext cx="468051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pic>
        <p:nvPicPr>
          <p:cNvPr id="49" name="圖片 48">
            <a:extLst>
              <a:ext uri="{FF2B5EF4-FFF2-40B4-BE49-F238E27FC236}">
                <a16:creationId xmlns:a16="http://schemas.microsoft.com/office/drawing/2014/main" id="{9240B032-8A14-446F-B900-401C306A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75" y="2070279"/>
            <a:ext cx="2849937" cy="4712224"/>
          </a:xfrm>
          <a:prstGeom prst="rect">
            <a:avLst/>
          </a:prstGeom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5FABDDCE-4A17-4BF2-96B2-13AC273BC265}"/>
              </a:ext>
            </a:extLst>
          </p:cNvPr>
          <p:cNvCxnSpPr/>
          <p:nvPr/>
        </p:nvCxnSpPr>
        <p:spPr bwMode="auto">
          <a:xfrm>
            <a:off x="539552" y="6314999"/>
            <a:ext cx="7850369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2F025E5-FE0F-44D7-AD28-561C922DA405}"/>
              </a:ext>
            </a:extLst>
          </p:cNvPr>
          <p:cNvSpPr/>
          <p:nvPr/>
        </p:nvSpPr>
        <p:spPr bwMode="auto">
          <a:xfrm>
            <a:off x="3347864" y="4809871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2F66E-968D-49E4-81FF-B23451102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3768" y="5034562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F163BCC-20AA-4492-AD60-B914C1B0BF55}"/>
              </a:ext>
            </a:extLst>
          </p:cNvPr>
          <p:cNvSpPr txBox="1"/>
          <p:nvPr/>
        </p:nvSpPr>
        <p:spPr>
          <a:xfrm>
            <a:off x="3629800" y="47646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1D642C4-A509-46F3-8F26-73C807FED59A}"/>
              </a:ext>
            </a:extLst>
          </p:cNvPr>
          <p:cNvSpPr/>
          <p:nvPr/>
        </p:nvSpPr>
        <p:spPr bwMode="auto">
          <a:xfrm>
            <a:off x="3359108" y="5123162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91739EB-A3F8-4C19-B05E-53B807FCC93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3768" y="5361461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ACFFA9F-29CB-4B1F-90C2-BF1DCE2D9E47}"/>
              </a:ext>
            </a:extLst>
          </p:cNvPr>
          <p:cNvSpPr txBox="1"/>
          <p:nvPr/>
        </p:nvSpPr>
        <p:spPr>
          <a:xfrm>
            <a:off x="3629800" y="510414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202A245-76E7-4BD2-B449-22F74293516B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助教會提供此架構的程式</a:t>
            </a:r>
            <a:r>
              <a:rPr lang="en-US" altLang="zh-TW" sz="2400" kern="0" dirty="0"/>
              <a:t>“lab9.v”</a:t>
            </a:r>
            <a:r>
              <a:rPr lang="zh-TW" altLang="en-US" sz="2400" kern="0" dirty="0"/>
              <a:t>，在下一頁會進行說明</a:t>
            </a:r>
            <a:endParaRPr lang="en-US" altLang="zh-TW" sz="2400" kern="0" dirty="0"/>
          </a:p>
          <a:p>
            <a:r>
              <a:rPr lang="zh-TW" altLang="en-US" sz="2400" kern="0" dirty="0"/>
              <a:t>下方提供</a:t>
            </a:r>
            <a:r>
              <a:rPr lang="en-US" altLang="zh-TW" sz="2400" kern="0" dirty="0"/>
              <a:t>Serial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Multiplier</a:t>
            </a:r>
            <a:r>
              <a:rPr lang="zh-TW" altLang="en-US" sz="2400" kern="0" dirty="0"/>
              <a:t>的流程圖與架構示意圖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894E4-E3C8-4151-862D-DA2B3DE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9" y="1953927"/>
            <a:ext cx="3312368" cy="2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95CE98-E7D2-4DE8-89E8-0FF7DCE0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" y="1321372"/>
            <a:ext cx="3494676" cy="52759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E3B3A3-E06B-46A1-8185-68901B6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Multiplier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99E12E-E777-4B29-A9E1-1E117C4E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10" y="1023584"/>
            <a:ext cx="3170690" cy="524257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45A543A-1DEB-4676-9AD8-0202E876A589}"/>
              </a:ext>
            </a:extLst>
          </p:cNvPr>
          <p:cNvSpPr/>
          <p:nvPr/>
        </p:nvSpPr>
        <p:spPr bwMode="auto">
          <a:xfrm>
            <a:off x="1656168" y="4399586"/>
            <a:ext cx="1403664" cy="213413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3DEAF-E889-4575-B872-70CAC3F2BBD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03378" y="4227984"/>
            <a:ext cx="2973270" cy="756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930FA20-C90D-473F-854A-2E18B2D99F7D}"/>
              </a:ext>
            </a:extLst>
          </p:cNvPr>
          <p:cNvSpPr/>
          <p:nvPr/>
        </p:nvSpPr>
        <p:spPr bwMode="auto">
          <a:xfrm>
            <a:off x="1738276" y="4077821"/>
            <a:ext cx="1214036" cy="1598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ECD9C3-B91E-48D9-B351-15D6738A133F}"/>
              </a:ext>
            </a:extLst>
          </p:cNvPr>
          <p:cNvSpPr txBox="1"/>
          <p:nvPr/>
        </p:nvSpPr>
        <p:spPr>
          <a:xfrm>
            <a:off x="4529258" y="4351073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我們使用</a:t>
            </a:r>
            <a:r>
              <a:rPr lang="en-US" altLang="zh-TW" sz="1400" dirty="0">
                <a:solidFill>
                  <a:srgbClr val="FF0000"/>
                </a:solidFill>
              </a:rPr>
              <a:t>counter</a:t>
            </a:r>
            <a:r>
              <a:rPr lang="zh-TW" altLang="en-US" sz="1400" dirty="0">
                <a:solidFill>
                  <a:srgbClr val="FF0000"/>
                </a:solidFill>
              </a:rPr>
              <a:t>來判斷計算次數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884449-A7F0-4843-982B-8B7F2088662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2156927"/>
            <a:ext cx="3038302" cy="219414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2C0BEF2-BDAE-4112-BC12-14BE3A50B824}"/>
              </a:ext>
            </a:extLst>
          </p:cNvPr>
          <p:cNvSpPr/>
          <p:nvPr/>
        </p:nvSpPr>
        <p:spPr bwMode="auto">
          <a:xfrm>
            <a:off x="1429526" y="3140968"/>
            <a:ext cx="2206370" cy="576064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7D287F-FA23-412A-92B0-4F504F3BDB96}"/>
              </a:ext>
            </a:extLst>
          </p:cNvPr>
          <p:cNvSpPr txBox="1"/>
          <p:nvPr/>
        </p:nvSpPr>
        <p:spPr>
          <a:xfrm>
            <a:off x="3449732" y="27966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6B2F36-9019-4710-9E59-4A4E7710BB85}"/>
              </a:ext>
            </a:extLst>
          </p:cNvPr>
          <p:cNvSpPr/>
          <p:nvPr/>
        </p:nvSpPr>
        <p:spPr bwMode="auto">
          <a:xfrm>
            <a:off x="1429526" y="4774896"/>
            <a:ext cx="2494402" cy="3960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FB7963-E7AD-4035-BFDA-A7DBD71E1D3D}"/>
              </a:ext>
            </a:extLst>
          </p:cNvPr>
          <p:cNvSpPr txBox="1"/>
          <p:nvPr/>
        </p:nvSpPr>
        <p:spPr>
          <a:xfrm>
            <a:off x="2211742" y="51459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每次計算都需位移</a:t>
            </a:r>
          </a:p>
        </p:txBody>
      </p:sp>
    </p:spTree>
    <p:extLst>
      <p:ext uri="{BB962C8B-B14F-4D97-AF65-F5344CB8AC3E}">
        <p14:creationId xmlns:p14="http://schemas.microsoft.com/office/powerpoint/2010/main" val="4108342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EF009-242D-4044-9172-5D27A0E2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作業說明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3E1BFC2-658B-431A-A426-E87F9346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92896"/>
            <a:ext cx="8768680" cy="4202757"/>
          </a:xfrm>
        </p:spPr>
        <p:txBody>
          <a:bodyPr/>
          <a:lstStyle/>
          <a:p>
            <a:pPr algn="just"/>
            <a:r>
              <a:rPr lang="zh-TW" altLang="en-US" sz="2400" dirty="0"/>
              <a:t>透過上述的練習我們已經學會簡單的</a:t>
            </a:r>
            <a:r>
              <a:rPr lang="en-US" altLang="zh-TW" sz="2400" dirty="0"/>
              <a:t>Sequential Circuit </a:t>
            </a:r>
            <a:r>
              <a:rPr lang="zh-TW" altLang="en-US" sz="2400" dirty="0"/>
              <a:t>，接下來請大家參考範例，實作將前述</a:t>
            </a:r>
            <a:r>
              <a:rPr lang="en-US" altLang="zh-TW" sz="2400" dirty="0"/>
              <a:t>Serial Multiplier</a:t>
            </a:r>
            <a:r>
              <a:rPr lang="zh-TW" altLang="en-US" sz="2400" dirty="0"/>
              <a:t>優化之</a:t>
            </a:r>
            <a:r>
              <a:rPr lang="en-US" altLang="zh-TW" sz="2400" dirty="0"/>
              <a:t>Optimized Serial Multiplier</a:t>
            </a:r>
            <a:r>
              <a:rPr lang="zh-TW" altLang="en-US" sz="2400" dirty="0"/>
              <a:t>與</a:t>
            </a:r>
            <a:r>
              <a:rPr lang="en-US" altLang="zh-TW" sz="2400" dirty="0"/>
              <a:t>Serial Radix-4 Booth Multiplier</a:t>
            </a:r>
            <a:r>
              <a:rPr lang="zh-TW" altLang="en-US" sz="2400" dirty="0"/>
              <a:t>，並在</a:t>
            </a:r>
            <a:r>
              <a:rPr lang="en-US" altLang="zh-TW" sz="2400" dirty="0"/>
              <a:t>FPGA</a:t>
            </a:r>
            <a:r>
              <a:rPr lang="zh-TW" altLang="en-US" sz="2400" dirty="0"/>
              <a:t>上執行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762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8F309-D72E-4111-82EF-46B2235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Serial Multiplier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18B51-1EDB-4830-86AB-E2701F6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3693290"/>
            <a:ext cx="4971761" cy="2402557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69FC7F5-7CA4-4D47-A7B9-3CDA9D4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0" y="2016865"/>
            <a:ext cx="3360261" cy="4744755"/>
          </a:xfrm>
          <a:prstGeom prst="rect">
            <a:avLst/>
          </a:prstGeom>
        </p:spPr>
      </p:pic>
      <p:graphicFrame>
        <p:nvGraphicFramePr>
          <p:cNvPr id="51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50208"/>
              </p:ext>
            </p:extLst>
          </p:nvPr>
        </p:nvGraphicFramePr>
        <p:xfrm>
          <a:off x="539553" y="4160924"/>
          <a:ext cx="4611720" cy="242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45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06142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77092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4804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0010_0011 &gt;&gt; 1 = 0001_0001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0011_0001 &gt;&gt; 1 = 0001_1000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0001_1000 &gt;&gt; 1 = 0000_1100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0000_1100 &gt;&gt; 1 = 0000_0110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322BB41-AC63-43C9-877D-6E0D228E5460}"/>
              </a:ext>
            </a:extLst>
          </p:cNvPr>
          <p:cNvCxnSpPr/>
          <p:nvPr/>
        </p:nvCxnSpPr>
        <p:spPr bwMode="auto">
          <a:xfrm flipH="1">
            <a:off x="1810529" y="4969827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9F1E1BEB-E730-49DC-8E3B-0F7AD5C4DA64}"/>
              </a:ext>
            </a:extLst>
          </p:cNvPr>
          <p:cNvSpPr/>
          <p:nvPr/>
        </p:nvSpPr>
        <p:spPr bwMode="auto">
          <a:xfrm>
            <a:off x="2864771" y="4797151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E71EDE4C-1F02-4B36-97E9-9EE62C2EB15B}"/>
              </a:ext>
            </a:extLst>
          </p:cNvPr>
          <p:cNvSpPr/>
          <p:nvPr/>
        </p:nvSpPr>
        <p:spPr bwMode="auto">
          <a:xfrm>
            <a:off x="3572514" y="5101548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F0A854C-1D76-4BB5-8F35-EF703AFF5084}"/>
              </a:ext>
            </a:extLst>
          </p:cNvPr>
          <p:cNvCxnSpPr/>
          <p:nvPr/>
        </p:nvCxnSpPr>
        <p:spPr bwMode="auto">
          <a:xfrm flipH="1">
            <a:off x="1810529" y="5279801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40814D-8D22-4437-88C8-1A2D034C19D2}"/>
              </a:ext>
            </a:extLst>
          </p:cNvPr>
          <p:cNvSpPr txBox="1"/>
          <p:nvPr/>
        </p:nvSpPr>
        <p:spPr>
          <a:xfrm>
            <a:off x="2393529" y="4856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BEE6D2E-5E4C-41CF-B8A1-BEF5792829B0}"/>
              </a:ext>
            </a:extLst>
          </p:cNvPr>
          <p:cNvSpPr txBox="1"/>
          <p:nvPr/>
        </p:nvSpPr>
        <p:spPr>
          <a:xfrm>
            <a:off x="2393529" y="5168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539552" y="6309319"/>
            <a:ext cx="828092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73A43D9-C77D-453E-8973-0AABD3ACAF29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我們縮減被乘數暫存器，並取消左移功能</a:t>
            </a:r>
            <a:endParaRPr lang="en-US" altLang="zh-TW" sz="2400" kern="0" dirty="0"/>
          </a:p>
          <a:p>
            <a:r>
              <a:rPr lang="zh-TW" altLang="en-US" sz="2400" kern="0" dirty="0"/>
              <a:t>乘積暫存器增加了右移功能並與乘數暫存器合併 </a:t>
            </a:r>
            <a:r>
              <a:rPr lang="en-US" altLang="zh-TW" sz="2400" kern="0" dirty="0"/>
              <a:t>{</a:t>
            </a:r>
            <a:r>
              <a:rPr lang="zh-TW" altLang="en-US" sz="2400" kern="0" dirty="0"/>
              <a:t>乘積</a:t>
            </a:r>
            <a:r>
              <a:rPr lang="en-US" altLang="zh-TW" sz="2400" kern="0" dirty="0"/>
              <a:t>, </a:t>
            </a:r>
            <a:r>
              <a:rPr lang="zh-TW" altLang="en-US" sz="2400" kern="0" dirty="0"/>
              <a:t>乘數</a:t>
            </a:r>
            <a:r>
              <a:rPr lang="en-US" altLang="zh-TW" sz="2400" kern="0" dirty="0"/>
              <a:t>}</a:t>
            </a:r>
            <a:endParaRPr lang="zh-TW" altLang="en-US" sz="2400" kern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D5CE3-733D-4CC1-89EC-0972032BD2CC}"/>
              </a:ext>
            </a:extLst>
          </p:cNvPr>
          <p:cNvSpPr txBox="1"/>
          <p:nvPr/>
        </p:nvSpPr>
        <p:spPr>
          <a:xfrm>
            <a:off x="7342563" y="51259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節省一次位移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8CF3C4-FFE7-432B-ADBE-9D0287FE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22" y="1806558"/>
            <a:ext cx="3026262" cy="1966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358885-D0A4-4230-8225-44AE13BB704F}"/>
              </a:ext>
            </a:extLst>
          </p:cNvPr>
          <p:cNvSpPr/>
          <p:nvPr/>
        </p:nvSpPr>
        <p:spPr bwMode="auto">
          <a:xfrm>
            <a:off x="7668344" y="3573016"/>
            <a:ext cx="360040" cy="30777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B39457-87E6-42F8-A192-FEC467EC9250}"/>
              </a:ext>
            </a:extLst>
          </p:cNvPr>
          <p:cNvSpPr txBox="1"/>
          <p:nvPr/>
        </p:nvSpPr>
        <p:spPr>
          <a:xfrm>
            <a:off x="7623783" y="3595349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8’b0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56174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" y="2852936"/>
            <a:ext cx="8687799" cy="3851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Radix-4 Booth Multiplier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85375" y="5247605"/>
            <a:ext cx="2846096" cy="7697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  <a:p>
            <a:endParaRPr lang="zh-TW" altLang="en-US" dirty="0"/>
          </a:p>
        </p:txBody>
      </p: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871"/>
              </p:ext>
            </p:extLst>
          </p:nvPr>
        </p:nvGraphicFramePr>
        <p:xfrm>
          <a:off x="4954558" y="5222224"/>
          <a:ext cx="3996728" cy="15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92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19877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075799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Product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multiplier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multiplicand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0000_0000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1101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(-3)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(-4)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0000_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1101_0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1100_1101_0 &gt;&gt; 2 = 1111_0011_0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0011_0011_0 &gt;&gt; 2 = 0000_1100_1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0000_1100 (12)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sp>
        <p:nvSpPr>
          <p:cNvPr id="61" name="橢圓 60"/>
          <p:cNvSpPr/>
          <p:nvPr/>
        </p:nvSpPr>
        <p:spPr bwMode="auto">
          <a:xfrm>
            <a:off x="6765223" y="5778909"/>
            <a:ext cx="432048" cy="21602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7433859" y="6017398"/>
            <a:ext cx="432048" cy="21602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73C054C-9A76-4805-80C4-8906B7E3C859}"/>
              </a:ext>
            </a:extLst>
          </p:cNvPr>
          <p:cNvSpPr/>
          <p:nvPr/>
        </p:nvSpPr>
        <p:spPr bwMode="auto">
          <a:xfrm>
            <a:off x="5757703" y="1682050"/>
            <a:ext cx="2879135" cy="1874563"/>
          </a:xfrm>
          <a:prstGeom prst="roundRect">
            <a:avLst/>
          </a:prstGeom>
          <a:solidFill>
            <a:srgbClr val="E7F6E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cxnSpLocks/>
          </p:cNvCxnSpPr>
          <p:nvPr/>
        </p:nvCxnSpPr>
        <p:spPr bwMode="auto">
          <a:xfrm flipH="1">
            <a:off x="5870142" y="5925060"/>
            <a:ext cx="2351626" cy="177084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cxnSpLocks/>
          </p:cNvCxnSpPr>
          <p:nvPr/>
        </p:nvCxnSpPr>
        <p:spPr bwMode="auto">
          <a:xfrm flipH="1">
            <a:off x="5853553" y="6218403"/>
            <a:ext cx="2384803" cy="179582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5844833" y="579436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+A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884907" y="613324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-A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E23097E-7912-4B67-8A6E-3190BD31A138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使用上一頁的架構，並以</a:t>
            </a:r>
            <a:r>
              <a:rPr lang="en-US" altLang="zh-TW" sz="2400" kern="0" dirty="0"/>
              <a:t>sequential circuit</a:t>
            </a:r>
            <a:r>
              <a:rPr lang="zh-TW" altLang="en-US" sz="2400" kern="0" dirty="0"/>
              <a:t>的方式實現</a:t>
            </a:r>
            <a:r>
              <a:rPr lang="en-US" altLang="zh-TW" sz="2400" kern="0" dirty="0"/>
              <a:t>Lab8</a:t>
            </a:r>
            <a:r>
              <a:rPr lang="zh-TW" altLang="en-US" sz="2400" kern="0" dirty="0"/>
              <a:t>的 </a:t>
            </a:r>
            <a:r>
              <a:rPr lang="en-US" altLang="zh-TW" sz="2400" kern="0" dirty="0"/>
              <a:t>Radix-4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Booth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Multiplier</a:t>
            </a:r>
            <a:r>
              <a:rPr lang="zh-TW" altLang="en-US" sz="2400" kern="0" dirty="0"/>
              <a:t>，以下附上架構圖、流程圖以及範例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577988-E6A6-4255-A401-7C678873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79" y="1742101"/>
            <a:ext cx="2793301" cy="181546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098DD35-14F7-4897-8482-622A6391EFFF}"/>
              </a:ext>
            </a:extLst>
          </p:cNvPr>
          <p:cNvSpPr/>
          <p:nvPr/>
        </p:nvSpPr>
        <p:spPr bwMode="auto">
          <a:xfrm>
            <a:off x="5918469" y="2907652"/>
            <a:ext cx="2125556" cy="6494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075E02-4A8E-4FAA-B31F-E6BAC7C7EA41}"/>
              </a:ext>
            </a:extLst>
          </p:cNvPr>
          <p:cNvCxnSpPr/>
          <p:nvPr/>
        </p:nvCxnSpPr>
        <p:spPr bwMode="auto">
          <a:xfrm flipH="1" flipV="1">
            <a:off x="5220072" y="2907652"/>
            <a:ext cx="698397" cy="32471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B2584-2D42-41C4-9D32-12D73311A1F9}"/>
              </a:ext>
            </a:extLst>
          </p:cNvPr>
          <p:cNvSpPr txBox="1"/>
          <p:nvPr/>
        </p:nvSpPr>
        <p:spPr>
          <a:xfrm>
            <a:off x="2599797" y="2537371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demo</a:t>
            </a:r>
            <a:r>
              <a:rPr lang="zh-TW" altLang="en-US" dirty="0">
                <a:solidFill>
                  <a:srgbClr val="C00000"/>
                </a:solidFill>
              </a:rPr>
              <a:t>時要看到此</a:t>
            </a:r>
            <a:r>
              <a:rPr lang="en-US" altLang="zh-TW" dirty="0">
                <a:solidFill>
                  <a:srgbClr val="C00000"/>
                </a:solidFill>
              </a:rPr>
              <a:t>16bits</a:t>
            </a:r>
            <a:r>
              <a:rPr lang="zh-TW" altLang="en-US" dirty="0">
                <a:solidFill>
                  <a:srgbClr val="C00000"/>
                </a:solidFill>
              </a:rPr>
              <a:t>的變化</a:t>
            </a:r>
          </a:p>
        </p:txBody>
      </p:sp>
    </p:spTree>
    <p:extLst>
      <p:ext uri="{BB962C8B-B14F-4D97-AF65-F5344CB8AC3E}">
        <p14:creationId xmlns:p14="http://schemas.microsoft.com/office/powerpoint/2010/main" val="2691892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213_林冠翰" id="{FB43A3E9-2A24-4AAD-8331-4A75C4557177}" vid="{83B958E5-F466-4B58-921D-042F50DA4A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TotalTime>1897</TotalTime>
  <Words>573</Words>
  <Application>Microsoft Office PowerPoint</Application>
  <PresentationFormat>如螢幕大小 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SimSun</vt:lpstr>
      <vt:lpstr>新細明體</vt:lpstr>
      <vt:lpstr>標楷體</vt:lpstr>
      <vt:lpstr>Bell MT</vt:lpstr>
      <vt:lpstr>Calibri</vt:lpstr>
      <vt:lpstr>Calisto MT</vt:lpstr>
      <vt:lpstr>Cambria</vt:lpstr>
      <vt:lpstr>Tahoma</vt:lpstr>
      <vt:lpstr>Times New Roman</vt:lpstr>
      <vt:lpstr>Wingdings</vt:lpstr>
      <vt:lpstr>KuanWei-Chen-150706</vt:lpstr>
      <vt:lpstr>DD LAB9 : Sequential Circuit  &amp; Serial Multiplier   </vt:lpstr>
      <vt:lpstr>Outline</vt:lpstr>
      <vt:lpstr>課程目的</vt:lpstr>
      <vt:lpstr>Sequential Circuit 介紹</vt:lpstr>
      <vt:lpstr>課堂練習－Serial Multiplier</vt:lpstr>
      <vt:lpstr>Serial Multiplier Implement</vt:lpstr>
      <vt:lpstr>Lab作業說明 </vt:lpstr>
      <vt:lpstr>Optimized Serial Multiplier</vt:lpstr>
      <vt:lpstr>Serial Radix-4 Booth Multiplier</vt:lpstr>
      <vt:lpstr>回家作業與配分 </vt:lpstr>
      <vt:lpstr>附錄 : Radix-4 Booth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II : multiplication</dc:title>
  <dc:creator>KH_LIN</dc:creator>
  <cp:lastModifiedBy>Obama</cp:lastModifiedBy>
  <cp:revision>99</cp:revision>
  <cp:lastPrinted>2020-05-24T12:46:58Z</cp:lastPrinted>
  <dcterms:created xsi:type="dcterms:W3CDTF">2020-04-16T05:40:36Z</dcterms:created>
  <dcterms:modified xsi:type="dcterms:W3CDTF">2020-06-04T02:38:46Z</dcterms:modified>
</cp:coreProperties>
</file>